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handoutMasterIdLst>
    <p:handoutMasterId r:id="rId28"/>
  </p:handoutMasterIdLst>
  <p:sldIdLst>
    <p:sldId id="256" r:id="rId2"/>
    <p:sldId id="273" r:id="rId3"/>
    <p:sldId id="329" r:id="rId4"/>
    <p:sldId id="331" r:id="rId5"/>
    <p:sldId id="330" r:id="rId6"/>
    <p:sldId id="332" r:id="rId7"/>
    <p:sldId id="333" r:id="rId8"/>
    <p:sldId id="334" r:id="rId9"/>
    <p:sldId id="294" r:id="rId10"/>
    <p:sldId id="325" r:id="rId11"/>
    <p:sldId id="323" r:id="rId12"/>
    <p:sldId id="326" r:id="rId13"/>
    <p:sldId id="302" r:id="rId14"/>
    <p:sldId id="322" r:id="rId15"/>
    <p:sldId id="336" r:id="rId16"/>
    <p:sldId id="335" r:id="rId17"/>
    <p:sldId id="301" r:id="rId18"/>
    <p:sldId id="337" r:id="rId19"/>
    <p:sldId id="328" r:id="rId20"/>
    <p:sldId id="338" r:id="rId21"/>
    <p:sldId id="340" r:id="rId22"/>
    <p:sldId id="341" r:id="rId23"/>
    <p:sldId id="342" r:id="rId24"/>
    <p:sldId id="327" r:id="rId25"/>
    <p:sldId id="288" r:id="rId26"/>
  </p:sldIdLst>
  <p:sldSz cx="9144000" cy="6858000" type="screen4x3"/>
  <p:notesSz cx="6894513" cy="91805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B4298"/>
    <a:srgbClr val="6CAEDF"/>
    <a:srgbClr val="53ACC1"/>
    <a:srgbClr val="1552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92" d="100"/>
          <a:sy n="92" d="100"/>
        </p:scale>
        <p:origin x="-94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83" d="100"/>
          <a:sy n="83" d="100"/>
        </p:scale>
        <p:origin x="-1986" y="-84"/>
      </p:cViewPr>
      <p:guideLst>
        <p:guide orient="horz" pos="2892"/>
        <p:guide pos="217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7622" cy="459026"/>
          </a:xfrm>
          <a:prstGeom prst="rect">
            <a:avLst/>
          </a:prstGeom>
        </p:spPr>
        <p:txBody>
          <a:bodyPr vert="horz" lIns="91851" tIns="45926" rIns="91851" bIns="45926" rtlCol="0"/>
          <a:lstStyle>
            <a:lvl1pPr algn="l">
              <a:defRPr sz="1200"/>
            </a:lvl1pPr>
          </a:lstStyle>
          <a:p>
            <a:endParaRPr lang="en-US" dirty="0"/>
          </a:p>
        </p:txBody>
      </p:sp>
      <p:sp>
        <p:nvSpPr>
          <p:cNvPr id="3" name="Date Placeholder 2"/>
          <p:cNvSpPr>
            <a:spLocks noGrp="1"/>
          </p:cNvSpPr>
          <p:nvPr>
            <p:ph type="dt" sz="quarter" idx="1"/>
          </p:nvPr>
        </p:nvSpPr>
        <p:spPr>
          <a:xfrm>
            <a:off x="3905295" y="0"/>
            <a:ext cx="2987622" cy="459026"/>
          </a:xfrm>
          <a:prstGeom prst="rect">
            <a:avLst/>
          </a:prstGeom>
        </p:spPr>
        <p:txBody>
          <a:bodyPr vert="horz" lIns="91851" tIns="45926" rIns="91851" bIns="45926" rtlCol="0"/>
          <a:lstStyle>
            <a:lvl1pPr algn="r">
              <a:defRPr sz="1200"/>
            </a:lvl1pPr>
          </a:lstStyle>
          <a:p>
            <a:fld id="{CB01589A-02E2-46BC-8E90-B4344581C614}" type="datetimeFigureOut">
              <a:rPr lang="en-US" smtClean="0"/>
              <a:pPr/>
              <a:t>4/16/2015</a:t>
            </a:fld>
            <a:endParaRPr lang="en-US" dirty="0"/>
          </a:p>
        </p:txBody>
      </p:sp>
      <p:sp>
        <p:nvSpPr>
          <p:cNvPr id="4" name="Footer Placeholder 3"/>
          <p:cNvSpPr>
            <a:spLocks noGrp="1"/>
          </p:cNvSpPr>
          <p:nvPr>
            <p:ph type="ftr" sz="quarter" idx="2"/>
          </p:nvPr>
        </p:nvSpPr>
        <p:spPr>
          <a:xfrm>
            <a:off x="0" y="8719894"/>
            <a:ext cx="2987622" cy="459026"/>
          </a:xfrm>
          <a:prstGeom prst="rect">
            <a:avLst/>
          </a:prstGeom>
        </p:spPr>
        <p:txBody>
          <a:bodyPr vert="horz" lIns="91851" tIns="45926" rIns="91851" bIns="45926"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05295" y="8719894"/>
            <a:ext cx="2987622" cy="459026"/>
          </a:xfrm>
          <a:prstGeom prst="rect">
            <a:avLst/>
          </a:prstGeom>
        </p:spPr>
        <p:txBody>
          <a:bodyPr vert="horz" lIns="91851" tIns="45926" rIns="91851" bIns="45926" rtlCol="0" anchor="b"/>
          <a:lstStyle>
            <a:lvl1pPr algn="r">
              <a:defRPr sz="1200"/>
            </a:lvl1pPr>
          </a:lstStyle>
          <a:p>
            <a:fld id="{62B6BDDC-9B8E-4DBC-A708-EA465493D758}" type="slidenum">
              <a:rPr lang="en-US" smtClean="0"/>
              <a:pPr/>
              <a:t>‹#›</a:t>
            </a:fld>
            <a:endParaRPr lang="en-US" dirty="0"/>
          </a:p>
        </p:txBody>
      </p:sp>
    </p:spTree>
    <p:extLst>
      <p:ext uri="{BB962C8B-B14F-4D97-AF65-F5344CB8AC3E}">
        <p14:creationId xmlns:p14="http://schemas.microsoft.com/office/powerpoint/2010/main" val="36448474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7675"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05250" y="0"/>
            <a:ext cx="2987675" cy="458788"/>
          </a:xfrm>
          <a:prstGeom prst="rect">
            <a:avLst/>
          </a:prstGeom>
        </p:spPr>
        <p:txBody>
          <a:bodyPr vert="horz" lIns="91440" tIns="45720" rIns="91440" bIns="45720" rtlCol="0"/>
          <a:lstStyle>
            <a:lvl1pPr algn="r">
              <a:defRPr sz="1200"/>
            </a:lvl1pPr>
          </a:lstStyle>
          <a:p>
            <a:fld id="{68A3E1EE-2D7D-406F-BC7C-E7B1DEAA70B5}" type="datetimeFigureOut">
              <a:rPr lang="en-US" smtClean="0"/>
              <a:pPr/>
              <a:t>4/16/2015</a:t>
            </a:fld>
            <a:endParaRPr lang="en-US" dirty="0"/>
          </a:p>
        </p:txBody>
      </p:sp>
      <p:sp>
        <p:nvSpPr>
          <p:cNvPr id="4" name="Slide Image Placeholder 3"/>
          <p:cNvSpPr>
            <a:spLocks noGrp="1" noRot="1" noChangeAspect="1"/>
          </p:cNvSpPr>
          <p:nvPr>
            <p:ph type="sldImg" idx="2"/>
          </p:nvPr>
        </p:nvSpPr>
        <p:spPr>
          <a:xfrm>
            <a:off x="1152525" y="688975"/>
            <a:ext cx="4589463" cy="3441700"/>
          </a:xfrm>
          <a:prstGeom prst="rect">
            <a:avLst/>
          </a:prstGeom>
          <a:noFill/>
          <a:ln w="12700">
            <a:solidFill>
              <a:prstClr val="black"/>
            </a:solidFill>
          </a:ln>
        </p:spPr>
        <p:txBody>
          <a:bodyPr vert="horz" lIns="91440" tIns="45720" rIns="91440" bIns="45720" rtlCol="0" anchor="ctr"/>
          <a:lstStyle/>
          <a:p>
            <a:endParaRPr lang="en-US" dirty="0"/>
          </a:p>
        </p:txBody>
      </p:sp>
      <p:sp>
        <p:nvSpPr>
          <p:cNvPr id="6" name="Footer Placeholder 5"/>
          <p:cNvSpPr>
            <a:spLocks noGrp="1"/>
          </p:cNvSpPr>
          <p:nvPr>
            <p:ph type="ftr" sz="quarter" idx="4"/>
          </p:nvPr>
        </p:nvSpPr>
        <p:spPr>
          <a:xfrm>
            <a:off x="0" y="8720138"/>
            <a:ext cx="2987675"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05250" y="8720138"/>
            <a:ext cx="2987675" cy="458787"/>
          </a:xfrm>
          <a:prstGeom prst="rect">
            <a:avLst/>
          </a:prstGeom>
        </p:spPr>
        <p:txBody>
          <a:bodyPr vert="horz" lIns="91440" tIns="45720" rIns="91440" bIns="45720" rtlCol="0" anchor="b"/>
          <a:lstStyle>
            <a:lvl1pPr algn="r">
              <a:defRPr sz="1200"/>
            </a:lvl1pPr>
          </a:lstStyle>
          <a:p>
            <a:fld id="{0911F83C-88D8-40FA-9BD9-E3B099220225}" type="slidenum">
              <a:rPr lang="en-US" smtClean="0"/>
              <a:pPr/>
              <a:t>‹#›</a:t>
            </a:fld>
            <a:endParaRPr lang="en-US" dirty="0"/>
          </a:p>
        </p:txBody>
      </p:sp>
    </p:spTree>
    <p:extLst>
      <p:ext uri="{BB962C8B-B14F-4D97-AF65-F5344CB8AC3E}">
        <p14:creationId xmlns:p14="http://schemas.microsoft.com/office/powerpoint/2010/main" val="34867550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8975" y="4360863"/>
            <a:ext cx="5516563" cy="4130675"/>
          </a:xfrm>
          <a:prstGeom prst="rect">
            <a:avLst/>
          </a:prstGeom>
        </p:spPr>
        <p:txBody>
          <a:bodyPr/>
          <a:lstStyle/>
          <a:p>
            <a:r>
              <a:rPr lang="en-US" sz="1200" kern="1200" dirty="0" smtClean="0">
                <a:solidFill>
                  <a:schemeClr val="tx1"/>
                </a:solidFill>
                <a:effectLst/>
                <a:latin typeface="+mn-lt"/>
                <a:ea typeface="+mn-ea"/>
                <a:cs typeface="+mn-cs"/>
              </a:rPr>
              <a:t>The filing of a bankruptcy petition instantaneously creates an estate composed of all the debtor’s legal and equitable property interests.  </a:t>
            </a:r>
            <a:r>
              <a:rPr lang="en-US" sz="1200" i="1" kern="1200" dirty="0" smtClean="0">
                <a:solidFill>
                  <a:schemeClr val="tx1"/>
                </a:solidFill>
                <a:effectLst/>
                <a:latin typeface="+mn-lt"/>
                <a:ea typeface="+mn-ea"/>
                <a:cs typeface="+mn-cs"/>
              </a:rPr>
              <a:t>See</a:t>
            </a:r>
            <a:r>
              <a:rPr lang="en-US" sz="1200" kern="1200" dirty="0" smtClean="0">
                <a:solidFill>
                  <a:schemeClr val="tx1"/>
                </a:solidFill>
                <a:effectLst/>
                <a:latin typeface="+mn-lt"/>
                <a:ea typeface="+mn-ea"/>
                <a:cs typeface="+mn-cs"/>
              </a:rPr>
              <a:t> 11 </a:t>
            </a:r>
            <a:r>
              <a:rPr lang="en-US" sz="1200" kern="1200" dirty="0" err="1" smtClean="0">
                <a:solidFill>
                  <a:schemeClr val="tx1"/>
                </a:solidFill>
                <a:effectLst/>
                <a:latin typeface="+mn-lt"/>
                <a:ea typeface="+mn-ea"/>
                <a:cs typeface="+mn-cs"/>
              </a:rPr>
              <a:t>U.S.C</a:t>
            </a:r>
            <a:r>
              <a:rPr lang="en-US" sz="1200" kern="1200" dirty="0" smtClean="0">
                <a:solidFill>
                  <a:schemeClr val="tx1"/>
                </a:solidFill>
                <a:effectLst/>
                <a:latin typeface="+mn-lt"/>
                <a:ea typeface="+mn-ea"/>
                <a:cs typeface="+mn-cs"/>
              </a:rPr>
              <a:t>. § 541.  The Supreme Court has held that bankruptcy does not define property rights; rather, property rights are created and defined by applicable non-bankruptcy law.</a:t>
            </a:r>
            <a:r>
              <a:rPr lang="en-US" sz="1200" b="1" kern="1200" baseline="30000" dirty="0" smtClean="0">
                <a:solidFill>
                  <a:schemeClr val="tx1"/>
                </a:solidFill>
                <a:effectLst/>
                <a:latin typeface="+mn-lt"/>
                <a:ea typeface="+mn-ea"/>
                <a:cs typeface="+mn-cs"/>
              </a:rPr>
              <a:t>  </a:t>
            </a:r>
            <a:r>
              <a:rPr lang="en-US" sz="1200" i="1" kern="1200" dirty="0" err="1" smtClean="0">
                <a:solidFill>
                  <a:schemeClr val="tx1"/>
                </a:solidFill>
                <a:effectLst/>
                <a:latin typeface="+mn-lt"/>
                <a:ea typeface="+mn-ea"/>
                <a:cs typeface="+mn-cs"/>
              </a:rPr>
              <a:t>Butner</a:t>
            </a:r>
            <a:r>
              <a:rPr lang="en-US" sz="1200" i="1" kern="1200" dirty="0" smtClean="0">
                <a:solidFill>
                  <a:schemeClr val="tx1"/>
                </a:solidFill>
                <a:effectLst/>
                <a:latin typeface="+mn-lt"/>
                <a:ea typeface="+mn-ea"/>
                <a:cs typeface="+mn-cs"/>
              </a:rPr>
              <a:t> v. U.S.</a:t>
            </a:r>
            <a:r>
              <a:rPr lang="en-US" sz="1200" kern="1200" dirty="0" smtClean="0">
                <a:solidFill>
                  <a:schemeClr val="tx1"/>
                </a:solidFill>
                <a:effectLst/>
                <a:latin typeface="+mn-lt"/>
                <a:ea typeface="+mn-ea"/>
                <a:cs typeface="+mn-cs"/>
              </a:rPr>
              <a:t>, 440 U.S. 48, 54-55 (1979); </a:t>
            </a:r>
            <a:r>
              <a:rPr lang="en-US" sz="1200" i="1" kern="1200" dirty="0" smtClean="0">
                <a:solidFill>
                  <a:schemeClr val="tx1"/>
                </a:solidFill>
                <a:effectLst/>
                <a:latin typeface="+mn-lt"/>
                <a:ea typeface="+mn-ea"/>
                <a:cs typeface="+mn-cs"/>
              </a:rPr>
              <a:t>Patterson v. Shumate</a:t>
            </a:r>
            <a:r>
              <a:rPr lang="en-US" sz="1200" kern="1200" dirty="0" smtClean="0">
                <a:solidFill>
                  <a:schemeClr val="tx1"/>
                </a:solidFill>
                <a:effectLst/>
                <a:latin typeface="+mn-lt"/>
                <a:ea typeface="+mn-ea"/>
                <a:cs typeface="+mn-cs"/>
              </a:rPr>
              <a:t>, 504 U.S. 753, 758 (1992).  If, under applicable non-bankruptcy law, the debtor does not have a legal or equitable interest in the property as of the commencement of the case, the property does not become property of the bankruptcy estate. </a:t>
            </a:r>
            <a:endParaRPr lang="en-US" dirty="0"/>
          </a:p>
        </p:txBody>
      </p:sp>
      <p:sp>
        <p:nvSpPr>
          <p:cNvPr id="4" name="Slide Number Placeholder 3"/>
          <p:cNvSpPr>
            <a:spLocks noGrp="1"/>
          </p:cNvSpPr>
          <p:nvPr>
            <p:ph type="sldNum" sz="quarter" idx="10"/>
          </p:nvPr>
        </p:nvSpPr>
        <p:spPr/>
        <p:txBody>
          <a:bodyPr/>
          <a:lstStyle/>
          <a:p>
            <a:fld id="{0911F83C-88D8-40FA-9BD9-E3B099220225}" type="slidenum">
              <a:rPr lang="en-US" smtClean="0"/>
              <a:pPr/>
              <a:t>10</a:t>
            </a:fld>
            <a:endParaRPr lang="en-US" dirty="0"/>
          </a:p>
        </p:txBody>
      </p:sp>
    </p:spTree>
    <p:extLst>
      <p:ext uri="{BB962C8B-B14F-4D97-AF65-F5344CB8AC3E}">
        <p14:creationId xmlns:p14="http://schemas.microsoft.com/office/powerpoint/2010/main" val="1807644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8975" y="4360863"/>
            <a:ext cx="5516563" cy="4130675"/>
          </a:xfrm>
          <a:prstGeom prst="rect">
            <a:avLst/>
          </a:prstGeom>
        </p:spPr>
        <p:txBody>
          <a:bodyPr/>
          <a:lstStyle/>
          <a:p>
            <a:r>
              <a:rPr lang="en-US" dirty="0" smtClean="0"/>
              <a:t>The </a:t>
            </a:r>
            <a:r>
              <a:rPr lang="en-US" dirty="0" err="1" smtClean="0"/>
              <a:t>DOI</a:t>
            </a:r>
            <a:r>
              <a:rPr lang="en-US" dirty="0" smtClean="0"/>
              <a:t> and Anadarko objected to abandonment</a:t>
            </a:r>
          </a:p>
          <a:p>
            <a:r>
              <a:rPr lang="en-US" dirty="0" err="1" smtClean="0"/>
              <a:t>DOI</a:t>
            </a:r>
            <a:r>
              <a:rPr lang="en-US" dirty="0" smtClean="0"/>
              <a:t> – ATP cannot abandon environmental liabilities under </a:t>
            </a:r>
            <a:r>
              <a:rPr lang="en-US" i="1" dirty="0" err="1" smtClean="0"/>
              <a:t>Midlantic</a:t>
            </a:r>
            <a:endParaRPr lang="en-US" i="1" dirty="0" smtClean="0"/>
          </a:p>
          <a:p>
            <a:r>
              <a:rPr lang="en-US" dirty="0" smtClean="0"/>
              <a:t>Anadarko – same; as only P-I-T, Anadarko would be saddled with decommissioning liability</a:t>
            </a:r>
          </a:p>
          <a:p>
            <a:r>
              <a:rPr lang="en-US" dirty="0" err="1" smtClean="0"/>
              <a:t>DOI</a:t>
            </a:r>
            <a:r>
              <a:rPr lang="en-US" dirty="0" smtClean="0"/>
              <a:t> withdrew objection, preserving admin claim</a:t>
            </a:r>
          </a:p>
          <a:p>
            <a:r>
              <a:rPr lang="en-US" dirty="0" smtClean="0"/>
              <a:t>Judge </a:t>
            </a:r>
            <a:r>
              <a:rPr lang="en-US" dirty="0" err="1" smtClean="0"/>
              <a:t>Isgur</a:t>
            </a:r>
            <a:r>
              <a:rPr lang="en-US" dirty="0" smtClean="0"/>
              <a:t> permitted abandonment under </a:t>
            </a:r>
            <a:r>
              <a:rPr lang="en-US" i="1" dirty="0" err="1" smtClean="0"/>
              <a:t>Midlantic</a:t>
            </a:r>
            <a:endParaRPr lang="en-US" i="1" dirty="0" smtClean="0"/>
          </a:p>
          <a:p>
            <a:r>
              <a:rPr lang="en-US" dirty="0" smtClean="0"/>
              <a:t>Under the applicable decommissioning regulations, </a:t>
            </a:r>
            <a:r>
              <a:rPr lang="en-US" dirty="0" err="1" smtClean="0"/>
              <a:t>DOI</a:t>
            </a:r>
            <a:r>
              <a:rPr lang="en-US" dirty="0" smtClean="0"/>
              <a:t> could look to Anadarko to satisfy decommissioning obligations (at least for wells and facilities in place when Anadarko transferred its interest to ATP and for which ATP had no security posted).</a:t>
            </a:r>
          </a:p>
          <a:p>
            <a:endParaRPr lang="en-US" dirty="0"/>
          </a:p>
        </p:txBody>
      </p:sp>
      <p:sp>
        <p:nvSpPr>
          <p:cNvPr id="4" name="Slide Number Placeholder 3"/>
          <p:cNvSpPr>
            <a:spLocks noGrp="1"/>
          </p:cNvSpPr>
          <p:nvPr>
            <p:ph type="sldNum" sz="quarter" idx="10"/>
          </p:nvPr>
        </p:nvSpPr>
        <p:spPr/>
        <p:txBody>
          <a:bodyPr/>
          <a:lstStyle/>
          <a:p>
            <a:fld id="{0911F83C-88D8-40FA-9BD9-E3B099220225}" type="slidenum">
              <a:rPr lang="en-US" smtClean="0"/>
              <a:pPr/>
              <a:t>14</a:t>
            </a:fld>
            <a:endParaRPr lang="en-US" dirty="0"/>
          </a:p>
        </p:txBody>
      </p:sp>
    </p:spTree>
    <p:extLst>
      <p:ext uri="{BB962C8B-B14F-4D97-AF65-F5344CB8AC3E}">
        <p14:creationId xmlns:p14="http://schemas.microsoft.com/office/powerpoint/2010/main" val="31430246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8975" y="4360863"/>
            <a:ext cx="5516563" cy="4130675"/>
          </a:xfrm>
          <a:prstGeom prst="rect">
            <a:avLst/>
          </a:prstGeom>
        </p:spPr>
        <p:txBody>
          <a:bodyPr/>
          <a:lstStyle/>
          <a:p>
            <a:r>
              <a:rPr lang="en-US" sz="1200" kern="1200" dirty="0" smtClean="0">
                <a:solidFill>
                  <a:schemeClr val="tx1"/>
                </a:solidFill>
                <a:effectLst/>
                <a:latin typeface="+mn-lt"/>
                <a:ea typeface="+mn-ea"/>
                <a:cs typeface="+mn-cs"/>
              </a:rPr>
              <a:t>Donna Dixon is currently the Program Manager for </a:t>
            </a:r>
            <a:r>
              <a:rPr lang="en-US" sz="1200" kern="1200" dirty="0" err="1" smtClean="0">
                <a:solidFill>
                  <a:schemeClr val="tx1"/>
                </a:solidFill>
                <a:effectLst/>
                <a:latin typeface="+mn-lt"/>
                <a:ea typeface="+mn-ea"/>
                <a:cs typeface="+mn-cs"/>
              </a:rPr>
              <a:t>BOEM's</a:t>
            </a:r>
            <a:r>
              <a:rPr lang="en-US" sz="1200" kern="1200" dirty="0" smtClean="0">
                <a:solidFill>
                  <a:schemeClr val="tx1"/>
                </a:solidFill>
                <a:effectLst/>
                <a:latin typeface="+mn-lt"/>
                <a:ea typeface="+mn-ea"/>
                <a:cs typeface="+mn-cs"/>
              </a:rPr>
              <a:t> new Office of Risk Management which has been developed as a national offshore risk management effort under the leadership of Tommy </a:t>
            </a:r>
            <a:r>
              <a:rPr lang="en-US" sz="1200" kern="1200" dirty="0" err="1" smtClean="0">
                <a:solidFill>
                  <a:schemeClr val="tx1"/>
                </a:solidFill>
                <a:effectLst/>
                <a:latin typeface="+mn-lt"/>
                <a:ea typeface="+mn-ea"/>
                <a:cs typeface="+mn-cs"/>
              </a:rPr>
              <a:t>Beaudreau</a:t>
            </a:r>
            <a:r>
              <a:rPr lang="en-US" sz="1200" kern="1200" dirty="0" smtClean="0">
                <a:solidFill>
                  <a:schemeClr val="tx1"/>
                </a:solidFill>
                <a:effectLst/>
                <a:latin typeface="+mn-lt"/>
                <a:ea typeface="+mn-ea"/>
                <a:cs typeface="+mn-cs"/>
              </a:rPr>
              <a:t>, Walter Cruickshank and John </a:t>
            </a:r>
            <a:r>
              <a:rPr lang="en-US" sz="1200" kern="1200" dirty="0" err="1" smtClean="0">
                <a:solidFill>
                  <a:schemeClr val="tx1"/>
                </a:solidFill>
                <a:effectLst/>
                <a:latin typeface="+mn-lt"/>
                <a:ea typeface="+mn-ea"/>
                <a:cs typeface="+mn-cs"/>
              </a:rPr>
              <a:t>Rodi</a:t>
            </a:r>
            <a:r>
              <a:rPr lang="en-US" sz="1200" kern="1200" dirty="0" smtClean="0">
                <a:solidFill>
                  <a:schemeClr val="tx1"/>
                </a:solidFill>
                <a:effectLst/>
                <a:latin typeface="+mn-lt"/>
                <a:ea typeface="+mn-ea"/>
                <a:cs typeface="+mn-cs"/>
              </a:rPr>
              <a:t>.  This program is expected to operate at </a:t>
            </a:r>
            <a:r>
              <a:rPr lang="en-US" sz="1200" kern="1200" dirty="0" err="1" smtClean="0">
                <a:solidFill>
                  <a:schemeClr val="tx1"/>
                </a:solidFill>
                <a:effectLst/>
                <a:latin typeface="+mn-lt"/>
                <a:ea typeface="+mn-ea"/>
                <a:cs typeface="+mn-cs"/>
              </a:rPr>
              <a:t>BOEM's</a:t>
            </a:r>
            <a:r>
              <a:rPr lang="en-US" sz="1200" kern="1200" dirty="0" smtClean="0">
                <a:solidFill>
                  <a:schemeClr val="tx1"/>
                </a:solidFill>
                <a:effectLst/>
                <a:latin typeface="+mn-lt"/>
                <a:ea typeface="+mn-ea"/>
                <a:cs typeface="+mn-cs"/>
              </a:rPr>
              <a:t> HQ and in all of the Bureau's Regions.  </a:t>
            </a:r>
            <a:endParaRPr lang="en-US" dirty="0"/>
          </a:p>
        </p:txBody>
      </p:sp>
      <p:sp>
        <p:nvSpPr>
          <p:cNvPr id="4" name="Slide Number Placeholder 3"/>
          <p:cNvSpPr>
            <a:spLocks noGrp="1"/>
          </p:cNvSpPr>
          <p:nvPr>
            <p:ph type="sldNum" sz="quarter" idx="10"/>
          </p:nvPr>
        </p:nvSpPr>
        <p:spPr/>
        <p:txBody>
          <a:bodyPr/>
          <a:lstStyle/>
          <a:p>
            <a:fld id="{0911F83C-88D8-40FA-9BD9-E3B099220225}" type="slidenum">
              <a:rPr lang="en-US" smtClean="0"/>
              <a:pPr/>
              <a:t>19</a:t>
            </a:fld>
            <a:endParaRPr lang="en-US" dirty="0"/>
          </a:p>
        </p:txBody>
      </p:sp>
    </p:spTree>
    <p:extLst>
      <p:ext uri="{BB962C8B-B14F-4D97-AF65-F5344CB8AC3E}">
        <p14:creationId xmlns:p14="http://schemas.microsoft.com/office/powerpoint/2010/main" val="398013614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3"/>
          <p:cNvPicPr>
            <a:picLocks noChangeAspect="1" noChangeArrowheads="1"/>
          </p:cNvPicPr>
          <p:nvPr userDrawn="1"/>
        </p:nvPicPr>
        <p:blipFill>
          <a:blip r:embed="rId2" cstate="print"/>
          <a:srcRect/>
          <a:stretch>
            <a:fillRect/>
          </a:stretch>
        </p:blipFill>
        <p:spPr bwMode="auto">
          <a:xfrm>
            <a:off x="2209800" y="457200"/>
            <a:ext cx="5191125" cy="1219200"/>
          </a:xfrm>
          <a:prstGeom prst="rect">
            <a:avLst/>
          </a:prstGeom>
          <a:noFill/>
          <a:ln w="9525">
            <a:noFill/>
            <a:miter lim="800000"/>
            <a:headEnd/>
            <a:tailEnd/>
          </a:ln>
          <a:effectLst/>
        </p:spPr>
      </p:pic>
      <p:sp>
        <p:nvSpPr>
          <p:cNvPr id="8" name="Rectangle 7"/>
          <p:cNvSpPr/>
          <p:nvPr userDrawn="1"/>
        </p:nvSpPr>
        <p:spPr>
          <a:xfrm>
            <a:off x="0" y="6400800"/>
            <a:ext cx="9144000" cy="304800"/>
          </a:xfrm>
          <a:prstGeom prst="rect">
            <a:avLst/>
          </a:prstGeom>
          <a:solidFill>
            <a:srgbClr val="1552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1B4298"/>
              </a:solidFill>
            </a:endParaRPr>
          </a:p>
        </p:txBody>
      </p:sp>
      <p:sp>
        <p:nvSpPr>
          <p:cNvPr id="9" name="Rectangle 8"/>
          <p:cNvSpPr/>
          <p:nvPr userDrawn="1"/>
        </p:nvSpPr>
        <p:spPr>
          <a:xfrm>
            <a:off x="0" y="6705600"/>
            <a:ext cx="9144000" cy="152400"/>
          </a:xfrm>
          <a:prstGeom prst="rect">
            <a:avLst/>
          </a:prstGeom>
          <a:solidFill>
            <a:srgbClr val="6CAE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2130425"/>
            <a:ext cx="7772400" cy="1470025"/>
          </a:xfrm>
        </p:spPr>
        <p:txBody>
          <a:bodyPr>
            <a:normAutofit/>
          </a:bodyPr>
          <a:lstStyle>
            <a:lvl1pPr algn="ctr">
              <a:defRPr sz="4000">
                <a:solidFill>
                  <a:srgbClr val="1B4298"/>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normAutofit/>
          </a:bodyPr>
          <a:lstStyle>
            <a:lvl1pPr marL="0" indent="0" algn="ctr">
              <a:buNone/>
              <a:defRPr sz="2800">
                <a:solidFill>
                  <a:schemeClr val="tx1">
                    <a:lumMod val="85000"/>
                    <a:lumOff val="1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a:xfrm>
            <a:off x="76200" y="5943600"/>
            <a:ext cx="914400" cy="381000"/>
          </a:xfrm>
        </p:spPr>
        <p:txBody>
          <a:bodyPr/>
          <a:lstStyle>
            <a:lvl1pPr>
              <a:defRPr sz="1100">
                <a:solidFill>
                  <a:srgbClr val="6CAEDF"/>
                </a:solidFill>
              </a:defRPr>
            </a:lvl1pPr>
          </a:lstStyle>
          <a:p>
            <a:fld id="{20A8C7E9-C4C2-4336-81C9-9029F5C85647}" type="datetimeFigureOut">
              <a:rPr lang="en-US" smtClean="0"/>
              <a:pPr/>
              <a:t>4/16/2015</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userDrawn="1"/>
        </p:nvSpPr>
        <p:spPr>
          <a:xfrm>
            <a:off x="0" y="6629400"/>
            <a:ext cx="9144000" cy="152400"/>
          </a:xfrm>
          <a:prstGeom prst="rect">
            <a:avLst/>
          </a:prstGeom>
          <a:solidFill>
            <a:srgbClr val="1B42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userDrawn="1"/>
        </p:nvSpPr>
        <p:spPr>
          <a:xfrm>
            <a:off x="0" y="6781800"/>
            <a:ext cx="9144000" cy="76200"/>
          </a:xfrm>
          <a:prstGeom prst="rect">
            <a:avLst/>
          </a:prstGeom>
          <a:solidFill>
            <a:srgbClr val="6CAE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3"/>
          <p:cNvPicPr>
            <a:picLocks noChangeAspect="1" noChangeArrowheads="1"/>
          </p:cNvPicPr>
          <p:nvPr userDrawn="1"/>
        </p:nvPicPr>
        <p:blipFill>
          <a:blip r:embed="rId2" cstate="print"/>
          <a:srcRect l="14679" r="13394" b="25000"/>
          <a:stretch>
            <a:fillRect/>
          </a:stretch>
        </p:blipFill>
        <p:spPr bwMode="auto">
          <a:xfrm>
            <a:off x="6400800" y="5943600"/>
            <a:ext cx="2743200" cy="671804"/>
          </a:xfrm>
          <a:prstGeom prst="rect">
            <a:avLst/>
          </a:prstGeom>
          <a:noFill/>
          <a:ln w="9525">
            <a:noFill/>
            <a:miter lim="800000"/>
            <a:headEnd/>
            <a:tailEnd/>
          </a:ln>
          <a:effectLst/>
        </p:spPr>
      </p:pic>
      <p:sp>
        <p:nvSpPr>
          <p:cNvPr id="2" name="Title 1"/>
          <p:cNvSpPr>
            <a:spLocks noGrp="1"/>
          </p:cNvSpPr>
          <p:nvPr>
            <p:ph type="title"/>
          </p:nvPr>
        </p:nvSpPr>
        <p:spPr/>
        <p:txBody>
          <a:bodyPr>
            <a:normAutofit/>
          </a:bodyPr>
          <a:lstStyle>
            <a:lvl1pPr algn="l">
              <a:defRPr sz="4000">
                <a:solidFill>
                  <a:srgbClr val="1B4298"/>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600201"/>
            <a:ext cx="8229600" cy="4267200"/>
          </a:xfrm>
        </p:spPr>
        <p:txBody>
          <a:bodyPr>
            <a:normAutofit/>
          </a:bodyPr>
          <a:lstStyle>
            <a:lvl1pPr>
              <a:defRPr sz="2800">
                <a:solidFill>
                  <a:schemeClr val="tx1">
                    <a:lumMod val="85000"/>
                    <a:lumOff val="15000"/>
                  </a:schemeClr>
                </a:solidFill>
              </a:defRPr>
            </a:lvl1pPr>
            <a:lvl2pPr>
              <a:defRPr sz="2400">
                <a:solidFill>
                  <a:schemeClr val="tx1">
                    <a:lumMod val="85000"/>
                    <a:lumOff val="15000"/>
                  </a:schemeClr>
                </a:solidFill>
              </a:defRPr>
            </a:lvl2pPr>
            <a:lvl3pPr>
              <a:defRPr sz="2000">
                <a:solidFill>
                  <a:schemeClr val="tx1">
                    <a:lumMod val="85000"/>
                    <a:lumOff val="15000"/>
                  </a:schemeClr>
                </a:solidFill>
              </a:defRPr>
            </a:lvl3pPr>
            <a:lvl4pPr>
              <a:defRPr sz="1800">
                <a:solidFill>
                  <a:schemeClr val="tx1">
                    <a:lumMod val="85000"/>
                    <a:lumOff val="15000"/>
                  </a:schemeClr>
                </a:solidFill>
              </a:defRPr>
            </a:lvl4pPr>
            <a:lvl5pPr>
              <a:defRPr sz="1800">
                <a:solidFill>
                  <a:schemeClr val="tx1">
                    <a:lumMod val="85000"/>
                    <a:lumOff val="15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228600" y="6248401"/>
            <a:ext cx="914400" cy="304800"/>
          </a:xfrm>
        </p:spPr>
        <p:txBody>
          <a:bodyPr/>
          <a:lstStyle>
            <a:lvl1pPr>
              <a:defRPr sz="1100">
                <a:solidFill>
                  <a:srgbClr val="1B4298"/>
                </a:solidFill>
              </a:defRPr>
            </a:lvl1pPr>
          </a:lstStyle>
          <a:p>
            <a:fld id="{20A8C7E9-C4C2-4336-81C9-9029F5C85647}" type="datetimeFigureOut">
              <a:rPr lang="en-US" smtClean="0"/>
              <a:pPr/>
              <a:t>4/16/2015</a:t>
            </a:fld>
            <a:endParaRPr lang="en-US" dirty="0"/>
          </a:p>
        </p:txBody>
      </p:sp>
      <p:sp>
        <p:nvSpPr>
          <p:cNvPr id="6" name="Slide Number Placeholder 5"/>
          <p:cNvSpPr>
            <a:spLocks noGrp="1"/>
          </p:cNvSpPr>
          <p:nvPr>
            <p:ph type="sldNum" sz="quarter" idx="12"/>
          </p:nvPr>
        </p:nvSpPr>
        <p:spPr>
          <a:xfrm>
            <a:off x="8763000" y="0"/>
            <a:ext cx="381000" cy="304800"/>
          </a:xfrm>
        </p:spPr>
        <p:txBody>
          <a:bodyPr/>
          <a:lstStyle>
            <a:lvl1pPr algn="ctr">
              <a:defRPr sz="1000"/>
            </a:lvl1pPr>
          </a:lstStyle>
          <a:p>
            <a:fld id="{BD3C922D-BD65-42D4-8DAC-F84E2D34E964}"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62000" y="2819400"/>
            <a:ext cx="7732712" cy="1414462"/>
          </a:xfrm>
        </p:spPr>
        <p:txBody>
          <a:bodyPr anchor="t"/>
          <a:lstStyle>
            <a:lvl1pPr algn="ctr">
              <a:defRPr sz="4000" b="1" cap="all">
                <a:solidFill>
                  <a:srgbClr val="1B4298"/>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62000" y="1143000"/>
            <a:ext cx="7732712" cy="1524000"/>
          </a:xfrm>
        </p:spPr>
        <p:txBody>
          <a:bodyPr anchor="b"/>
          <a:lstStyle>
            <a:lvl1pPr marL="0" indent="0">
              <a:buNone/>
              <a:defRPr sz="1800">
                <a:solidFill>
                  <a:schemeClr val="tx1">
                    <a:lumMod val="85000"/>
                    <a:lumOff val="1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10" name="Rectangle 9"/>
          <p:cNvSpPr/>
          <p:nvPr userDrawn="1"/>
        </p:nvSpPr>
        <p:spPr>
          <a:xfrm>
            <a:off x="0" y="6629400"/>
            <a:ext cx="9144000" cy="152400"/>
          </a:xfrm>
          <a:prstGeom prst="rect">
            <a:avLst/>
          </a:prstGeom>
          <a:solidFill>
            <a:srgbClr val="1B42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userDrawn="1"/>
        </p:nvSpPr>
        <p:spPr>
          <a:xfrm>
            <a:off x="0" y="6781800"/>
            <a:ext cx="9144000" cy="76200"/>
          </a:xfrm>
          <a:prstGeom prst="rect">
            <a:avLst/>
          </a:prstGeom>
          <a:solidFill>
            <a:srgbClr val="6CAE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3"/>
          <p:cNvPicPr>
            <a:picLocks noChangeAspect="1" noChangeArrowheads="1"/>
          </p:cNvPicPr>
          <p:nvPr userDrawn="1"/>
        </p:nvPicPr>
        <p:blipFill>
          <a:blip r:embed="rId2" cstate="print"/>
          <a:srcRect l="14679" r="13394" b="25000"/>
          <a:stretch>
            <a:fillRect/>
          </a:stretch>
        </p:blipFill>
        <p:spPr bwMode="auto">
          <a:xfrm>
            <a:off x="6400800" y="5943600"/>
            <a:ext cx="2743200" cy="671804"/>
          </a:xfrm>
          <a:prstGeom prst="rect">
            <a:avLst/>
          </a:prstGeom>
          <a:noFill/>
          <a:ln w="9525">
            <a:noFill/>
            <a:miter lim="800000"/>
            <a:headEnd/>
            <a:tailEnd/>
          </a:ln>
          <a:effectLst/>
        </p:spPr>
      </p:pic>
      <p:sp>
        <p:nvSpPr>
          <p:cNvPr id="13" name="Date Placeholder 3"/>
          <p:cNvSpPr>
            <a:spLocks noGrp="1"/>
          </p:cNvSpPr>
          <p:nvPr>
            <p:ph type="dt" sz="half" idx="10"/>
          </p:nvPr>
        </p:nvSpPr>
        <p:spPr>
          <a:xfrm>
            <a:off x="228600" y="6248401"/>
            <a:ext cx="914400" cy="304800"/>
          </a:xfrm>
        </p:spPr>
        <p:txBody>
          <a:bodyPr/>
          <a:lstStyle>
            <a:lvl1pPr>
              <a:defRPr sz="1100">
                <a:solidFill>
                  <a:srgbClr val="1B4298"/>
                </a:solidFill>
              </a:defRPr>
            </a:lvl1pPr>
          </a:lstStyle>
          <a:p>
            <a:fld id="{20A8C7E9-C4C2-4336-81C9-9029F5C85647}" type="datetimeFigureOut">
              <a:rPr lang="en-US" smtClean="0"/>
              <a:pPr/>
              <a:t>4/16/2015</a:t>
            </a:fld>
            <a:endParaRPr lang="en-US" dirty="0"/>
          </a:p>
        </p:txBody>
      </p:sp>
      <p:sp>
        <p:nvSpPr>
          <p:cNvPr id="15" name="Slide Number Placeholder 5"/>
          <p:cNvSpPr>
            <a:spLocks noGrp="1"/>
          </p:cNvSpPr>
          <p:nvPr>
            <p:ph type="sldNum" sz="quarter" idx="12"/>
          </p:nvPr>
        </p:nvSpPr>
        <p:spPr>
          <a:xfrm>
            <a:off x="8763000" y="0"/>
            <a:ext cx="381000" cy="304800"/>
          </a:xfrm>
        </p:spPr>
        <p:txBody>
          <a:bodyPr/>
          <a:lstStyle>
            <a:lvl1pPr algn="ctr">
              <a:defRPr sz="1000"/>
            </a:lvl1pPr>
          </a:lstStyle>
          <a:p>
            <a:fld id="{BD3C922D-BD65-42D4-8DAC-F84E2D34E964}" type="slidenum">
              <a:rPr lang="en-US" smtClean="0"/>
              <a:pPr/>
              <a:t>‹#›</a:t>
            </a:fld>
            <a:endParaRPr lang="en-US" dirty="0"/>
          </a:p>
        </p:txBody>
      </p:sp>
      <p:sp>
        <p:nvSpPr>
          <p:cNvPr id="16" name="Rectangle 15"/>
          <p:cNvSpPr/>
          <p:nvPr userDrawn="1"/>
        </p:nvSpPr>
        <p:spPr>
          <a:xfrm>
            <a:off x="762000" y="2697481"/>
            <a:ext cx="7772400" cy="76200"/>
          </a:xfrm>
          <a:prstGeom prst="rect">
            <a:avLst/>
          </a:prstGeom>
          <a:solidFill>
            <a:srgbClr val="1B42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p:cNvSpPr/>
          <p:nvPr userDrawn="1"/>
        </p:nvSpPr>
        <p:spPr>
          <a:xfrm>
            <a:off x="762000" y="2773681"/>
            <a:ext cx="7772400" cy="45719"/>
          </a:xfrm>
          <a:prstGeom prst="rect">
            <a:avLst/>
          </a:prstGeom>
          <a:solidFill>
            <a:srgbClr val="6CAE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l">
              <a:defRPr sz="4000">
                <a:solidFill>
                  <a:srgbClr val="1B4298"/>
                </a:solidFill>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1"/>
            <a:ext cx="4038600" cy="4267200"/>
          </a:xfrm>
        </p:spPr>
        <p:txBody>
          <a:bodyPr>
            <a:normAutofit/>
          </a:bodyPr>
          <a:lstStyle>
            <a:lvl1pPr>
              <a:defRPr sz="2400">
                <a:solidFill>
                  <a:schemeClr val="tx1">
                    <a:lumMod val="85000"/>
                    <a:lumOff val="15000"/>
                  </a:schemeClr>
                </a:solidFill>
              </a:defRPr>
            </a:lvl1pPr>
            <a:lvl2pPr>
              <a:defRPr sz="2000">
                <a:solidFill>
                  <a:schemeClr val="tx1">
                    <a:lumMod val="85000"/>
                    <a:lumOff val="15000"/>
                  </a:schemeClr>
                </a:solidFill>
              </a:defRPr>
            </a:lvl2pPr>
            <a:lvl3pPr>
              <a:defRPr sz="1800">
                <a:solidFill>
                  <a:schemeClr val="tx1">
                    <a:lumMod val="85000"/>
                    <a:lumOff val="15000"/>
                  </a:schemeClr>
                </a:solidFill>
              </a:defRPr>
            </a:lvl3pPr>
            <a:lvl4pPr>
              <a:defRPr sz="1600">
                <a:solidFill>
                  <a:schemeClr val="tx1">
                    <a:lumMod val="85000"/>
                    <a:lumOff val="15000"/>
                  </a:schemeClr>
                </a:solidFill>
              </a:defRPr>
            </a:lvl4pPr>
            <a:lvl5pPr>
              <a:defRPr sz="1600">
                <a:solidFill>
                  <a:schemeClr val="tx1">
                    <a:lumMod val="85000"/>
                    <a:lumOff val="15000"/>
                  </a:schemeClr>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1"/>
            <a:ext cx="4038600" cy="4267200"/>
          </a:xfrm>
        </p:spPr>
        <p:txBody>
          <a:bodyPr>
            <a:normAutofit/>
          </a:bodyPr>
          <a:lstStyle>
            <a:lvl1pPr>
              <a:defRPr sz="2400">
                <a:solidFill>
                  <a:schemeClr val="tx1">
                    <a:lumMod val="85000"/>
                    <a:lumOff val="15000"/>
                  </a:schemeClr>
                </a:solidFill>
              </a:defRPr>
            </a:lvl1pPr>
            <a:lvl2pPr>
              <a:defRPr sz="2000">
                <a:solidFill>
                  <a:schemeClr val="tx1">
                    <a:lumMod val="85000"/>
                    <a:lumOff val="15000"/>
                  </a:schemeClr>
                </a:solidFill>
              </a:defRPr>
            </a:lvl2pPr>
            <a:lvl3pPr>
              <a:defRPr sz="1800">
                <a:solidFill>
                  <a:schemeClr val="tx1">
                    <a:lumMod val="85000"/>
                    <a:lumOff val="15000"/>
                  </a:schemeClr>
                </a:solidFill>
              </a:defRPr>
            </a:lvl3pPr>
            <a:lvl4pPr>
              <a:defRPr sz="1600">
                <a:solidFill>
                  <a:schemeClr val="tx1">
                    <a:lumMod val="85000"/>
                    <a:lumOff val="15000"/>
                  </a:schemeClr>
                </a:solidFill>
              </a:defRPr>
            </a:lvl4pPr>
            <a:lvl5pPr>
              <a:defRPr sz="1600">
                <a:solidFill>
                  <a:schemeClr val="tx1">
                    <a:lumMod val="85000"/>
                    <a:lumOff val="15000"/>
                  </a:schemeClr>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lide Number Placeholder 6"/>
          <p:cNvSpPr>
            <a:spLocks noGrp="1"/>
          </p:cNvSpPr>
          <p:nvPr>
            <p:ph type="sldNum" sz="quarter" idx="12"/>
          </p:nvPr>
        </p:nvSpPr>
        <p:spPr>
          <a:xfrm>
            <a:off x="8763000" y="1"/>
            <a:ext cx="381000" cy="304800"/>
          </a:xfrm>
        </p:spPr>
        <p:txBody>
          <a:bodyPr/>
          <a:lstStyle>
            <a:lvl1pPr algn="ctr">
              <a:defRPr sz="1000"/>
            </a:lvl1pPr>
          </a:lstStyle>
          <a:p>
            <a:fld id="{BD3C922D-BD65-42D4-8DAC-F84E2D34E964}" type="slidenum">
              <a:rPr lang="en-US" smtClean="0"/>
              <a:pPr/>
              <a:t>‹#›</a:t>
            </a:fld>
            <a:endParaRPr lang="en-US" dirty="0"/>
          </a:p>
        </p:txBody>
      </p:sp>
      <p:sp>
        <p:nvSpPr>
          <p:cNvPr id="8" name="Rectangle 7"/>
          <p:cNvSpPr/>
          <p:nvPr userDrawn="1"/>
        </p:nvSpPr>
        <p:spPr>
          <a:xfrm>
            <a:off x="0" y="6629400"/>
            <a:ext cx="9144000" cy="152400"/>
          </a:xfrm>
          <a:prstGeom prst="rect">
            <a:avLst/>
          </a:prstGeom>
          <a:solidFill>
            <a:srgbClr val="1B42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userDrawn="1"/>
        </p:nvSpPr>
        <p:spPr>
          <a:xfrm>
            <a:off x="0" y="6781800"/>
            <a:ext cx="9144000" cy="76200"/>
          </a:xfrm>
          <a:prstGeom prst="rect">
            <a:avLst/>
          </a:prstGeom>
          <a:solidFill>
            <a:srgbClr val="6CAE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3"/>
          <p:cNvPicPr>
            <a:picLocks noChangeAspect="1" noChangeArrowheads="1"/>
          </p:cNvPicPr>
          <p:nvPr userDrawn="1"/>
        </p:nvPicPr>
        <p:blipFill>
          <a:blip r:embed="rId2" cstate="print"/>
          <a:srcRect l="14679" r="13394" b="25000"/>
          <a:stretch>
            <a:fillRect/>
          </a:stretch>
        </p:blipFill>
        <p:spPr bwMode="auto">
          <a:xfrm>
            <a:off x="6400800" y="5943600"/>
            <a:ext cx="2743200" cy="671804"/>
          </a:xfrm>
          <a:prstGeom prst="rect">
            <a:avLst/>
          </a:prstGeom>
          <a:noFill/>
          <a:ln w="9525">
            <a:noFill/>
            <a:miter lim="800000"/>
            <a:headEnd/>
            <a:tailEnd/>
          </a:ln>
          <a:effectLst/>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l">
              <a:defRPr sz="4000">
                <a:solidFill>
                  <a:srgbClr val="1B4298"/>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normAutofit/>
          </a:bodyPr>
          <a:lstStyle>
            <a:lvl1pPr marL="0" indent="0">
              <a:buNone/>
              <a:defRPr sz="2000" b="1">
                <a:solidFill>
                  <a:schemeClr val="tx1">
                    <a:lumMod val="85000"/>
                    <a:lumOff val="1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692525"/>
          </a:xfrm>
        </p:spPr>
        <p:txBody>
          <a:bodyPr/>
          <a:lstStyle>
            <a:lvl1pPr>
              <a:defRPr sz="2400">
                <a:solidFill>
                  <a:schemeClr val="tx1">
                    <a:lumMod val="85000"/>
                    <a:lumOff val="15000"/>
                  </a:schemeClr>
                </a:solidFill>
              </a:defRPr>
            </a:lvl1pPr>
            <a:lvl2pPr>
              <a:defRPr sz="2000">
                <a:solidFill>
                  <a:schemeClr val="tx1">
                    <a:lumMod val="85000"/>
                    <a:lumOff val="15000"/>
                  </a:schemeClr>
                </a:solidFill>
              </a:defRPr>
            </a:lvl2pPr>
            <a:lvl3pPr>
              <a:defRPr sz="1800">
                <a:solidFill>
                  <a:schemeClr val="tx1">
                    <a:lumMod val="85000"/>
                    <a:lumOff val="15000"/>
                  </a:schemeClr>
                </a:solidFill>
              </a:defRPr>
            </a:lvl3pPr>
            <a:lvl4pPr>
              <a:defRPr sz="1600">
                <a:solidFill>
                  <a:schemeClr val="tx1">
                    <a:lumMod val="85000"/>
                    <a:lumOff val="15000"/>
                  </a:schemeClr>
                </a:solidFill>
              </a:defRPr>
            </a:lvl4pPr>
            <a:lvl5pPr>
              <a:defRPr sz="1600">
                <a:solidFill>
                  <a:schemeClr val="tx1">
                    <a:lumMod val="85000"/>
                    <a:lumOff val="15000"/>
                  </a:schemeClr>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normAutofit/>
          </a:bodyPr>
          <a:lstStyle>
            <a:lvl1pPr marL="0" indent="0">
              <a:buNone/>
              <a:defRPr sz="2000" b="1">
                <a:solidFill>
                  <a:schemeClr val="tx1">
                    <a:lumMod val="85000"/>
                    <a:lumOff val="1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692525"/>
          </a:xfrm>
        </p:spPr>
        <p:txBody>
          <a:bodyPr/>
          <a:lstStyle>
            <a:lvl1pPr>
              <a:defRPr sz="2400">
                <a:solidFill>
                  <a:schemeClr val="tx1">
                    <a:lumMod val="85000"/>
                    <a:lumOff val="15000"/>
                  </a:schemeClr>
                </a:solidFill>
              </a:defRPr>
            </a:lvl1pPr>
            <a:lvl2pPr>
              <a:defRPr sz="2000">
                <a:solidFill>
                  <a:schemeClr val="tx1">
                    <a:lumMod val="85000"/>
                    <a:lumOff val="15000"/>
                  </a:schemeClr>
                </a:solidFill>
              </a:defRPr>
            </a:lvl2pPr>
            <a:lvl3pPr>
              <a:defRPr sz="1800">
                <a:solidFill>
                  <a:schemeClr val="tx1">
                    <a:lumMod val="85000"/>
                    <a:lumOff val="15000"/>
                  </a:schemeClr>
                </a:solidFill>
              </a:defRPr>
            </a:lvl3pPr>
            <a:lvl4pPr>
              <a:defRPr sz="1600">
                <a:solidFill>
                  <a:schemeClr val="tx1">
                    <a:lumMod val="85000"/>
                    <a:lumOff val="15000"/>
                  </a:schemeClr>
                </a:solidFill>
              </a:defRPr>
            </a:lvl4pPr>
            <a:lvl5pPr>
              <a:defRPr sz="1600">
                <a:solidFill>
                  <a:schemeClr val="tx1">
                    <a:lumMod val="85000"/>
                    <a:lumOff val="15000"/>
                  </a:schemeClr>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Slide Number Placeholder 8"/>
          <p:cNvSpPr>
            <a:spLocks noGrp="1"/>
          </p:cNvSpPr>
          <p:nvPr>
            <p:ph type="sldNum" sz="quarter" idx="12"/>
          </p:nvPr>
        </p:nvSpPr>
        <p:spPr>
          <a:xfrm>
            <a:off x="8763000" y="1"/>
            <a:ext cx="381000" cy="304800"/>
          </a:xfrm>
        </p:spPr>
        <p:txBody>
          <a:bodyPr/>
          <a:lstStyle>
            <a:lvl1pPr algn="ctr">
              <a:defRPr sz="1000"/>
            </a:lvl1pPr>
          </a:lstStyle>
          <a:p>
            <a:fld id="{BD3C922D-BD65-42D4-8DAC-F84E2D34E964}" type="slidenum">
              <a:rPr lang="en-US" smtClean="0"/>
              <a:pPr/>
              <a:t>‹#›</a:t>
            </a:fld>
            <a:endParaRPr lang="en-US" dirty="0"/>
          </a:p>
        </p:txBody>
      </p:sp>
      <p:sp>
        <p:nvSpPr>
          <p:cNvPr id="10" name="Rectangle 9"/>
          <p:cNvSpPr/>
          <p:nvPr userDrawn="1"/>
        </p:nvSpPr>
        <p:spPr>
          <a:xfrm>
            <a:off x="0" y="6629400"/>
            <a:ext cx="9144000" cy="152400"/>
          </a:xfrm>
          <a:prstGeom prst="rect">
            <a:avLst/>
          </a:prstGeom>
          <a:solidFill>
            <a:srgbClr val="1B42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userDrawn="1"/>
        </p:nvSpPr>
        <p:spPr>
          <a:xfrm>
            <a:off x="0" y="6781800"/>
            <a:ext cx="9144000" cy="76200"/>
          </a:xfrm>
          <a:prstGeom prst="rect">
            <a:avLst/>
          </a:prstGeom>
          <a:solidFill>
            <a:srgbClr val="6CAE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3"/>
          <p:cNvPicPr>
            <a:picLocks noChangeAspect="1" noChangeArrowheads="1"/>
          </p:cNvPicPr>
          <p:nvPr userDrawn="1"/>
        </p:nvPicPr>
        <p:blipFill>
          <a:blip r:embed="rId2" cstate="print"/>
          <a:srcRect l="14679" r="13394" b="25000"/>
          <a:stretch>
            <a:fillRect/>
          </a:stretch>
        </p:blipFill>
        <p:spPr bwMode="auto">
          <a:xfrm>
            <a:off x="6400800" y="5943600"/>
            <a:ext cx="2743200" cy="671804"/>
          </a:xfrm>
          <a:prstGeom prst="rect">
            <a:avLst/>
          </a:prstGeom>
          <a:noFill/>
          <a:ln w="9525">
            <a:noFill/>
            <a:miter lim="800000"/>
            <a:headEnd/>
            <a:tailEnd/>
          </a:ln>
          <a:effectLst/>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solidFill>
                  <a:srgbClr val="1B4298"/>
                </a:solidFill>
              </a:defRPr>
            </a:lvl1pPr>
          </a:lstStyle>
          <a:p>
            <a:r>
              <a:rPr lang="en-US" dirty="0" smtClean="0"/>
              <a:t>Click to edit Master title style</a:t>
            </a:r>
            <a:endParaRPr lang="en-US" dirty="0"/>
          </a:p>
        </p:txBody>
      </p:sp>
      <p:sp>
        <p:nvSpPr>
          <p:cNvPr id="5" name="Slide Number Placeholder 4"/>
          <p:cNvSpPr>
            <a:spLocks noGrp="1"/>
          </p:cNvSpPr>
          <p:nvPr>
            <p:ph type="sldNum" sz="quarter" idx="12"/>
          </p:nvPr>
        </p:nvSpPr>
        <p:spPr>
          <a:xfrm>
            <a:off x="8763000" y="1"/>
            <a:ext cx="381000" cy="304800"/>
          </a:xfrm>
        </p:spPr>
        <p:txBody>
          <a:bodyPr/>
          <a:lstStyle>
            <a:lvl1pPr algn="ctr">
              <a:defRPr sz="1000"/>
            </a:lvl1pPr>
          </a:lstStyle>
          <a:p>
            <a:fld id="{BD3C922D-BD65-42D4-8DAC-F84E2D34E964}" type="slidenum">
              <a:rPr lang="en-US" smtClean="0"/>
              <a:pPr/>
              <a:t>‹#›</a:t>
            </a:fld>
            <a:endParaRPr lang="en-US" dirty="0"/>
          </a:p>
        </p:txBody>
      </p:sp>
      <p:sp>
        <p:nvSpPr>
          <p:cNvPr id="6" name="Rectangle 5"/>
          <p:cNvSpPr/>
          <p:nvPr userDrawn="1"/>
        </p:nvSpPr>
        <p:spPr>
          <a:xfrm>
            <a:off x="0" y="6629400"/>
            <a:ext cx="9144000" cy="152400"/>
          </a:xfrm>
          <a:prstGeom prst="rect">
            <a:avLst/>
          </a:prstGeom>
          <a:solidFill>
            <a:srgbClr val="1B42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userDrawn="1"/>
        </p:nvSpPr>
        <p:spPr>
          <a:xfrm>
            <a:off x="0" y="6781800"/>
            <a:ext cx="9144000" cy="76200"/>
          </a:xfrm>
          <a:prstGeom prst="rect">
            <a:avLst/>
          </a:prstGeom>
          <a:solidFill>
            <a:srgbClr val="6CAE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3"/>
          <p:cNvPicPr>
            <a:picLocks noChangeAspect="1" noChangeArrowheads="1"/>
          </p:cNvPicPr>
          <p:nvPr userDrawn="1"/>
        </p:nvPicPr>
        <p:blipFill>
          <a:blip r:embed="rId2" cstate="print"/>
          <a:srcRect l="14679" r="13394" b="25000"/>
          <a:stretch>
            <a:fillRect/>
          </a:stretch>
        </p:blipFill>
        <p:spPr bwMode="auto">
          <a:xfrm>
            <a:off x="6400800" y="5943600"/>
            <a:ext cx="2743200" cy="671804"/>
          </a:xfrm>
          <a:prstGeom prst="rect">
            <a:avLst/>
          </a:prstGeom>
          <a:noFill/>
          <a:ln w="9525">
            <a:noFill/>
            <a:miter lim="800000"/>
            <a:headEnd/>
            <a:tailEnd/>
          </a:ln>
          <a:effectLst/>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8763000" y="1"/>
            <a:ext cx="381000" cy="304799"/>
          </a:xfrm>
        </p:spPr>
        <p:txBody>
          <a:bodyPr/>
          <a:lstStyle>
            <a:lvl1pPr algn="ctr">
              <a:defRPr sz="1000"/>
            </a:lvl1pPr>
          </a:lstStyle>
          <a:p>
            <a:fld id="{BD3C922D-BD65-42D4-8DAC-F84E2D34E964}" type="slidenum">
              <a:rPr lang="en-US" smtClean="0"/>
              <a:pPr/>
              <a:t>‹#›</a:t>
            </a:fld>
            <a:endParaRPr lang="en-US" dirty="0"/>
          </a:p>
        </p:txBody>
      </p:sp>
      <p:sp>
        <p:nvSpPr>
          <p:cNvPr id="5" name="Rectangle 4"/>
          <p:cNvSpPr/>
          <p:nvPr userDrawn="1"/>
        </p:nvSpPr>
        <p:spPr>
          <a:xfrm>
            <a:off x="0" y="6629400"/>
            <a:ext cx="9144000" cy="152400"/>
          </a:xfrm>
          <a:prstGeom prst="rect">
            <a:avLst/>
          </a:prstGeom>
          <a:solidFill>
            <a:srgbClr val="1B42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p:cNvSpPr/>
          <p:nvPr userDrawn="1"/>
        </p:nvSpPr>
        <p:spPr>
          <a:xfrm>
            <a:off x="0" y="6781800"/>
            <a:ext cx="9144000" cy="76200"/>
          </a:xfrm>
          <a:prstGeom prst="rect">
            <a:avLst/>
          </a:prstGeom>
          <a:solidFill>
            <a:srgbClr val="6CAE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3"/>
          <p:cNvPicPr>
            <a:picLocks noChangeAspect="1" noChangeArrowheads="1"/>
          </p:cNvPicPr>
          <p:nvPr userDrawn="1"/>
        </p:nvPicPr>
        <p:blipFill>
          <a:blip r:embed="rId2" cstate="print"/>
          <a:srcRect l="14679" r="13394" b="25000"/>
          <a:stretch>
            <a:fillRect/>
          </a:stretch>
        </p:blipFill>
        <p:spPr bwMode="auto">
          <a:xfrm>
            <a:off x="6400800" y="5943600"/>
            <a:ext cx="2743200" cy="671804"/>
          </a:xfrm>
          <a:prstGeom prst="rect">
            <a:avLst/>
          </a:prstGeom>
          <a:noFill/>
          <a:ln w="9525">
            <a:noFill/>
            <a:miter lim="800000"/>
            <a:headEnd/>
            <a:tailEnd/>
          </a:ln>
          <a:effectLst/>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1"/>
            <a:ext cx="5111750" cy="5594350"/>
          </a:xfrm>
        </p:spPr>
        <p:txBody>
          <a:bodyPr>
            <a:normAutofit/>
          </a:bodyPr>
          <a:lstStyle>
            <a:lvl1pPr>
              <a:defRPr sz="2800">
                <a:solidFill>
                  <a:schemeClr val="tx1">
                    <a:lumMod val="85000"/>
                    <a:lumOff val="15000"/>
                  </a:schemeClr>
                </a:solidFill>
              </a:defRPr>
            </a:lvl1pPr>
            <a:lvl2pPr>
              <a:defRPr sz="2400">
                <a:solidFill>
                  <a:schemeClr val="tx1">
                    <a:lumMod val="85000"/>
                    <a:lumOff val="15000"/>
                  </a:schemeClr>
                </a:solidFill>
              </a:defRPr>
            </a:lvl2pPr>
            <a:lvl3pPr>
              <a:defRPr sz="2000">
                <a:solidFill>
                  <a:schemeClr val="tx1">
                    <a:lumMod val="85000"/>
                    <a:lumOff val="15000"/>
                  </a:schemeClr>
                </a:solidFill>
              </a:defRPr>
            </a:lvl3pPr>
            <a:lvl4pPr>
              <a:defRPr sz="1800">
                <a:solidFill>
                  <a:schemeClr val="tx1">
                    <a:lumMod val="85000"/>
                    <a:lumOff val="15000"/>
                  </a:schemeClr>
                </a:solidFill>
              </a:defRPr>
            </a:lvl4pPr>
            <a:lvl5pPr>
              <a:defRPr sz="1800">
                <a:solidFill>
                  <a:schemeClr val="tx1">
                    <a:lumMod val="85000"/>
                    <a:lumOff val="15000"/>
                  </a:schemeClr>
                </a:solidFill>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1"/>
            <a:ext cx="3008313" cy="4432300"/>
          </a:xfrm>
        </p:spPr>
        <p:txBody>
          <a:bodyPr/>
          <a:lstStyle>
            <a:lvl1pPr marL="0" indent="0">
              <a:buNone/>
              <a:defRPr sz="1400">
                <a:solidFill>
                  <a:schemeClr val="tx1">
                    <a:lumMod val="85000"/>
                    <a:lumOff val="1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7" name="Slide Number Placeholder 6"/>
          <p:cNvSpPr>
            <a:spLocks noGrp="1"/>
          </p:cNvSpPr>
          <p:nvPr>
            <p:ph type="sldNum" sz="quarter" idx="12"/>
          </p:nvPr>
        </p:nvSpPr>
        <p:spPr>
          <a:xfrm>
            <a:off x="8763000" y="1"/>
            <a:ext cx="381000" cy="304800"/>
          </a:xfrm>
        </p:spPr>
        <p:txBody>
          <a:bodyPr/>
          <a:lstStyle>
            <a:lvl1pPr algn="ctr">
              <a:defRPr sz="1000"/>
            </a:lvl1pPr>
          </a:lstStyle>
          <a:p>
            <a:fld id="{BD3C922D-BD65-42D4-8DAC-F84E2D34E964}" type="slidenum">
              <a:rPr lang="en-US" smtClean="0"/>
              <a:pPr/>
              <a:t>‹#›</a:t>
            </a:fld>
            <a:endParaRPr lang="en-US" dirty="0"/>
          </a:p>
        </p:txBody>
      </p:sp>
      <p:sp>
        <p:nvSpPr>
          <p:cNvPr id="8" name="Rectangle 7"/>
          <p:cNvSpPr/>
          <p:nvPr userDrawn="1"/>
        </p:nvSpPr>
        <p:spPr>
          <a:xfrm>
            <a:off x="0" y="6629400"/>
            <a:ext cx="9144000" cy="152400"/>
          </a:xfrm>
          <a:prstGeom prst="rect">
            <a:avLst/>
          </a:prstGeom>
          <a:solidFill>
            <a:srgbClr val="1B42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userDrawn="1"/>
        </p:nvSpPr>
        <p:spPr>
          <a:xfrm>
            <a:off x="0" y="6781800"/>
            <a:ext cx="9144000" cy="76200"/>
          </a:xfrm>
          <a:prstGeom prst="rect">
            <a:avLst/>
          </a:prstGeom>
          <a:solidFill>
            <a:srgbClr val="6CAE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3"/>
          <p:cNvPicPr>
            <a:picLocks noChangeAspect="1" noChangeArrowheads="1"/>
          </p:cNvPicPr>
          <p:nvPr userDrawn="1"/>
        </p:nvPicPr>
        <p:blipFill>
          <a:blip r:embed="rId2" cstate="print"/>
          <a:srcRect l="14679" r="13394" b="25000"/>
          <a:stretch>
            <a:fillRect/>
          </a:stretch>
        </p:blipFill>
        <p:spPr bwMode="auto">
          <a:xfrm>
            <a:off x="6400800" y="5943600"/>
            <a:ext cx="2743200" cy="671804"/>
          </a:xfrm>
          <a:prstGeom prst="rect">
            <a:avLst/>
          </a:prstGeom>
          <a:noFill/>
          <a:ln w="9525">
            <a:noFill/>
            <a:miter lim="800000"/>
            <a:headEnd/>
            <a:tailEnd/>
          </a:ln>
          <a:effectLst/>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492625"/>
            <a:ext cx="5486400" cy="566738"/>
          </a:xfrm>
        </p:spPr>
        <p:txBody>
          <a:bodyPr anchor="b"/>
          <a:lstStyle>
            <a:lvl1pPr algn="l">
              <a:defRPr sz="2000" b="1">
                <a:solidFill>
                  <a:srgbClr val="1B4298"/>
                </a:solidFill>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304800"/>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059363"/>
            <a:ext cx="5486400" cy="804862"/>
          </a:xfrm>
        </p:spPr>
        <p:txBody>
          <a:bodyPr/>
          <a:lstStyle>
            <a:lvl1pPr marL="0" indent="0">
              <a:buNone/>
              <a:defRPr sz="140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7" name="Slide Number Placeholder 6"/>
          <p:cNvSpPr>
            <a:spLocks noGrp="1"/>
          </p:cNvSpPr>
          <p:nvPr>
            <p:ph type="sldNum" sz="quarter" idx="12"/>
          </p:nvPr>
        </p:nvSpPr>
        <p:spPr/>
        <p:txBody>
          <a:bodyPr/>
          <a:lstStyle/>
          <a:p>
            <a:fld id="{BD3C922D-BD65-42D4-8DAC-F84E2D34E964}" type="slidenum">
              <a:rPr lang="en-US" smtClean="0"/>
              <a:pPr/>
              <a:t>‹#›</a:t>
            </a:fld>
            <a:endParaRPr lang="en-US" dirty="0"/>
          </a:p>
        </p:txBody>
      </p:sp>
      <p:sp>
        <p:nvSpPr>
          <p:cNvPr id="8" name="Rectangle 7"/>
          <p:cNvSpPr/>
          <p:nvPr userDrawn="1"/>
        </p:nvSpPr>
        <p:spPr>
          <a:xfrm>
            <a:off x="0" y="6629400"/>
            <a:ext cx="9144000" cy="152400"/>
          </a:xfrm>
          <a:prstGeom prst="rect">
            <a:avLst/>
          </a:prstGeom>
          <a:solidFill>
            <a:srgbClr val="1B42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userDrawn="1"/>
        </p:nvSpPr>
        <p:spPr>
          <a:xfrm>
            <a:off x="0" y="6781800"/>
            <a:ext cx="9144000" cy="76200"/>
          </a:xfrm>
          <a:prstGeom prst="rect">
            <a:avLst/>
          </a:prstGeom>
          <a:solidFill>
            <a:srgbClr val="6CAE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3"/>
          <p:cNvPicPr>
            <a:picLocks noChangeAspect="1" noChangeArrowheads="1"/>
          </p:cNvPicPr>
          <p:nvPr userDrawn="1"/>
        </p:nvPicPr>
        <p:blipFill>
          <a:blip r:embed="rId2" cstate="print"/>
          <a:srcRect l="14679" r="13394" b="25000"/>
          <a:stretch>
            <a:fillRect/>
          </a:stretch>
        </p:blipFill>
        <p:spPr bwMode="auto">
          <a:xfrm>
            <a:off x="6400800" y="5943600"/>
            <a:ext cx="2743200" cy="671804"/>
          </a:xfrm>
          <a:prstGeom prst="rect">
            <a:avLst/>
          </a:prstGeom>
          <a:noFill/>
          <a:ln w="9525">
            <a:noFill/>
            <a:miter lim="800000"/>
            <a:headEnd/>
            <a:tailEnd/>
          </a:ln>
          <a:effectLst/>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A8C7E9-C4C2-4336-81C9-9029F5C85647}" type="datetimeFigureOut">
              <a:rPr lang="en-US" smtClean="0"/>
              <a:pPr/>
              <a:t>4/16/2015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3C922D-BD65-42D4-8DAC-F84E2D34E964}"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xStyles>
    <p:titleStyle>
      <a:lvl1pPr algn="l" defTabSz="914400" rtl="0" eaLnBrk="1" latinLnBrk="0" hangingPunct="1">
        <a:spcBef>
          <a:spcPct val="0"/>
        </a:spcBef>
        <a:buNone/>
        <a:defRPr sz="4000" kern="1200">
          <a:solidFill>
            <a:srgbClr val="1B4298"/>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www.google.com/url?sa=i&amp;rct=j&amp;q=&amp;esrc=s&amp;source=images&amp;cd=&amp;cad=rja&amp;uact=8&amp;docid=TFmtws5ahsuoCM&amp;tbnid=yYMw7EPNeL7DHM:&amp;ved=0CAUQjRw&amp;url=http://www.colourbox.com/image/wood-stamp-on-the-document-game-damage-image-4137471&amp;ei=jec5U-vzCq6ayQHe6YGYBQ&amp;psig=AFQjCNHkEAm9G4dYbCy2aCc8Tm3F0XMoIg&amp;ust=1396390116930482"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2133600"/>
          </a:xfrm>
        </p:spPr>
        <p:txBody>
          <a:bodyPr>
            <a:normAutofit fontScale="92500" lnSpcReduction="20000"/>
          </a:bodyPr>
          <a:lstStyle/>
          <a:p>
            <a:r>
              <a:rPr lang="en-US" sz="2800" dirty="0" smtClean="0">
                <a:solidFill>
                  <a:schemeClr val="tx1">
                    <a:lumMod val="85000"/>
                    <a:lumOff val="15000"/>
                  </a:schemeClr>
                </a:solidFill>
                <a:latin typeface="+mn-lt"/>
              </a:rPr>
              <a:t>Presented by</a:t>
            </a:r>
          </a:p>
          <a:p>
            <a:r>
              <a:rPr lang="en-US" dirty="0" smtClean="0"/>
              <a:t>Louis M. Phillips</a:t>
            </a:r>
          </a:p>
          <a:p>
            <a:r>
              <a:rPr lang="en-US" dirty="0" smtClean="0"/>
              <a:t>Rick M. Shelby</a:t>
            </a:r>
          </a:p>
          <a:p>
            <a:r>
              <a:rPr lang="en-US" sz="2800" dirty="0" smtClean="0">
                <a:solidFill>
                  <a:schemeClr val="tx1">
                    <a:lumMod val="85000"/>
                    <a:lumOff val="15000"/>
                  </a:schemeClr>
                </a:solidFill>
                <a:latin typeface="+mn-lt"/>
              </a:rPr>
              <a:t>Attorneys, Gordon Arata Law Firm</a:t>
            </a:r>
          </a:p>
          <a:p>
            <a:r>
              <a:rPr lang="en-US" dirty="0" smtClean="0"/>
              <a:t>New Orleans, Louisiana</a:t>
            </a:r>
            <a:endParaRPr lang="en-US" sz="2800" dirty="0">
              <a:solidFill>
                <a:schemeClr val="tx1">
                  <a:lumMod val="85000"/>
                  <a:lumOff val="15000"/>
                </a:schemeClr>
              </a:solidFill>
              <a:latin typeface="+mn-lt"/>
            </a:endParaRPr>
          </a:p>
        </p:txBody>
      </p:sp>
      <p:sp>
        <p:nvSpPr>
          <p:cNvPr id="7" name="Rectangle 6"/>
          <p:cNvSpPr/>
          <p:nvPr/>
        </p:nvSpPr>
        <p:spPr>
          <a:xfrm>
            <a:off x="0" y="6400800"/>
            <a:ext cx="9144000" cy="304800"/>
          </a:xfrm>
          <a:prstGeom prst="rect">
            <a:avLst/>
          </a:prstGeom>
          <a:solidFill>
            <a:srgbClr val="1552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0" y="6705600"/>
            <a:ext cx="9144000" cy="152400"/>
          </a:xfrm>
          <a:prstGeom prst="rect">
            <a:avLst/>
          </a:prstGeom>
          <a:solidFill>
            <a:srgbClr val="53AC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itle 8"/>
          <p:cNvSpPr>
            <a:spLocks noGrp="1"/>
          </p:cNvSpPr>
          <p:nvPr>
            <p:ph type="ctrTitle"/>
          </p:nvPr>
        </p:nvSpPr>
        <p:spPr>
          <a:xfrm>
            <a:off x="457200" y="2130425"/>
            <a:ext cx="8305800" cy="1470025"/>
          </a:xfrm>
        </p:spPr>
        <p:txBody>
          <a:bodyPr>
            <a:noAutofit/>
          </a:bodyPr>
          <a:lstStyle/>
          <a:p>
            <a:r>
              <a:rPr lang="en-US" sz="3200" dirty="0" smtClean="0"/>
              <a:t>Oil Price Downturns: Some Bankruptcy Thoughts</a:t>
            </a:r>
            <a:br>
              <a:rPr lang="en-US" sz="3200" dirty="0" smtClean="0"/>
            </a:br>
            <a:r>
              <a:rPr lang="en-US" sz="3200" dirty="0" smtClean="0"/>
              <a:t>PLANO Executive Night Seminar</a:t>
            </a:r>
            <a:br>
              <a:rPr lang="en-US" sz="3200" dirty="0" smtClean="0"/>
            </a:br>
            <a:r>
              <a:rPr lang="en-US" sz="3200" dirty="0" smtClean="0"/>
              <a:t>April 16, 2015</a:t>
            </a:r>
            <a:endParaRPr lang="en-US" sz="3200" dirty="0">
              <a:latin typeface="+mn-l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Concept: Property of the Estate</a:t>
            </a:r>
            <a:endParaRPr lang="en-US" dirty="0"/>
          </a:p>
        </p:txBody>
      </p:sp>
      <p:sp>
        <p:nvSpPr>
          <p:cNvPr id="3" name="Content Placeholder 2"/>
          <p:cNvSpPr>
            <a:spLocks noGrp="1"/>
          </p:cNvSpPr>
          <p:nvPr>
            <p:ph idx="1"/>
          </p:nvPr>
        </p:nvSpPr>
        <p:spPr>
          <a:xfrm>
            <a:off x="457200" y="1219200"/>
            <a:ext cx="8229600" cy="4267200"/>
          </a:xfrm>
        </p:spPr>
        <p:txBody>
          <a:bodyPr/>
          <a:lstStyle/>
          <a:p>
            <a:r>
              <a:rPr lang="en-US" dirty="0" smtClean="0"/>
              <a:t>11 U.S.C</a:t>
            </a:r>
            <a:r>
              <a:rPr lang="en-US" dirty="0"/>
              <a:t>. </a:t>
            </a:r>
            <a:r>
              <a:rPr lang="en-US" dirty="0" smtClean="0"/>
              <a:t>§ 541 – </a:t>
            </a:r>
            <a:r>
              <a:rPr lang="en-US" sz="2400" dirty="0" smtClean="0"/>
              <a:t>an estate is created by commencement of the bankruptcy case</a:t>
            </a:r>
          </a:p>
          <a:p>
            <a:r>
              <a:rPr lang="en-US" dirty="0" smtClean="0"/>
              <a:t>All </a:t>
            </a:r>
            <a:r>
              <a:rPr lang="en-US" dirty="0"/>
              <a:t>legal or equitable interests of the debtor in property as of the commencement of the </a:t>
            </a:r>
            <a:r>
              <a:rPr lang="en-US" dirty="0" smtClean="0"/>
              <a:t>case</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3088179"/>
            <a:ext cx="5109682" cy="29961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6249218" y="3088179"/>
            <a:ext cx="2662718" cy="2585323"/>
          </a:xfrm>
          <a:prstGeom prst="rect">
            <a:avLst/>
          </a:prstGeom>
          <a:noFill/>
          <a:ln w="95250">
            <a:solidFill>
              <a:srgbClr val="00B050"/>
            </a:solidFill>
          </a:ln>
        </p:spPr>
        <p:txBody>
          <a:bodyPr wrap="square" rtlCol="0">
            <a:spAutoFit/>
          </a:bodyPr>
          <a:lstStyle/>
          <a:p>
            <a:r>
              <a:rPr lang="en-US" b="1" dirty="0" smtClean="0">
                <a:solidFill>
                  <a:srgbClr val="FF0000"/>
                </a:solidFill>
              </a:rPr>
              <a:t>NOTE: Section 541 does not define the interests.  The question of whether or not the debtor has an interest in property and the determination of the nature and extent of interest is resolved under nonbankruptcy law.</a:t>
            </a:r>
            <a:endParaRPr lang="en-US" b="1" dirty="0">
              <a:solidFill>
                <a:srgbClr val="FF0000"/>
              </a:solidFill>
            </a:endParaRPr>
          </a:p>
        </p:txBody>
      </p:sp>
    </p:spTree>
    <p:extLst>
      <p:ext uri="{BB962C8B-B14F-4D97-AF65-F5344CB8AC3E}">
        <p14:creationId xmlns:p14="http://schemas.microsoft.com/office/powerpoint/2010/main" val="20850095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Classification of Claims</a:t>
            </a:r>
            <a:endParaRPr lang="en-US" dirty="0"/>
          </a:p>
        </p:txBody>
      </p:sp>
      <p:sp>
        <p:nvSpPr>
          <p:cNvPr id="3" name="Content Placeholder 2"/>
          <p:cNvSpPr>
            <a:spLocks noGrp="1"/>
          </p:cNvSpPr>
          <p:nvPr>
            <p:ph idx="1"/>
          </p:nvPr>
        </p:nvSpPr>
        <p:spPr>
          <a:xfrm>
            <a:off x="457200" y="1371600"/>
            <a:ext cx="8229600" cy="4800600"/>
          </a:xfrm>
        </p:spPr>
        <p:txBody>
          <a:bodyPr>
            <a:normAutofit lnSpcReduction="10000"/>
          </a:bodyPr>
          <a:lstStyle/>
          <a:p>
            <a:r>
              <a:rPr lang="en-US" sz="3200" dirty="0" smtClean="0"/>
              <a:t>11 USC § 1122</a:t>
            </a:r>
            <a:endParaRPr lang="en-US" sz="3200" dirty="0"/>
          </a:p>
          <a:p>
            <a:pPr lvl="1"/>
            <a:r>
              <a:rPr lang="en-US" dirty="0" smtClean="0"/>
              <a:t>Secured – evidence of an interest in collateral</a:t>
            </a:r>
          </a:p>
          <a:p>
            <a:pPr lvl="2"/>
            <a:r>
              <a:rPr lang="en-US" dirty="0" err="1" smtClean="0"/>
              <a:t>LOWLA</a:t>
            </a:r>
            <a:r>
              <a:rPr lang="en-US" dirty="0" smtClean="0"/>
              <a:t> and 11 USC 546(b) and perfection of security interest</a:t>
            </a:r>
          </a:p>
          <a:p>
            <a:pPr lvl="2"/>
            <a:r>
              <a:rPr lang="en-US" dirty="0" smtClean="0"/>
              <a:t>RS 9:4863(A) – property subject to </a:t>
            </a:r>
            <a:r>
              <a:rPr lang="en-US" dirty="0" err="1" smtClean="0"/>
              <a:t>LOWLA</a:t>
            </a:r>
            <a:r>
              <a:rPr lang="en-US" dirty="0" smtClean="0"/>
              <a:t> privilege</a:t>
            </a:r>
          </a:p>
          <a:p>
            <a:pPr lvl="2"/>
            <a:r>
              <a:rPr lang="en-US" dirty="0" smtClean="0"/>
              <a:t>RS 9:4865 – recordation/enforcement/</a:t>
            </a:r>
            <a:r>
              <a:rPr lang="en-US" dirty="0" err="1" smtClean="0"/>
              <a:t>lis</a:t>
            </a:r>
            <a:r>
              <a:rPr lang="en-US" dirty="0" smtClean="0"/>
              <a:t> </a:t>
            </a:r>
            <a:r>
              <a:rPr lang="en-US" dirty="0" err="1" smtClean="0"/>
              <a:t>pendens</a:t>
            </a:r>
            <a:r>
              <a:rPr lang="en-US" dirty="0" smtClean="0"/>
              <a:t> deadlines </a:t>
            </a:r>
          </a:p>
          <a:p>
            <a:pPr lvl="2"/>
            <a:r>
              <a:rPr lang="en-US" dirty="0" smtClean="0"/>
              <a:t>Endeavor Operating Corp. – creditors argue lack of perfection</a:t>
            </a:r>
            <a:endParaRPr lang="en-US" dirty="0"/>
          </a:p>
          <a:p>
            <a:pPr lvl="1"/>
            <a:r>
              <a:rPr lang="en-US" dirty="0"/>
              <a:t>Unsecured</a:t>
            </a:r>
          </a:p>
          <a:p>
            <a:pPr lvl="2"/>
            <a:r>
              <a:rPr lang="en-US" dirty="0" smtClean="0"/>
              <a:t>Administrative</a:t>
            </a:r>
            <a:endParaRPr lang="en-US" dirty="0"/>
          </a:p>
          <a:p>
            <a:pPr lvl="2"/>
            <a:r>
              <a:rPr lang="en-US" dirty="0"/>
              <a:t>Priority</a:t>
            </a:r>
          </a:p>
          <a:p>
            <a:pPr lvl="2"/>
            <a:r>
              <a:rPr lang="en-US" dirty="0"/>
              <a:t>General </a:t>
            </a:r>
            <a:r>
              <a:rPr lang="en-US" dirty="0" smtClean="0"/>
              <a:t>Unsecured</a:t>
            </a:r>
          </a:p>
          <a:p>
            <a:pPr lvl="1"/>
            <a:r>
              <a:rPr lang="en-US" dirty="0" smtClean="0"/>
              <a:t>Equity Interests</a:t>
            </a:r>
          </a:p>
          <a:p>
            <a:pPr lvl="2"/>
            <a:r>
              <a:rPr lang="en-US" dirty="0" smtClean="0"/>
              <a:t>New Value Exception</a:t>
            </a:r>
            <a:endParaRPr lang="en-US" dirty="0"/>
          </a:p>
          <a:p>
            <a:endParaRPr lang="en-US" sz="1800" dirty="0" smtClean="0"/>
          </a:p>
          <a:p>
            <a:pPr>
              <a:buNone/>
            </a:pPr>
            <a:endParaRPr lang="en-US" dirty="0" smtClean="0"/>
          </a:p>
        </p:txBody>
      </p:sp>
    </p:spTree>
    <p:extLst>
      <p:ext uri="{BB962C8B-B14F-4D97-AF65-F5344CB8AC3E}">
        <p14:creationId xmlns:p14="http://schemas.microsoft.com/office/powerpoint/2010/main" val="8132775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Bankruptcy Principles to Shed Liabilities</a:t>
            </a:r>
            <a:endParaRPr lang="en-US" dirty="0"/>
          </a:p>
        </p:txBody>
      </p:sp>
      <p:sp>
        <p:nvSpPr>
          <p:cNvPr id="3" name="Content Placeholder 2"/>
          <p:cNvSpPr>
            <a:spLocks noGrp="1"/>
          </p:cNvSpPr>
          <p:nvPr>
            <p:ph idx="1"/>
          </p:nvPr>
        </p:nvSpPr>
        <p:spPr>
          <a:xfrm>
            <a:off x="457200" y="1219200"/>
            <a:ext cx="8229600" cy="4648201"/>
          </a:xfrm>
        </p:spPr>
        <p:txBody>
          <a:bodyPr>
            <a:normAutofit/>
          </a:bodyPr>
          <a:lstStyle/>
          <a:p>
            <a:r>
              <a:rPr lang="en-US" dirty="0" smtClean="0"/>
              <a:t>Abandonment of Burdensome Assets</a:t>
            </a:r>
          </a:p>
          <a:p>
            <a:pPr lvl="1"/>
            <a:r>
              <a:rPr lang="en-US" dirty="0"/>
              <a:t>11 U.S.C. § </a:t>
            </a:r>
            <a:r>
              <a:rPr lang="en-US" dirty="0" smtClean="0"/>
              <a:t>554</a:t>
            </a:r>
          </a:p>
          <a:p>
            <a:pPr lvl="1"/>
            <a:r>
              <a:rPr lang="en-US" dirty="0" smtClean="0"/>
              <a:t>Administrative burden – no value/no benefit</a:t>
            </a:r>
          </a:p>
          <a:p>
            <a:pPr lvl="1"/>
            <a:r>
              <a:rPr lang="en-US" i="1" dirty="0"/>
              <a:t>Midlantic Nat’l Bank v. New Jersey Dept. of Environmental Protection</a:t>
            </a:r>
            <a:r>
              <a:rPr lang="en-US" dirty="0"/>
              <a:t>, 474 U.S. 494 (1986) </a:t>
            </a:r>
            <a:r>
              <a:rPr lang="en-US" dirty="0" smtClean="0"/>
              <a:t>= </a:t>
            </a:r>
            <a:r>
              <a:rPr lang="en-US" dirty="0"/>
              <a:t>a debtor cannot abandon property that would violate decommissioning regulations “reasonably designed to protect the public health or safety from identified hazards</a:t>
            </a:r>
            <a:r>
              <a:rPr lang="en-US" dirty="0" smtClean="0"/>
              <a:t>.”</a:t>
            </a:r>
          </a:p>
          <a:p>
            <a:pPr lvl="1"/>
            <a:endParaRPr lang="en-US" dirty="0" smtClean="0"/>
          </a:p>
          <a:p>
            <a:pPr lvl="1"/>
            <a:endParaRPr lang="en-US" dirty="0" smtClean="0"/>
          </a:p>
        </p:txBody>
      </p:sp>
    </p:spTree>
    <p:extLst>
      <p:ext uri="{BB962C8B-B14F-4D97-AF65-F5344CB8AC3E}">
        <p14:creationId xmlns:p14="http://schemas.microsoft.com/office/powerpoint/2010/main" val="21001348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ATP Bankruptcy Case Background</a:t>
            </a:r>
            <a:endParaRPr lang="en-US" dirty="0"/>
          </a:p>
        </p:txBody>
      </p:sp>
      <p:sp>
        <p:nvSpPr>
          <p:cNvPr id="3" name="Content Placeholder 2"/>
          <p:cNvSpPr>
            <a:spLocks noGrp="1"/>
          </p:cNvSpPr>
          <p:nvPr>
            <p:ph idx="1"/>
          </p:nvPr>
        </p:nvSpPr>
        <p:spPr>
          <a:xfrm>
            <a:off x="457200" y="1447800"/>
            <a:ext cx="8229600" cy="4648200"/>
          </a:xfrm>
        </p:spPr>
        <p:txBody>
          <a:bodyPr>
            <a:noAutofit/>
          </a:bodyPr>
          <a:lstStyle/>
          <a:p>
            <a:r>
              <a:rPr lang="en-US" sz="2600" dirty="0" smtClean="0"/>
              <a:t>Case No. 12-36187 (Isgur) – S.D. Texas</a:t>
            </a:r>
          </a:p>
          <a:p>
            <a:r>
              <a:rPr lang="en-US" sz="2600" dirty="0"/>
              <a:t>ATP sought Chapter 11 bankruptcy protection in August 2012, citing dramatically reduced cash flows from the deepwater drilling </a:t>
            </a:r>
            <a:r>
              <a:rPr lang="en-US" sz="2600" dirty="0" smtClean="0"/>
              <a:t>moratorium.</a:t>
            </a:r>
          </a:p>
          <a:p>
            <a:r>
              <a:rPr lang="en-US" sz="2600" dirty="0" smtClean="0"/>
              <a:t>Much of ATP’s development and production was </a:t>
            </a:r>
            <a:r>
              <a:rPr lang="en-US" sz="2600" dirty="0"/>
              <a:t>funded by debt</a:t>
            </a:r>
            <a:r>
              <a:rPr lang="en-US" sz="2600" dirty="0" smtClean="0"/>
              <a:t>.</a:t>
            </a:r>
          </a:p>
          <a:p>
            <a:r>
              <a:rPr lang="en-US" sz="2600" dirty="0"/>
              <a:t>ATP was exempt from supplemental bonding until July 31, </a:t>
            </a:r>
            <a:r>
              <a:rPr lang="en-US" sz="2600" dirty="0" smtClean="0"/>
              <a:t>2012 when DOI </a:t>
            </a:r>
            <a:r>
              <a:rPr lang="en-US" sz="2600" dirty="0"/>
              <a:t>revoked ATP’s exempt </a:t>
            </a:r>
            <a:r>
              <a:rPr lang="en-US" sz="2600" dirty="0" smtClean="0"/>
              <a:t>status.</a:t>
            </a:r>
          </a:p>
          <a:p>
            <a:pPr lvl="1"/>
            <a:r>
              <a:rPr lang="en-US" sz="2200" dirty="0" smtClean="0"/>
              <a:t> ATP filed </a:t>
            </a:r>
            <a:r>
              <a:rPr lang="en-US" sz="2200" dirty="0"/>
              <a:t>for bankruptcy in August 2012, leaving its assessed decommissioning liabilities un-bonded</a:t>
            </a:r>
            <a:endParaRPr lang="en-US" sz="2200" dirty="0" smtClean="0"/>
          </a:p>
        </p:txBody>
      </p:sp>
    </p:spTree>
    <p:extLst>
      <p:ext uri="{BB962C8B-B14F-4D97-AF65-F5344CB8AC3E}">
        <p14:creationId xmlns:p14="http://schemas.microsoft.com/office/powerpoint/2010/main" val="18083686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ATP </a:t>
            </a:r>
            <a:r>
              <a:rPr lang="en-US" sz="3200" dirty="0" smtClean="0"/>
              <a:t>Moved to </a:t>
            </a:r>
            <a:r>
              <a:rPr lang="en-US" sz="3200" dirty="0"/>
              <a:t>Shed Residual Decommissioning </a:t>
            </a:r>
            <a:r>
              <a:rPr lang="en-US" sz="3200" dirty="0" smtClean="0"/>
              <a:t>Liabilities pursuant to Section 554</a:t>
            </a:r>
            <a:endParaRPr lang="en-US" sz="3200" dirty="0"/>
          </a:p>
        </p:txBody>
      </p:sp>
      <p:sp>
        <p:nvSpPr>
          <p:cNvPr id="3" name="Content Placeholder 2"/>
          <p:cNvSpPr>
            <a:spLocks noGrp="1"/>
          </p:cNvSpPr>
          <p:nvPr>
            <p:ph idx="1"/>
          </p:nvPr>
        </p:nvSpPr>
        <p:spPr/>
        <p:txBody>
          <a:bodyPr/>
          <a:lstStyle/>
          <a:p>
            <a:pPr marL="342900" lvl="1" indent="-342900">
              <a:buFont typeface="Arial" pitchFamily="34" charset="0"/>
              <a:buChar char="•"/>
            </a:pPr>
            <a:r>
              <a:rPr lang="en-US" sz="2800" dirty="0" smtClean="0"/>
              <a:t>The ATP court permitted abandonment in light of </a:t>
            </a:r>
            <a:r>
              <a:rPr lang="en-US" sz="2800" i="1" dirty="0" err="1" smtClean="0"/>
              <a:t>Midlantic</a:t>
            </a:r>
            <a:endParaRPr lang="en-US" sz="2800" i="1" dirty="0" smtClean="0"/>
          </a:p>
          <a:p>
            <a:pPr marL="342900" lvl="1" indent="-342900">
              <a:buFont typeface="Arial" pitchFamily="34" charset="0"/>
              <a:buChar char="•"/>
            </a:pPr>
            <a:r>
              <a:rPr lang="en-US" sz="2800" i="1" dirty="0" smtClean="0"/>
              <a:t>In </a:t>
            </a:r>
            <a:r>
              <a:rPr lang="en-US" sz="2800" i="1" dirty="0"/>
              <a:t>re ATP Oil &amp; Gas Corp</a:t>
            </a:r>
            <a:r>
              <a:rPr lang="en-US" sz="2800" dirty="0"/>
              <a:t>., 2013 WL 3157567, (</a:t>
            </a:r>
            <a:r>
              <a:rPr lang="en-US" sz="2800" dirty="0" err="1"/>
              <a:t>Bankr</a:t>
            </a:r>
            <a:r>
              <a:rPr lang="en-US" sz="2800" dirty="0"/>
              <a:t>. S.D. Tex. June 19, 2013) = </a:t>
            </a:r>
            <a:r>
              <a:rPr lang="en-US" sz="2800" i="1" dirty="0" err="1"/>
              <a:t>Midlantic</a:t>
            </a:r>
            <a:r>
              <a:rPr lang="en-US" sz="2800" dirty="0"/>
              <a:t> did not hold that a debtor may abandon property where abandonment would be consistent with – and perhaps in furtherance of – an environmental regulatory scheme.</a:t>
            </a:r>
          </a:p>
          <a:p>
            <a:endParaRPr lang="en-US" dirty="0"/>
          </a:p>
        </p:txBody>
      </p:sp>
    </p:spTree>
    <p:extLst>
      <p:ext uri="{BB962C8B-B14F-4D97-AF65-F5344CB8AC3E}">
        <p14:creationId xmlns:p14="http://schemas.microsoft.com/office/powerpoint/2010/main" val="15728438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709"/>
            <a:ext cx="8229600" cy="1143000"/>
          </a:xfrm>
        </p:spPr>
        <p:txBody>
          <a:bodyPr>
            <a:normAutofit/>
          </a:bodyPr>
          <a:lstStyle/>
          <a:p>
            <a:r>
              <a:rPr lang="en-US" sz="2800" dirty="0" smtClean="0"/>
              <a:t>Regulatory decommissioning </a:t>
            </a:r>
            <a:br>
              <a:rPr lang="en-US" sz="2800" dirty="0" smtClean="0"/>
            </a:br>
            <a:r>
              <a:rPr lang="en-US" sz="2800" dirty="0" smtClean="0"/>
              <a:t>liabilities</a:t>
            </a:r>
            <a:endParaRPr lang="en-US" sz="2800" dirty="0"/>
          </a:p>
        </p:txBody>
      </p:sp>
      <p:sp>
        <p:nvSpPr>
          <p:cNvPr id="7" name="Content Placeholder 6"/>
          <p:cNvSpPr>
            <a:spLocks noGrp="1"/>
          </p:cNvSpPr>
          <p:nvPr>
            <p:ph idx="1"/>
          </p:nvPr>
        </p:nvSpPr>
        <p:spPr>
          <a:xfrm>
            <a:off x="304800" y="1143000"/>
            <a:ext cx="8229600" cy="5715000"/>
          </a:xfrm>
        </p:spPr>
        <p:txBody>
          <a:bodyPr>
            <a:noAutofit/>
          </a:bodyPr>
          <a:lstStyle/>
          <a:p>
            <a:pPr marL="0" indent="0">
              <a:buNone/>
            </a:pPr>
            <a:endParaRPr lang="en-US" sz="1600" b="1" dirty="0" smtClean="0"/>
          </a:p>
          <a:p>
            <a:r>
              <a:rPr lang="en-US" sz="1600" b="1" dirty="0" smtClean="0"/>
              <a:t>§ 250.1701   Who must meet the decommissioning obligations in this subpart?</a:t>
            </a:r>
            <a:endParaRPr lang="en-US" sz="1600" dirty="0" smtClean="0"/>
          </a:p>
          <a:p>
            <a:pPr>
              <a:buNone/>
            </a:pPr>
            <a:r>
              <a:rPr lang="en-US" sz="1600" dirty="0" smtClean="0"/>
              <a:t>	</a:t>
            </a:r>
            <a:r>
              <a:rPr lang="en-US" sz="1600" b="1" dirty="0" smtClean="0">
                <a:solidFill>
                  <a:schemeClr val="tx1"/>
                </a:solidFill>
              </a:rPr>
              <a:t>(a) Lessees and owners of operating rights are jointly and severally responsible for meeting decommissioning obligations for facilities on leases, including the obligations related to lease-term pipelines, as the obligations accrue and until each obligation is met.</a:t>
            </a:r>
          </a:p>
          <a:p>
            <a:pPr>
              <a:buNone/>
            </a:pPr>
            <a:r>
              <a:rPr lang="en-US" sz="1600" dirty="0" smtClean="0"/>
              <a:t>	</a:t>
            </a:r>
          </a:p>
          <a:p>
            <a:r>
              <a:rPr lang="en-US" sz="1600" b="1" dirty="0" smtClean="0"/>
              <a:t>§ 250.1702   When do I accrue decommissioning obligations?</a:t>
            </a:r>
            <a:endParaRPr lang="en-US" sz="1600" dirty="0" smtClean="0"/>
          </a:p>
          <a:p>
            <a:pPr>
              <a:buNone/>
            </a:pPr>
            <a:r>
              <a:rPr lang="en-US" sz="1600" dirty="0" smtClean="0"/>
              <a:t>	</a:t>
            </a:r>
            <a:r>
              <a:rPr lang="en-US" sz="1600" b="1" dirty="0" smtClean="0">
                <a:solidFill>
                  <a:schemeClr val="tx1"/>
                </a:solidFill>
              </a:rPr>
              <a:t>You accrue decommissioning obligations when you do any of the following:</a:t>
            </a:r>
          </a:p>
          <a:p>
            <a:pPr>
              <a:buNone/>
            </a:pPr>
            <a:r>
              <a:rPr lang="en-US" sz="1600" b="1" dirty="0" smtClean="0">
                <a:solidFill>
                  <a:schemeClr val="tx1"/>
                </a:solidFill>
              </a:rPr>
              <a:t>	(a) Drill a well;</a:t>
            </a:r>
          </a:p>
          <a:p>
            <a:pPr>
              <a:buNone/>
            </a:pPr>
            <a:r>
              <a:rPr lang="en-US" sz="1600" b="1" dirty="0" smtClean="0">
                <a:solidFill>
                  <a:schemeClr val="tx1"/>
                </a:solidFill>
              </a:rPr>
              <a:t>	(b) Install a platform, pipeline, or other facility;</a:t>
            </a:r>
          </a:p>
          <a:p>
            <a:pPr>
              <a:buNone/>
            </a:pPr>
            <a:r>
              <a:rPr lang="en-US" sz="1600" dirty="0" smtClean="0"/>
              <a:t>	(c) Create an obstruction to other users of the OCS;</a:t>
            </a:r>
          </a:p>
          <a:p>
            <a:pPr>
              <a:buNone/>
            </a:pPr>
            <a:r>
              <a:rPr lang="en-US" sz="1600" dirty="0" smtClean="0"/>
              <a:t>	</a:t>
            </a:r>
            <a:r>
              <a:rPr lang="en-US" sz="1600" b="1" dirty="0" smtClean="0">
                <a:solidFill>
                  <a:schemeClr val="tx1"/>
                </a:solidFill>
              </a:rPr>
              <a:t>(d) Are or become a lessee or the owner of operating rights of a lease on which there is a well that has not been permanently plugged according to this subpart, a platform, a lease term pipeline, or other facility, or an obstruction;</a:t>
            </a:r>
          </a:p>
          <a:p>
            <a:pPr>
              <a:buNone/>
            </a:pPr>
            <a:r>
              <a:rPr lang="en-US" sz="1600" dirty="0" smtClean="0"/>
              <a:t>	(e) Are or become the holder of a pipeline right-of-way on which there is a pipeline, platform, or other facility, or an obstruction; or</a:t>
            </a:r>
          </a:p>
          <a:p>
            <a:pPr>
              <a:buNone/>
            </a:pPr>
            <a:r>
              <a:rPr lang="en-US" sz="1600" dirty="0" smtClean="0"/>
              <a:t>	(f) Re-enter a well that was previously plugged according to this subpart.</a:t>
            </a:r>
          </a:p>
          <a:p>
            <a:endParaRPr lang="en-US" sz="1500" dirty="0"/>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242560" y="0"/>
            <a:ext cx="3901440" cy="1371600"/>
          </a:xfrm>
          <a:prstGeom prst="rect">
            <a:avLst/>
          </a:prstGeom>
        </p:spPr>
      </p:pic>
    </p:spTree>
    <p:extLst>
      <p:ext uri="{BB962C8B-B14F-4D97-AF65-F5344CB8AC3E}">
        <p14:creationId xmlns:p14="http://schemas.microsoft.com/office/powerpoint/2010/main" val="272722144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Residual liability under 30 </a:t>
            </a:r>
            <a:r>
              <a:rPr lang="en-US" dirty="0" err="1" smtClean="0"/>
              <a:t>CFR</a:t>
            </a:r>
            <a:r>
              <a:rPr lang="en-US" dirty="0" smtClean="0"/>
              <a:t> 556.62:</a:t>
            </a:r>
            <a:endParaRPr lang="en-US" dirty="0"/>
          </a:p>
        </p:txBody>
      </p:sp>
      <p:sp>
        <p:nvSpPr>
          <p:cNvPr id="3" name="Content Placeholder 2"/>
          <p:cNvSpPr>
            <a:spLocks noGrp="1"/>
          </p:cNvSpPr>
          <p:nvPr>
            <p:ph idx="1"/>
          </p:nvPr>
        </p:nvSpPr>
        <p:spPr>
          <a:xfrm>
            <a:off x="457200" y="1295400"/>
            <a:ext cx="8229600" cy="4572001"/>
          </a:xfrm>
        </p:spPr>
        <p:txBody>
          <a:bodyPr>
            <a:noAutofit/>
          </a:bodyPr>
          <a:lstStyle/>
          <a:p>
            <a:r>
              <a:rPr lang="en-US" sz="2000" dirty="0" smtClean="0"/>
              <a:t>You </a:t>
            </a:r>
            <a:r>
              <a:rPr lang="en-US" sz="2000" dirty="0"/>
              <a:t>do not gain a release from any accrued obligation under your lease or the regulations </a:t>
            </a:r>
            <a:r>
              <a:rPr lang="en-US" sz="2000" dirty="0" smtClean="0"/>
              <a:t>by </a:t>
            </a:r>
            <a:r>
              <a:rPr lang="en-US" sz="2000" dirty="0"/>
              <a:t>assigning your record title interest </a:t>
            </a:r>
            <a:r>
              <a:rPr lang="en-US" sz="2000" dirty="0" smtClean="0"/>
              <a:t>or transferring your operating rights in </a:t>
            </a:r>
            <a:r>
              <a:rPr lang="en-US" sz="2000" dirty="0"/>
              <a:t>the lease</a:t>
            </a:r>
            <a:r>
              <a:rPr lang="en-US" sz="2000" dirty="0" smtClean="0"/>
              <a:t>.</a:t>
            </a:r>
          </a:p>
          <a:p>
            <a:r>
              <a:rPr lang="en-US" sz="2000" dirty="0" smtClean="0"/>
              <a:t>You </a:t>
            </a:r>
            <a:r>
              <a:rPr lang="en-US" sz="2000" dirty="0"/>
              <a:t>are jointly and severally liable for the performance of each nonmonetary obligation under the lease and under the </a:t>
            </a:r>
            <a:r>
              <a:rPr lang="en-US" sz="2000" dirty="0" smtClean="0"/>
              <a:t>with </a:t>
            </a:r>
            <a:r>
              <a:rPr lang="en-US" sz="2000" dirty="0"/>
              <a:t>each prior lessee and with each operating rights owner holding an interest at the time the obligation accrued, unless this chapter provides otherwise.</a:t>
            </a:r>
          </a:p>
          <a:p>
            <a:r>
              <a:rPr lang="en-US" sz="2000" dirty="0" smtClean="0"/>
              <a:t>Sublessees </a:t>
            </a:r>
            <a:r>
              <a:rPr lang="en-US" sz="2000" dirty="0"/>
              <a:t>and operating rights owners are jointly and severally liable for the performance of each nonmonetary obligation under the lease and under the regulations in this chapter to the extent that:</a:t>
            </a:r>
          </a:p>
          <a:p>
            <a:pPr lvl="1"/>
            <a:r>
              <a:rPr lang="en-US" sz="2000" dirty="0" smtClean="0"/>
              <a:t>The </a:t>
            </a:r>
            <a:r>
              <a:rPr lang="en-US" sz="2000" dirty="0"/>
              <a:t>obligation relates to the area embraced by the </a:t>
            </a:r>
            <a:r>
              <a:rPr lang="en-US" sz="2000" dirty="0" smtClean="0"/>
              <a:t>sublease; and</a:t>
            </a:r>
          </a:p>
          <a:p>
            <a:pPr lvl="1"/>
            <a:r>
              <a:rPr lang="en-US" sz="2000" dirty="0" smtClean="0"/>
              <a:t>Those </a:t>
            </a:r>
            <a:r>
              <a:rPr lang="en-US" sz="2000" dirty="0"/>
              <a:t>owners held their respective interest at the time the obligation </a:t>
            </a:r>
            <a:r>
              <a:rPr lang="en-US" sz="2000" dirty="0" smtClean="0"/>
              <a:t>accrued </a:t>
            </a:r>
          </a:p>
        </p:txBody>
      </p:sp>
    </p:spTree>
    <p:extLst>
      <p:ext uri="{BB962C8B-B14F-4D97-AF65-F5344CB8AC3E}">
        <p14:creationId xmlns:p14="http://schemas.microsoft.com/office/powerpoint/2010/main" val="109076714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1800" b="1" dirty="0" smtClean="0"/>
              <a:t/>
            </a:r>
            <a:br>
              <a:rPr lang="en-US" sz="1800" b="1" dirty="0" smtClean="0"/>
            </a:br>
            <a:r>
              <a:rPr lang="en-US" sz="2000" b="1" dirty="0" smtClean="0"/>
              <a:t>IN RE: ATP OIL &amp; GAS CORPORATION, Debtor(s).</a:t>
            </a:r>
            <a:br>
              <a:rPr lang="en-US" sz="2000" b="1" dirty="0" smtClean="0"/>
            </a:br>
            <a:r>
              <a:rPr lang="en-US" sz="2000" b="1" dirty="0" smtClean="0"/>
              <a:t>Motion to Abandon Gomez Properties</a:t>
            </a:r>
            <a:r>
              <a:rPr lang="en-US" sz="2000" dirty="0" smtClean="0"/>
              <a:t/>
            </a:r>
            <a:br>
              <a:rPr lang="en-US" sz="2000" dirty="0" smtClean="0"/>
            </a:br>
            <a:r>
              <a:rPr lang="en-US" sz="2000" b="1" dirty="0" smtClean="0"/>
              <a:t> </a:t>
            </a:r>
            <a:r>
              <a:rPr lang="en-US" sz="2000" dirty="0" smtClean="0"/>
              <a:t/>
            </a:r>
            <a:br>
              <a:rPr lang="en-US" sz="2000" dirty="0" smtClean="0"/>
            </a:br>
            <a:endParaRPr lang="en-US" sz="2000" dirty="0"/>
          </a:p>
        </p:txBody>
      </p:sp>
      <p:sp>
        <p:nvSpPr>
          <p:cNvPr id="3" name="Content Placeholder 2"/>
          <p:cNvSpPr>
            <a:spLocks noGrp="1"/>
          </p:cNvSpPr>
          <p:nvPr>
            <p:ph idx="1"/>
          </p:nvPr>
        </p:nvSpPr>
        <p:spPr>
          <a:xfrm>
            <a:off x="457200" y="1752599"/>
            <a:ext cx="8229600" cy="4114801"/>
          </a:xfrm>
        </p:spPr>
        <p:txBody>
          <a:bodyPr>
            <a:normAutofit/>
          </a:bodyPr>
          <a:lstStyle/>
          <a:p>
            <a:r>
              <a:rPr lang="en-US" sz="2400" dirty="0" smtClean="0"/>
              <a:t>The Court is not unsympathetic to Anadarko. It may be forced to bear a substantial cost as a result of ATP’s financial woes. Nevertheless, like many things in a bankruptcy case, the cost that Anadarko may bear is a reflection of the credit risk it took. Anadarko sold a portion of the Gomez Properties to ATP, and required ATP to bear the financial burden of plugging and abandonment in accordance with applicable federal law. This unfortunate position is no different from that of any other creditor that relies on the promise of performance from an eventually failed entity.</a:t>
            </a:r>
            <a:r>
              <a:rPr lang="en-US" sz="2400" i="1" dirty="0"/>
              <a:t> In re ATP Oil &amp; Gas Corp</a:t>
            </a:r>
            <a:r>
              <a:rPr lang="en-US" sz="2400" dirty="0"/>
              <a:t>., 2013 WL 3157567, (Bankr. S.D. Tex. June 19, 2013)</a:t>
            </a:r>
            <a:endParaRPr lang="en-US" sz="2400" dirty="0" smtClean="0"/>
          </a:p>
          <a:p>
            <a:endParaRPr lang="en-US" sz="2400" dirty="0"/>
          </a:p>
        </p:txBody>
      </p:sp>
      <p:pic>
        <p:nvPicPr>
          <p:cNvPr id="4" name="Picture 3" descr="monopoly.png"/>
          <p:cNvPicPr>
            <a:picLocks noChangeAspect="1"/>
          </p:cNvPicPr>
          <p:nvPr/>
        </p:nvPicPr>
        <p:blipFill>
          <a:blip r:embed="rId2" cstate="print"/>
          <a:stretch>
            <a:fillRect/>
          </a:stretch>
        </p:blipFill>
        <p:spPr>
          <a:xfrm>
            <a:off x="5029200" y="0"/>
            <a:ext cx="2476500" cy="1847850"/>
          </a:xfrm>
          <a:prstGeom prst="rect">
            <a:avLst/>
          </a:prstGeom>
        </p:spPr>
      </p:pic>
    </p:spTree>
    <p:extLst>
      <p:ext uri="{BB962C8B-B14F-4D97-AF65-F5344CB8AC3E}">
        <p14:creationId xmlns:p14="http://schemas.microsoft.com/office/powerpoint/2010/main" val="188560026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normAutofit/>
          </a:bodyPr>
          <a:lstStyle/>
          <a:p>
            <a:r>
              <a:rPr lang="en-US" dirty="0" smtClean="0"/>
              <a:t>Anadarko’s Relief?</a:t>
            </a:r>
            <a:endParaRPr lang="en-US" dirty="0"/>
          </a:p>
        </p:txBody>
      </p:sp>
      <p:sp>
        <p:nvSpPr>
          <p:cNvPr id="3" name="Content Placeholder 2"/>
          <p:cNvSpPr>
            <a:spLocks noGrp="1"/>
          </p:cNvSpPr>
          <p:nvPr>
            <p:ph idx="1"/>
          </p:nvPr>
        </p:nvSpPr>
        <p:spPr>
          <a:xfrm>
            <a:off x="381000" y="990600"/>
            <a:ext cx="8229600" cy="5029200"/>
          </a:xfrm>
        </p:spPr>
        <p:txBody>
          <a:bodyPr>
            <a:noAutofit/>
          </a:bodyPr>
          <a:lstStyle/>
          <a:p>
            <a:r>
              <a:rPr lang="en-US" dirty="0" err="1" smtClean="0"/>
              <a:t>DOI</a:t>
            </a:r>
            <a:r>
              <a:rPr lang="en-US" dirty="0"/>
              <a:t>, ATP and Anadarko ultimately settled with Anadarko receiving proceeds of </a:t>
            </a:r>
            <a:r>
              <a:rPr lang="en-US" dirty="0" smtClean="0"/>
              <a:t>ATP’s $3 </a:t>
            </a:r>
            <a:r>
              <a:rPr lang="en-US" dirty="0"/>
              <a:t>million area wide bond but responsible for decommissioning </a:t>
            </a:r>
            <a:r>
              <a:rPr lang="en-US" dirty="0" smtClean="0"/>
              <a:t>properties</a:t>
            </a:r>
            <a:endParaRPr lang="en-US" dirty="0"/>
          </a:p>
          <a:p>
            <a:r>
              <a:rPr lang="en-US" dirty="0" smtClean="0"/>
              <a:t>The </a:t>
            </a:r>
            <a:r>
              <a:rPr lang="en-US" dirty="0"/>
              <a:t>Anadarko decommissioning settlement </a:t>
            </a:r>
            <a:r>
              <a:rPr lang="en-US" dirty="0" smtClean="0"/>
              <a:t>agreement also preserved </a:t>
            </a:r>
            <a:r>
              <a:rPr lang="en-US" dirty="0"/>
              <a:t>any </a:t>
            </a:r>
            <a:r>
              <a:rPr lang="en-US" dirty="0" smtClean="0"/>
              <a:t>administrative </a:t>
            </a:r>
            <a:r>
              <a:rPr lang="en-US" dirty="0"/>
              <a:t>expense claim arising out of the maintenance and decommissioning of the platform and MC 711 Lease.  </a:t>
            </a:r>
            <a:endParaRPr lang="en-US" dirty="0" smtClean="0"/>
          </a:p>
          <a:p>
            <a:r>
              <a:rPr lang="en-US" dirty="0" smtClean="0"/>
              <a:t>Anadarko </a:t>
            </a:r>
            <a:r>
              <a:rPr lang="en-US" dirty="0"/>
              <a:t>filed a proof of claim on </a:t>
            </a:r>
            <a:r>
              <a:rPr lang="en-US" dirty="0" smtClean="0"/>
              <a:t>1/6/2014 for </a:t>
            </a:r>
            <a:r>
              <a:rPr lang="en-US" dirty="0"/>
              <a:t>$115,217,808 of projected maintenance and decommissioning costs.  </a:t>
            </a:r>
            <a:endParaRPr lang="en-US" dirty="0" smtClean="0"/>
          </a:p>
        </p:txBody>
      </p:sp>
    </p:spTree>
    <p:extLst>
      <p:ext uri="{BB962C8B-B14F-4D97-AF65-F5344CB8AC3E}">
        <p14:creationId xmlns:p14="http://schemas.microsoft.com/office/powerpoint/2010/main" val="379149261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Donna Dixon – 2014 OCS Workshop</a:t>
            </a:r>
            <a:endParaRPr lang="en-US" dirty="0"/>
          </a:p>
        </p:txBody>
      </p:sp>
      <p:sp>
        <p:nvSpPr>
          <p:cNvPr id="3" name="Slide Number Placeholder 2"/>
          <p:cNvSpPr>
            <a:spLocks noGrp="1"/>
          </p:cNvSpPr>
          <p:nvPr>
            <p:ph type="sldNum" sz="quarter" idx="12"/>
          </p:nvPr>
        </p:nvSpPr>
        <p:spPr/>
        <p:txBody>
          <a:bodyPr/>
          <a:lstStyle/>
          <a:p>
            <a:fld id="{9D5D19A6-41A7-40E1-B7B8-533036823F78}" type="slidenum">
              <a:rPr lang="en-US" smtClean="0"/>
              <a:pPr/>
              <a:t>19</a:t>
            </a:fld>
            <a:endParaRPr lang="en-US"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5400" y="1143000"/>
            <a:ext cx="6024563" cy="45212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597631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819400"/>
            <a:ext cx="7732712" cy="2362200"/>
          </a:xfrm>
        </p:spPr>
        <p:txBody>
          <a:bodyPr>
            <a:normAutofit fontScale="90000"/>
          </a:bodyPr>
          <a:lstStyle/>
          <a:p>
            <a:pPr algn="l">
              <a:lnSpc>
                <a:spcPct val="150000"/>
              </a:lnSpc>
            </a:pPr>
            <a:r>
              <a:rPr lang="en-US" sz="3600" dirty="0" smtClean="0">
                <a:solidFill>
                  <a:srgbClr val="1B4298"/>
                </a:solidFill>
                <a:latin typeface="+mn-lt"/>
              </a:rPr>
              <a:t>TOPICS</a:t>
            </a:r>
            <a:br>
              <a:rPr lang="en-US" sz="3600" dirty="0" smtClean="0">
                <a:solidFill>
                  <a:srgbClr val="1B4298"/>
                </a:solidFill>
                <a:latin typeface="+mn-lt"/>
              </a:rPr>
            </a:br>
            <a:r>
              <a:rPr lang="en-US" sz="2000" cap="none" dirty="0" smtClean="0">
                <a:latin typeface="+mn-lt"/>
              </a:rPr>
              <a:t>1. </a:t>
            </a:r>
            <a:r>
              <a:rPr lang="en-US" sz="2000" cap="none" dirty="0" smtClean="0"/>
              <a:t>Oil Price – Recent Trends and Consequences</a:t>
            </a:r>
            <a:br>
              <a:rPr lang="en-US" sz="2000" cap="none" dirty="0" smtClean="0"/>
            </a:br>
            <a:r>
              <a:rPr lang="en-US" sz="2000" cap="none" dirty="0" smtClean="0">
                <a:latin typeface="+mn-lt"/>
              </a:rPr>
              <a:t>2. Reorganization</a:t>
            </a:r>
            <a:br>
              <a:rPr lang="en-US" sz="2000" cap="none" dirty="0" smtClean="0">
                <a:latin typeface="+mn-lt"/>
              </a:rPr>
            </a:br>
            <a:r>
              <a:rPr lang="en-US" sz="2000" cap="none" dirty="0" smtClean="0">
                <a:latin typeface="+mn-lt"/>
              </a:rPr>
              <a:t>3. Bankruptcy Key Concepts</a:t>
            </a:r>
            <a:br>
              <a:rPr lang="en-US" sz="2000" cap="none" dirty="0" smtClean="0">
                <a:latin typeface="+mn-lt"/>
              </a:rPr>
            </a:br>
            <a:r>
              <a:rPr lang="en-US" sz="2000" cap="none" dirty="0" smtClean="0">
                <a:latin typeface="+mn-lt"/>
              </a:rPr>
              <a:t>4. Recent Case Study – ATP </a:t>
            </a:r>
            <a:br>
              <a:rPr lang="en-US" sz="2000" cap="none" dirty="0" smtClean="0">
                <a:latin typeface="+mn-lt"/>
              </a:rPr>
            </a:br>
            <a:r>
              <a:rPr lang="en-US" sz="1800" cap="none" dirty="0" smtClean="0">
                <a:latin typeface="+mn-lt"/>
              </a:rPr>
              <a:t/>
            </a:r>
            <a:br>
              <a:rPr lang="en-US" sz="1800" cap="none" dirty="0" smtClean="0">
                <a:latin typeface="+mn-lt"/>
              </a:rPr>
            </a:br>
            <a:endParaRPr lang="en-US" sz="3600" dirty="0">
              <a:solidFill>
                <a:srgbClr val="1B4298"/>
              </a:solidFill>
              <a:latin typeface="+mn-lt"/>
            </a:endParaRPr>
          </a:p>
        </p:txBody>
      </p:sp>
      <p:sp>
        <p:nvSpPr>
          <p:cNvPr id="3" name="Content Placeholder 2"/>
          <p:cNvSpPr>
            <a:spLocks noGrp="1"/>
          </p:cNvSpPr>
          <p:nvPr>
            <p:ph type="body" idx="1"/>
          </p:nvPr>
        </p:nvSpPr>
        <p:spPr>
          <a:xfrm>
            <a:off x="762000" y="1143000"/>
            <a:ext cx="7732712" cy="1295400"/>
          </a:xfrm>
        </p:spPr>
        <p:txBody>
          <a:bodyPr>
            <a:normAutofit/>
          </a:bodyPr>
          <a:lstStyle/>
          <a:p>
            <a:r>
              <a:rPr lang="en-US" sz="3200" b="1" dirty="0" smtClean="0">
                <a:solidFill>
                  <a:srgbClr val="1B4298"/>
                </a:solidFill>
              </a:rPr>
              <a:t>Open Panel Discussion</a:t>
            </a:r>
            <a:endParaRPr lang="en-US" sz="2800" dirty="0">
              <a:solidFill>
                <a:schemeClr val="tx1">
                  <a:lumMod val="85000"/>
                  <a:lumOff val="15000"/>
                </a:schemeClr>
              </a:solidFill>
              <a:latin typeface="+mn-lt"/>
            </a:endParaRPr>
          </a:p>
        </p:txBody>
      </p:sp>
      <p:sp>
        <p:nvSpPr>
          <p:cNvPr id="4" name="Rectangle 3"/>
          <p:cNvSpPr/>
          <p:nvPr/>
        </p:nvSpPr>
        <p:spPr>
          <a:xfrm>
            <a:off x="0" y="6629400"/>
            <a:ext cx="9144000" cy="152400"/>
          </a:xfrm>
          <a:prstGeom prst="rect">
            <a:avLst/>
          </a:prstGeom>
          <a:solidFill>
            <a:srgbClr val="1B42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p:cNvSpPr/>
          <p:nvPr/>
        </p:nvSpPr>
        <p:spPr>
          <a:xfrm>
            <a:off x="0" y="6781800"/>
            <a:ext cx="9144000" cy="76200"/>
          </a:xfrm>
          <a:prstGeom prst="rect">
            <a:avLst/>
          </a:prstGeom>
          <a:solidFill>
            <a:srgbClr val="6CAE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 name="Picture 3"/>
          <p:cNvPicPr>
            <a:picLocks noChangeAspect="1" noChangeArrowheads="1"/>
          </p:cNvPicPr>
          <p:nvPr/>
        </p:nvPicPr>
        <p:blipFill>
          <a:blip r:embed="rId2" cstate="print"/>
          <a:srcRect l="14679" r="13394" b="25000"/>
          <a:stretch>
            <a:fillRect/>
          </a:stretch>
        </p:blipFill>
        <p:spPr bwMode="auto">
          <a:xfrm>
            <a:off x="6400800" y="5943600"/>
            <a:ext cx="2743200" cy="67180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encrypted-tbn0.gstatic.com/images?q=tbn:ANd9GcSlEyczuNkA8yvjB35OqZRljOSzlGAtkkvGJAPSo0nJW97QcwgY">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61000" y="152400"/>
            <a:ext cx="2641598" cy="19812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normAutofit/>
          </a:bodyPr>
          <a:lstStyle/>
          <a:p>
            <a:r>
              <a:rPr lang="en-US" dirty="0" smtClean="0"/>
              <a:t>Executory Contracts </a:t>
            </a:r>
            <a:endParaRPr lang="en-US" dirty="0"/>
          </a:p>
        </p:txBody>
      </p:sp>
      <p:sp>
        <p:nvSpPr>
          <p:cNvPr id="3" name="Content Placeholder 2"/>
          <p:cNvSpPr>
            <a:spLocks noGrp="1"/>
          </p:cNvSpPr>
          <p:nvPr>
            <p:ph idx="1"/>
          </p:nvPr>
        </p:nvSpPr>
        <p:spPr>
          <a:xfrm>
            <a:off x="457200" y="1600200"/>
            <a:ext cx="8229600" cy="4267200"/>
          </a:xfrm>
        </p:spPr>
        <p:txBody>
          <a:bodyPr>
            <a:normAutofit/>
          </a:bodyPr>
          <a:lstStyle/>
          <a:p>
            <a:r>
              <a:rPr lang="en-US" i="1" dirty="0" smtClean="0"/>
              <a:t>Countryman</a:t>
            </a:r>
            <a:r>
              <a:rPr lang="en-US" dirty="0" smtClean="0"/>
              <a:t> definition</a:t>
            </a:r>
          </a:p>
          <a:p>
            <a:r>
              <a:rPr lang="en-US" dirty="0" smtClean="0"/>
              <a:t>Continued performance of contracts &amp; cure </a:t>
            </a:r>
            <a:r>
              <a:rPr lang="en-US" dirty="0" err="1" smtClean="0"/>
              <a:t>reqs</a:t>
            </a:r>
            <a:r>
              <a:rPr lang="en-US" dirty="0" smtClean="0"/>
              <a:t>.</a:t>
            </a:r>
          </a:p>
          <a:p>
            <a:r>
              <a:rPr lang="en-US" dirty="0" smtClean="0"/>
              <a:t>11 USC 365(d)(4) – unexpired leases of nonresidential real property</a:t>
            </a:r>
          </a:p>
          <a:p>
            <a:pPr lvl="1"/>
            <a:r>
              <a:rPr lang="en-US" dirty="0" smtClean="0"/>
              <a:t>ATP moves to reject </a:t>
            </a:r>
            <a:r>
              <a:rPr lang="en-US" dirty="0"/>
              <a:t>OCS </a:t>
            </a:r>
            <a:r>
              <a:rPr lang="en-US" dirty="0" smtClean="0"/>
              <a:t>leases and classify </a:t>
            </a:r>
            <a:r>
              <a:rPr lang="en-US" dirty="0"/>
              <a:t>carved out interests </a:t>
            </a:r>
            <a:r>
              <a:rPr lang="en-US" dirty="0" smtClean="0"/>
              <a:t>(ORR) as property </a:t>
            </a:r>
            <a:r>
              <a:rPr lang="en-US" dirty="0"/>
              <a:t>of the </a:t>
            </a:r>
            <a:r>
              <a:rPr lang="en-US" dirty="0" smtClean="0"/>
              <a:t>estate</a:t>
            </a:r>
          </a:p>
          <a:p>
            <a:pPr lvl="1"/>
            <a:r>
              <a:rPr lang="en-US" dirty="0" err="1"/>
              <a:t>DOI</a:t>
            </a:r>
            <a:r>
              <a:rPr lang="en-US" dirty="0"/>
              <a:t> supports ATP’s position </a:t>
            </a:r>
            <a:r>
              <a:rPr lang="en-US" dirty="0" smtClean="0"/>
              <a:t>agreeing that </a:t>
            </a:r>
            <a:r>
              <a:rPr lang="en-US" dirty="0"/>
              <a:t>OCS leases are merely contractual leasehold rights</a:t>
            </a:r>
            <a:endParaRPr lang="en-US" dirty="0" smtClean="0"/>
          </a:p>
        </p:txBody>
      </p:sp>
    </p:spTree>
    <p:extLst>
      <p:ext uri="{BB962C8B-B14F-4D97-AF65-F5344CB8AC3E}">
        <p14:creationId xmlns:p14="http://schemas.microsoft.com/office/powerpoint/2010/main" val="362319209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Bankruptcy Safe Harbors</a:t>
            </a:r>
            <a:endParaRPr lang="en-US" dirty="0"/>
          </a:p>
        </p:txBody>
      </p:sp>
      <p:sp>
        <p:nvSpPr>
          <p:cNvPr id="3" name="Content Placeholder 2"/>
          <p:cNvSpPr>
            <a:spLocks noGrp="1"/>
          </p:cNvSpPr>
          <p:nvPr>
            <p:ph idx="1"/>
          </p:nvPr>
        </p:nvSpPr>
        <p:spPr/>
        <p:txBody>
          <a:bodyPr/>
          <a:lstStyle/>
          <a:p>
            <a:pPr marL="514350" indent="-457200">
              <a:spcAft>
                <a:spcPts val="1200"/>
              </a:spcAft>
            </a:pPr>
            <a:r>
              <a:rPr lang="en-US" dirty="0"/>
              <a:t>Section 541(d) – equitable title</a:t>
            </a:r>
          </a:p>
          <a:p>
            <a:pPr marL="514350" indent="-457200">
              <a:spcAft>
                <a:spcPts val="1200"/>
              </a:spcAft>
            </a:pPr>
            <a:r>
              <a:rPr lang="en-US" dirty="0"/>
              <a:t>Section 541(b)(4) – </a:t>
            </a:r>
            <a:r>
              <a:rPr lang="en-US" dirty="0" err="1"/>
              <a:t>farmouts</a:t>
            </a:r>
            <a:endParaRPr lang="en-US" dirty="0"/>
          </a:p>
          <a:p>
            <a:pPr marL="514350" indent="-457200">
              <a:spcAft>
                <a:spcPts val="1200"/>
              </a:spcAft>
            </a:pPr>
            <a:r>
              <a:rPr lang="en-US" dirty="0"/>
              <a:t>Section 541(b)(4)(B) – production payments</a:t>
            </a:r>
          </a:p>
          <a:p>
            <a:endParaRPr lang="en-US" dirty="0"/>
          </a:p>
        </p:txBody>
      </p:sp>
      <p:sp>
        <p:nvSpPr>
          <p:cNvPr id="4" name="TextBox 3"/>
          <p:cNvSpPr txBox="1"/>
          <p:nvPr/>
        </p:nvSpPr>
        <p:spPr>
          <a:xfrm>
            <a:off x="609600" y="3711037"/>
            <a:ext cx="7658100" cy="1477328"/>
          </a:xfrm>
          <a:prstGeom prst="rect">
            <a:avLst/>
          </a:prstGeom>
          <a:noFill/>
        </p:spPr>
        <p:txBody>
          <a:bodyPr wrap="square" rtlCol="0">
            <a:spAutoFit/>
          </a:bodyPr>
          <a:lstStyle/>
          <a:p>
            <a:pPr marL="285750" indent="-285750" algn="just">
              <a:buFont typeface="Arial" panose="020B0604020202020204" pitchFamily="34" charset="0"/>
              <a:buChar char="•"/>
            </a:pPr>
            <a:r>
              <a:rPr lang="en-US" dirty="0" smtClean="0"/>
              <a:t>production payment – a </a:t>
            </a:r>
            <a:r>
              <a:rPr lang="en-US" dirty="0"/>
              <a:t>“term overriding royalty satisfiable in cash or in kind—(A) contingent on the production of a liquid or gaseous hydrocarbon from particular real property; and  (B) from a specified volume, or a specified value, from the liquid or gaseous hydrocarbon produced from such property, and determined without regard to production </a:t>
            </a:r>
            <a:r>
              <a:rPr lang="en-US" dirty="0" smtClean="0"/>
              <a:t>costs.” </a:t>
            </a:r>
            <a:r>
              <a:rPr lang="en-US" dirty="0"/>
              <a:t>11 U.S.C. </a:t>
            </a:r>
            <a:r>
              <a:rPr lang="en-US" dirty="0" smtClean="0"/>
              <a:t>§ 101(42A). </a:t>
            </a:r>
            <a:endParaRPr lang="en-US" dirty="0"/>
          </a:p>
        </p:txBody>
      </p:sp>
    </p:spTree>
    <p:extLst>
      <p:ext uri="{BB962C8B-B14F-4D97-AF65-F5344CB8AC3E}">
        <p14:creationId xmlns:p14="http://schemas.microsoft.com/office/powerpoint/2010/main" val="114760051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Joint Operating Agreements</a:t>
            </a:r>
            <a:endParaRPr lang="en-US" dirty="0"/>
          </a:p>
        </p:txBody>
      </p:sp>
      <p:sp>
        <p:nvSpPr>
          <p:cNvPr id="3" name="Content Placeholder 2"/>
          <p:cNvSpPr>
            <a:spLocks noGrp="1"/>
          </p:cNvSpPr>
          <p:nvPr>
            <p:ph idx="1"/>
          </p:nvPr>
        </p:nvSpPr>
        <p:spPr>
          <a:xfrm>
            <a:off x="457200" y="1600200"/>
            <a:ext cx="8229600" cy="4267200"/>
          </a:xfrm>
        </p:spPr>
        <p:txBody>
          <a:bodyPr>
            <a:normAutofit fontScale="92500" lnSpcReduction="10000"/>
          </a:bodyPr>
          <a:lstStyle/>
          <a:p>
            <a:r>
              <a:rPr lang="en-US" dirty="0" smtClean="0"/>
              <a:t>Executory Contracts – severability of provisions</a:t>
            </a:r>
          </a:p>
          <a:p>
            <a:r>
              <a:rPr lang="en-US" dirty="0" smtClean="0"/>
              <a:t>Recordation of </a:t>
            </a:r>
            <a:r>
              <a:rPr lang="en-US" dirty="0" err="1" smtClean="0"/>
              <a:t>JOA</a:t>
            </a:r>
            <a:r>
              <a:rPr lang="en-US" dirty="0" smtClean="0"/>
              <a:t> for perfection of lien provisions</a:t>
            </a:r>
          </a:p>
          <a:p>
            <a:r>
              <a:rPr lang="en-US" dirty="0" smtClean="0"/>
              <a:t>Prior </a:t>
            </a:r>
            <a:r>
              <a:rPr lang="en-US" dirty="0"/>
              <a:t>to assumption/rejection</a:t>
            </a:r>
          </a:p>
          <a:p>
            <a:pPr lvl="1"/>
            <a:r>
              <a:rPr lang="en-US" dirty="0" err="1"/>
              <a:t>JOA</a:t>
            </a:r>
            <a:r>
              <a:rPr lang="en-US" dirty="0"/>
              <a:t> only enforceable by debtor not against the debtor</a:t>
            </a:r>
          </a:p>
          <a:p>
            <a:r>
              <a:rPr lang="en-US" dirty="0" smtClean="0"/>
              <a:t>Ipso Facto Clauses – automatic stay</a:t>
            </a:r>
          </a:p>
          <a:p>
            <a:pPr lvl="1"/>
            <a:r>
              <a:rPr lang="en-US" dirty="0" smtClean="0"/>
              <a:t>Enforcement of obligations or termination</a:t>
            </a:r>
          </a:p>
          <a:p>
            <a:pPr lvl="1"/>
            <a:r>
              <a:rPr lang="en-US" dirty="0" smtClean="0"/>
              <a:t>No automatic right to offset</a:t>
            </a:r>
          </a:p>
          <a:p>
            <a:pPr lvl="1"/>
            <a:r>
              <a:rPr lang="en-US" dirty="0" err="1" smtClean="0"/>
              <a:t>JOA</a:t>
            </a:r>
            <a:r>
              <a:rPr lang="en-US" dirty="0" smtClean="0"/>
              <a:t> may call for interim committee to operate</a:t>
            </a:r>
          </a:p>
          <a:p>
            <a:r>
              <a:rPr lang="en-US" dirty="0" smtClean="0"/>
              <a:t>Issue – non-consent by a debtor party to the </a:t>
            </a:r>
            <a:r>
              <a:rPr lang="en-US" dirty="0" err="1" smtClean="0"/>
              <a:t>JOA</a:t>
            </a:r>
            <a:r>
              <a:rPr lang="en-US" dirty="0" smtClean="0"/>
              <a:t> and then subsequent rejection of the </a:t>
            </a:r>
            <a:r>
              <a:rPr lang="en-US" dirty="0" err="1" smtClean="0"/>
              <a:t>JOA</a:t>
            </a:r>
            <a:endParaRPr lang="en-US" dirty="0" smtClean="0"/>
          </a:p>
        </p:txBody>
      </p:sp>
    </p:spTree>
    <p:extLst>
      <p:ext uri="{BB962C8B-B14F-4D97-AF65-F5344CB8AC3E}">
        <p14:creationId xmlns:p14="http://schemas.microsoft.com/office/powerpoint/2010/main" val="100460578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Mineral Interest Owners</a:t>
            </a:r>
            <a:endParaRPr lang="en-US" dirty="0"/>
          </a:p>
        </p:txBody>
      </p:sp>
      <p:sp>
        <p:nvSpPr>
          <p:cNvPr id="3" name="Content Placeholder 2"/>
          <p:cNvSpPr>
            <a:spLocks noGrp="1"/>
          </p:cNvSpPr>
          <p:nvPr>
            <p:ph idx="1"/>
          </p:nvPr>
        </p:nvSpPr>
        <p:spPr>
          <a:xfrm>
            <a:off x="457200" y="1600200"/>
            <a:ext cx="8229600" cy="4267200"/>
          </a:xfrm>
        </p:spPr>
        <p:txBody>
          <a:bodyPr>
            <a:normAutofit/>
          </a:bodyPr>
          <a:lstStyle/>
          <a:p>
            <a:r>
              <a:rPr lang="en-US" dirty="0" smtClean="0"/>
              <a:t>Prepetition royalty claim – unsecured claim</a:t>
            </a:r>
          </a:p>
          <a:p>
            <a:pPr lvl="1"/>
            <a:r>
              <a:rPr lang="en-US" dirty="0" smtClean="0"/>
              <a:t>Exceptions: lease language, other agreements, statutory entitlements</a:t>
            </a:r>
          </a:p>
          <a:p>
            <a:r>
              <a:rPr lang="en-US" dirty="0" smtClean="0"/>
              <a:t>Lease termination rights</a:t>
            </a:r>
          </a:p>
          <a:p>
            <a:pPr lvl="1"/>
            <a:r>
              <a:rPr lang="en-US" dirty="0" smtClean="0"/>
              <a:t>Automatic stay</a:t>
            </a:r>
          </a:p>
          <a:p>
            <a:pPr lvl="1"/>
            <a:r>
              <a:rPr lang="en-US" dirty="0" smtClean="0"/>
              <a:t>State law rights – statutory liens</a:t>
            </a:r>
          </a:p>
          <a:p>
            <a:pPr lvl="1"/>
            <a:r>
              <a:rPr lang="en-US" dirty="0" smtClean="0"/>
              <a:t>Interim bankruptcy court approval to pay prepetition royalties to prevent harm to the estate</a:t>
            </a:r>
          </a:p>
        </p:txBody>
      </p:sp>
    </p:spTree>
    <p:extLst>
      <p:ext uri="{BB962C8B-B14F-4D97-AF65-F5344CB8AC3E}">
        <p14:creationId xmlns:p14="http://schemas.microsoft.com/office/powerpoint/2010/main" val="147057661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Chapter 11 Confirmation</a:t>
            </a:r>
            <a:endParaRPr lang="en-US" dirty="0"/>
          </a:p>
        </p:txBody>
      </p:sp>
      <p:sp>
        <p:nvSpPr>
          <p:cNvPr id="3" name="Content Placeholder 2"/>
          <p:cNvSpPr>
            <a:spLocks noGrp="1"/>
          </p:cNvSpPr>
          <p:nvPr>
            <p:ph idx="1"/>
          </p:nvPr>
        </p:nvSpPr>
        <p:spPr/>
        <p:txBody>
          <a:bodyPr>
            <a:normAutofit/>
          </a:bodyPr>
          <a:lstStyle/>
          <a:p>
            <a:r>
              <a:rPr lang="en-US" dirty="0" smtClean="0"/>
              <a:t>Disclosure Statement – Section 1125</a:t>
            </a:r>
          </a:p>
          <a:p>
            <a:pPr lvl="1"/>
            <a:r>
              <a:rPr lang="en-US" dirty="0" smtClean="0"/>
              <a:t>Adequate information</a:t>
            </a:r>
          </a:p>
          <a:p>
            <a:r>
              <a:rPr lang="en-US" dirty="0"/>
              <a:t>Approval of Plan of Reorganization – Section </a:t>
            </a:r>
            <a:r>
              <a:rPr lang="en-US" dirty="0" smtClean="0"/>
              <a:t>1129</a:t>
            </a:r>
          </a:p>
          <a:p>
            <a:pPr lvl="1"/>
            <a:r>
              <a:rPr lang="en-US" dirty="0" smtClean="0"/>
              <a:t>Impairment of Claims</a:t>
            </a:r>
          </a:p>
          <a:p>
            <a:pPr lvl="1"/>
            <a:r>
              <a:rPr lang="en-US" dirty="0" smtClean="0"/>
              <a:t>Fair and Equitable test – secured creditors receive value of collateral</a:t>
            </a:r>
          </a:p>
          <a:p>
            <a:pPr lvl="1"/>
            <a:r>
              <a:rPr lang="en-US" dirty="0" smtClean="0"/>
              <a:t>Absolute priority rule – treatment of equity interests</a:t>
            </a:r>
            <a:endParaRPr lang="en-US" dirty="0"/>
          </a:p>
        </p:txBody>
      </p:sp>
    </p:spTree>
    <p:extLst>
      <p:ext uri="{BB962C8B-B14F-4D97-AF65-F5344CB8AC3E}">
        <p14:creationId xmlns:p14="http://schemas.microsoft.com/office/powerpoint/2010/main" val="24191694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smtClean="0"/>
              <a:t>Questions and Comments</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upload.wikimedia.org/wikipedia/commons/thumb/0/0f/Brent_Spot_monthly.svg/1080px-Brent_Spot_monthly.sv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1371600"/>
            <a:ext cx="8318500" cy="39589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007475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Recent Oil Price Implications</a:t>
            </a:r>
            <a:endParaRPr lang="en-US" dirty="0"/>
          </a:p>
        </p:txBody>
      </p:sp>
      <p:sp>
        <p:nvSpPr>
          <p:cNvPr id="3" name="Content Placeholder 2"/>
          <p:cNvSpPr>
            <a:spLocks noGrp="1"/>
          </p:cNvSpPr>
          <p:nvPr>
            <p:ph idx="1"/>
          </p:nvPr>
        </p:nvSpPr>
        <p:spPr>
          <a:xfrm>
            <a:off x="457200" y="1371600"/>
            <a:ext cx="8229600" cy="4648200"/>
          </a:xfrm>
        </p:spPr>
        <p:txBody>
          <a:bodyPr>
            <a:normAutofit fontScale="85000" lnSpcReduction="10000"/>
          </a:bodyPr>
          <a:lstStyle/>
          <a:p>
            <a:r>
              <a:rPr lang="en-US" dirty="0" smtClean="0"/>
              <a:t>Following the 2008 recession, strong </a:t>
            </a:r>
            <a:r>
              <a:rPr lang="en-US" dirty="0"/>
              <a:t>oil prices and </a:t>
            </a:r>
            <a:r>
              <a:rPr lang="en-US" dirty="0" smtClean="0"/>
              <a:t>the natural gas </a:t>
            </a:r>
            <a:r>
              <a:rPr lang="en-US" dirty="0"/>
              <a:t>boom </a:t>
            </a:r>
            <a:r>
              <a:rPr lang="en-US" dirty="0" smtClean="0"/>
              <a:t>attracted </a:t>
            </a:r>
            <a:r>
              <a:rPr lang="en-US" dirty="0"/>
              <a:t>increasing amounts of capital into the </a:t>
            </a:r>
            <a:r>
              <a:rPr lang="en-US" dirty="0" err="1" smtClean="0"/>
              <a:t>E&amp;P</a:t>
            </a:r>
            <a:r>
              <a:rPr lang="en-US" dirty="0" smtClean="0"/>
              <a:t> industry.</a:t>
            </a:r>
          </a:p>
          <a:p>
            <a:r>
              <a:rPr lang="en-US" dirty="0" smtClean="0"/>
              <a:t>The high oil prices led to increased revenues and asset values for the </a:t>
            </a:r>
            <a:r>
              <a:rPr lang="en-US" dirty="0" err="1" smtClean="0"/>
              <a:t>E&amp;P</a:t>
            </a:r>
            <a:r>
              <a:rPr lang="en-US" dirty="0" smtClean="0"/>
              <a:t> industry supporting higher loan-to-value ratios.  </a:t>
            </a:r>
          </a:p>
          <a:p>
            <a:r>
              <a:rPr lang="en-US" dirty="0" smtClean="0"/>
              <a:t>Reserve-based revolving credit facilities and second lien debt became more accessible for industry participants to </a:t>
            </a:r>
            <a:r>
              <a:rPr lang="en-US" dirty="0"/>
              <a:t>pursue </a:t>
            </a:r>
            <a:r>
              <a:rPr lang="en-US" dirty="0" err="1"/>
              <a:t>E&amp;P</a:t>
            </a:r>
            <a:r>
              <a:rPr lang="en-US" dirty="0"/>
              <a:t> </a:t>
            </a:r>
            <a:r>
              <a:rPr lang="en-US" dirty="0" smtClean="0"/>
              <a:t>opportunities and smaller industry entrants could take advantage of “sunset” properties that were otherwise unattractive to larger </a:t>
            </a:r>
            <a:r>
              <a:rPr lang="en-US" dirty="0" err="1" smtClean="0"/>
              <a:t>E&amp;P</a:t>
            </a:r>
            <a:r>
              <a:rPr lang="en-US" dirty="0" smtClean="0"/>
              <a:t> companies.</a:t>
            </a:r>
            <a:r>
              <a:rPr lang="en-US" dirty="0"/>
              <a:t> </a:t>
            </a:r>
            <a:endParaRPr lang="en-US" dirty="0" smtClean="0"/>
          </a:p>
          <a:p>
            <a:r>
              <a:rPr lang="en-US" dirty="0" smtClean="0"/>
              <a:t>In addition, </a:t>
            </a:r>
            <a:r>
              <a:rPr lang="en-US" dirty="0" err="1" smtClean="0"/>
              <a:t>E&amp;P</a:t>
            </a:r>
            <a:r>
              <a:rPr lang="en-US" dirty="0" smtClean="0"/>
              <a:t> companies became creative with royalty/production payment incentives offered to the capital market. </a:t>
            </a:r>
            <a:endParaRPr lang="en-US" dirty="0"/>
          </a:p>
        </p:txBody>
      </p:sp>
    </p:spTree>
    <p:extLst>
      <p:ext uri="{BB962C8B-B14F-4D97-AF65-F5344CB8AC3E}">
        <p14:creationId xmlns:p14="http://schemas.microsoft.com/office/powerpoint/2010/main" val="10125100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content.barchart.com/genericapi/cache/145e4cf505a937b1b3c4b33179ba0e18.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609600"/>
            <a:ext cx="6934200" cy="48847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15679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Recent Oil Price Implications</a:t>
            </a:r>
            <a:endParaRPr lang="en-US" dirty="0"/>
          </a:p>
        </p:txBody>
      </p:sp>
      <p:sp>
        <p:nvSpPr>
          <p:cNvPr id="3" name="Content Placeholder 2"/>
          <p:cNvSpPr>
            <a:spLocks noGrp="1"/>
          </p:cNvSpPr>
          <p:nvPr>
            <p:ph idx="1"/>
          </p:nvPr>
        </p:nvSpPr>
        <p:spPr/>
        <p:txBody>
          <a:bodyPr>
            <a:normAutofit fontScale="92500" lnSpcReduction="20000"/>
          </a:bodyPr>
          <a:lstStyle/>
          <a:p>
            <a:r>
              <a:rPr lang="en-US" dirty="0"/>
              <a:t>The </a:t>
            </a:r>
            <a:r>
              <a:rPr lang="en-US" dirty="0" smtClean="0"/>
              <a:t>recent collapse </a:t>
            </a:r>
            <a:r>
              <a:rPr lang="en-US" dirty="0"/>
              <a:t>in oil </a:t>
            </a:r>
            <a:r>
              <a:rPr lang="en-US" dirty="0" smtClean="0"/>
              <a:t>price has resulted in big cash problems for highly leveraged companies.</a:t>
            </a:r>
          </a:p>
          <a:p>
            <a:r>
              <a:rPr lang="en-US" dirty="0" smtClean="0"/>
              <a:t>Asset values decline and without sufficient revenue to fund operations and service debt, these </a:t>
            </a:r>
            <a:r>
              <a:rPr lang="en-US" dirty="0"/>
              <a:t>companies </a:t>
            </a:r>
            <a:r>
              <a:rPr lang="en-US" dirty="0" smtClean="0"/>
              <a:t>are at the risk of default.</a:t>
            </a:r>
          </a:p>
          <a:p>
            <a:r>
              <a:rPr lang="en-US" dirty="0" smtClean="0"/>
              <a:t>Scheduled </a:t>
            </a:r>
            <a:r>
              <a:rPr lang="en-US" dirty="0" smtClean="0"/>
              <a:t>(or unscheduled) </a:t>
            </a:r>
            <a:r>
              <a:rPr lang="en-US" dirty="0" smtClean="0"/>
              <a:t>borrowing </a:t>
            </a:r>
            <a:r>
              <a:rPr lang="en-US" dirty="0"/>
              <a:t>base redeterminations </a:t>
            </a:r>
            <a:r>
              <a:rPr lang="en-US" dirty="0" smtClean="0"/>
              <a:t>likely </a:t>
            </a:r>
            <a:r>
              <a:rPr lang="en-US" dirty="0" smtClean="0"/>
              <a:t>reveal deficiencies that must be corrected.</a:t>
            </a:r>
            <a:r>
              <a:rPr lang="en-US" dirty="0"/>
              <a:t> </a:t>
            </a:r>
            <a:endParaRPr lang="en-US" dirty="0" smtClean="0"/>
          </a:p>
          <a:p>
            <a:r>
              <a:rPr lang="en-US" dirty="0" smtClean="0"/>
              <a:t>Furthermore, despite the decrease in oil prices, current operational costs have not declined largely due to increased scrutiny of the industry post-Deepwater Horizon.</a:t>
            </a:r>
            <a:endParaRPr lang="en-US" dirty="0"/>
          </a:p>
        </p:txBody>
      </p:sp>
    </p:spTree>
    <p:extLst>
      <p:ext uri="{BB962C8B-B14F-4D97-AF65-F5344CB8AC3E}">
        <p14:creationId xmlns:p14="http://schemas.microsoft.com/office/powerpoint/2010/main" val="26789442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Financial Pressures</a:t>
            </a:r>
            <a:endParaRPr lang="en-US" dirty="0"/>
          </a:p>
        </p:txBody>
      </p:sp>
      <p:sp>
        <p:nvSpPr>
          <p:cNvPr id="3" name="Content Placeholder 2"/>
          <p:cNvSpPr>
            <a:spLocks noGrp="1"/>
          </p:cNvSpPr>
          <p:nvPr>
            <p:ph idx="1"/>
          </p:nvPr>
        </p:nvSpPr>
        <p:spPr>
          <a:xfrm>
            <a:off x="457200" y="1295400"/>
            <a:ext cx="8229600" cy="4800600"/>
          </a:xfrm>
        </p:spPr>
        <p:txBody>
          <a:bodyPr>
            <a:normAutofit fontScale="92500" lnSpcReduction="10000"/>
          </a:bodyPr>
          <a:lstStyle/>
          <a:p>
            <a:r>
              <a:rPr lang="en-US" dirty="0" smtClean="0"/>
              <a:t>Recently, the oil and gas industry has also been forced to address unfunded decommissioning obligations and related changes in regulations.</a:t>
            </a:r>
          </a:p>
          <a:p>
            <a:pPr lvl="1"/>
            <a:r>
              <a:rPr lang="en-US" dirty="0" smtClean="0"/>
              <a:t>Deepwater Horizon increased insurance and financial assurance requirements; created the need for increased emphasis on safety and </a:t>
            </a:r>
            <a:r>
              <a:rPr lang="en-US" dirty="0" err="1" smtClean="0"/>
              <a:t>SEMs</a:t>
            </a:r>
            <a:r>
              <a:rPr lang="en-US" dirty="0" smtClean="0"/>
              <a:t> program; resulted in a corresponding drilling moratorium temporarily halting development opportunities</a:t>
            </a:r>
          </a:p>
          <a:p>
            <a:pPr lvl="1"/>
            <a:r>
              <a:rPr lang="en-US" dirty="0" smtClean="0"/>
              <a:t>The extreme of how bad the problem can get was recently demonstrated in the ATP bankruptcy caused largely by a combination of many of these concepts</a:t>
            </a:r>
          </a:p>
          <a:p>
            <a:pPr lvl="2"/>
            <a:r>
              <a:rPr lang="en-US" dirty="0" smtClean="0"/>
              <a:t>Royalty assignments and funding operations with debt</a:t>
            </a:r>
          </a:p>
          <a:p>
            <a:pPr lvl="2"/>
            <a:r>
              <a:rPr lang="en-US" dirty="0" err="1" smtClean="0"/>
              <a:t>P&amp;A</a:t>
            </a:r>
            <a:r>
              <a:rPr lang="en-US" dirty="0" smtClean="0"/>
              <a:t> funding and related bonding requirements</a:t>
            </a:r>
          </a:p>
          <a:p>
            <a:pPr lvl="2"/>
            <a:r>
              <a:rPr lang="en-US" dirty="0" smtClean="0"/>
              <a:t>Drilling Moratorium – suit against United States</a:t>
            </a:r>
          </a:p>
          <a:p>
            <a:pPr lvl="2"/>
            <a:r>
              <a:rPr lang="en-US" dirty="0" smtClean="0"/>
              <a:t>Creation of Risk Management Program – Recent </a:t>
            </a:r>
            <a:r>
              <a:rPr lang="en-US" dirty="0" err="1" smtClean="0"/>
              <a:t>NTLs</a:t>
            </a:r>
            <a:r>
              <a:rPr lang="en-US" dirty="0" smtClean="0"/>
              <a:t> re: bonding</a:t>
            </a:r>
          </a:p>
          <a:p>
            <a:endParaRPr lang="en-US" dirty="0" smtClean="0"/>
          </a:p>
          <a:p>
            <a:endParaRPr lang="en-US" dirty="0"/>
          </a:p>
        </p:txBody>
      </p:sp>
    </p:spTree>
    <p:extLst>
      <p:ext uri="{BB962C8B-B14F-4D97-AF65-F5344CB8AC3E}">
        <p14:creationId xmlns:p14="http://schemas.microsoft.com/office/powerpoint/2010/main" val="10035420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Potential Options</a:t>
            </a:r>
            <a:endParaRPr lang="en-US" dirty="0"/>
          </a:p>
        </p:txBody>
      </p:sp>
      <p:sp>
        <p:nvSpPr>
          <p:cNvPr id="3" name="Content Placeholder 2"/>
          <p:cNvSpPr>
            <a:spLocks noGrp="1"/>
          </p:cNvSpPr>
          <p:nvPr>
            <p:ph idx="1"/>
          </p:nvPr>
        </p:nvSpPr>
        <p:spPr>
          <a:xfrm>
            <a:off x="457200" y="1219200"/>
            <a:ext cx="8229600" cy="4648201"/>
          </a:xfrm>
        </p:spPr>
        <p:txBody>
          <a:bodyPr>
            <a:normAutofit fontScale="85000" lnSpcReduction="20000"/>
          </a:bodyPr>
          <a:lstStyle/>
          <a:p>
            <a:r>
              <a:rPr lang="en-US" u="sng" dirty="0" smtClean="0"/>
              <a:t>Lean and Mean </a:t>
            </a:r>
            <a:r>
              <a:rPr lang="en-US" dirty="0" smtClean="0"/>
              <a:t>– lower leveraged companies with stable balance sheets will see decreased revenues and focus on their spending flexibility; these companies will be best positioned for future growth when assets are shed at lower oil prices and oil prices rebound; executives should focus on projections</a:t>
            </a:r>
          </a:p>
          <a:p>
            <a:r>
              <a:rPr lang="en-US" u="sng" dirty="0" smtClean="0"/>
              <a:t>Loan Workouts </a:t>
            </a:r>
            <a:r>
              <a:rPr lang="en-US" dirty="0" smtClean="0"/>
              <a:t>– higher leveraged companies who are in default may seek forbearance agreements and implement cost-cutting strategies including dumping assets</a:t>
            </a:r>
          </a:p>
          <a:p>
            <a:r>
              <a:rPr lang="en-US" u="sng" dirty="0" smtClean="0"/>
              <a:t>Reorganization</a:t>
            </a:r>
            <a:r>
              <a:rPr lang="en-US" dirty="0" smtClean="0"/>
              <a:t> – bankruptcy may offer the ability to restructure debt consistent with the assets’ current value and at potentially lower interest rates; additional benefits include rejecting unfavorable agreements, discharging debt and maintaining current operations</a:t>
            </a:r>
          </a:p>
          <a:p>
            <a:r>
              <a:rPr lang="en-US" u="sng" dirty="0" smtClean="0"/>
              <a:t>Liquidation</a:t>
            </a:r>
            <a:r>
              <a:rPr lang="en-US" dirty="0" smtClean="0"/>
              <a:t> – as a last resort, liquidate assets to pay debt</a:t>
            </a:r>
            <a:endParaRPr lang="en-US" dirty="0"/>
          </a:p>
        </p:txBody>
      </p:sp>
    </p:spTree>
    <p:extLst>
      <p:ext uri="{BB962C8B-B14F-4D97-AF65-F5344CB8AC3E}">
        <p14:creationId xmlns:p14="http://schemas.microsoft.com/office/powerpoint/2010/main" val="14936804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Chapter 11 Reorganization Discussion</a:t>
            </a:r>
            <a:endParaRPr lang="en-US" dirty="0"/>
          </a:p>
        </p:txBody>
      </p:sp>
      <p:sp>
        <p:nvSpPr>
          <p:cNvPr id="3" name="Content Placeholder 2"/>
          <p:cNvSpPr>
            <a:spLocks noGrp="1"/>
          </p:cNvSpPr>
          <p:nvPr>
            <p:ph idx="1"/>
          </p:nvPr>
        </p:nvSpPr>
        <p:spPr>
          <a:xfrm>
            <a:off x="457200" y="1371600"/>
            <a:ext cx="8229600" cy="4800600"/>
          </a:xfrm>
        </p:spPr>
        <p:txBody>
          <a:bodyPr>
            <a:normAutofit fontScale="77500" lnSpcReduction="20000"/>
          </a:bodyPr>
          <a:lstStyle/>
          <a:p>
            <a:r>
              <a:rPr lang="en-US" sz="3300" dirty="0" smtClean="0">
                <a:ea typeface="Times New Roman"/>
              </a:rPr>
              <a:t>Chapter 11 Benefits</a:t>
            </a:r>
          </a:p>
          <a:p>
            <a:pPr lvl="1"/>
            <a:r>
              <a:rPr lang="en-US" sz="2900" dirty="0" smtClean="0">
                <a:ea typeface="Times New Roman"/>
              </a:rPr>
              <a:t>Provides the opportunity for a “fresh start”</a:t>
            </a:r>
          </a:p>
          <a:p>
            <a:pPr lvl="1"/>
            <a:r>
              <a:rPr lang="en-US" sz="2900" dirty="0" smtClean="0">
                <a:ea typeface="Times New Roman"/>
              </a:rPr>
              <a:t>Treatment and classification of claims</a:t>
            </a:r>
          </a:p>
          <a:p>
            <a:pPr lvl="1"/>
            <a:r>
              <a:rPr lang="en-US" sz="2900" dirty="0" smtClean="0">
                <a:ea typeface="Times New Roman"/>
              </a:rPr>
              <a:t>Automatic stay</a:t>
            </a:r>
          </a:p>
          <a:p>
            <a:pPr lvl="1"/>
            <a:r>
              <a:rPr lang="en-US" sz="2900" dirty="0" smtClean="0">
                <a:ea typeface="Times New Roman"/>
              </a:rPr>
              <a:t>Preservation of property for the benefit of secured creditors</a:t>
            </a:r>
          </a:p>
          <a:p>
            <a:pPr lvl="1"/>
            <a:r>
              <a:rPr lang="en-US" sz="2900" dirty="0" smtClean="0">
                <a:ea typeface="Times New Roman"/>
              </a:rPr>
              <a:t>Assumption and/or rejection of executory contracts</a:t>
            </a:r>
          </a:p>
          <a:p>
            <a:pPr lvl="1"/>
            <a:r>
              <a:rPr lang="en-US" sz="2900" dirty="0" smtClean="0">
                <a:ea typeface="Times New Roman"/>
              </a:rPr>
              <a:t>Abandonment of burdensome property</a:t>
            </a:r>
          </a:p>
          <a:p>
            <a:pPr lvl="1"/>
            <a:r>
              <a:rPr lang="en-US" sz="2900" dirty="0" smtClean="0">
                <a:ea typeface="Times New Roman"/>
              </a:rPr>
              <a:t>Continued operation of businesses</a:t>
            </a:r>
          </a:p>
          <a:p>
            <a:r>
              <a:rPr lang="en-US" sz="3300" dirty="0" smtClean="0">
                <a:ea typeface="Times New Roman"/>
              </a:rPr>
              <a:t>Chapter 11 Basic Requirements</a:t>
            </a:r>
          </a:p>
          <a:p>
            <a:pPr lvl="1"/>
            <a:r>
              <a:rPr lang="en-US" sz="2900" dirty="0" smtClean="0">
                <a:ea typeface="Times New Roman"/>
              </a:rPr>
              <a:t>Monthly Reporting</a:t>
            </a:r>
          </a:p>
          <a:p>
            <a:pPr lvl="1"/>
            <a:r>
              <a:rPr lang="en-US" sz="2900" dirty="0" smtClean="0">
                <a:ea typeface="Times New Roman"/>
              </a:rPr>
              <a:t>Filing of Schedules and Statements</a:t>
            </a:r>
          </a:p>
          <a:p>
            <a:pPr lvl="1"/>
            <a:r>
              <a:rPr lang="en-US" sz="2900" dirty="0" smtClean="0">
                <a:ea typeface="Times New Roman"/>
              </a:rPr>
              <a:t>Employment of Professionals</a:t>
            </a:r>
          </a:p>
          <a:p>
            <a:pPr lvl="1"/>
            <a:r>
              <a:rPr lang="en-US" sz="2900" dirty="0" smtClean="0">
                <a:ea typeface="Times New Roman"/>
              </a:rPr>
              <a:t>Bankruptcy Approval of Settlements</a:t>
            </a:r>
          </a:p>
          <a:p>
            <a:pPr lvl="1"/>
            <a:endParaRPr lang="en-US" sz="2900" dirty="0">
              <a:ea typeface="Times New Roman"/>
            </a:endParaRPr>
          </a:p>
          <a:p>
            <a:endParaRPr lang="en-US" sz="1800" dirty="0" smtClean="0"/>
          </a:p>
          <a:p>
            <a:pPr>
              <a:buNone/>
            </a:pPr>
            <a:endParaRPr lang="en-US" dirty="0" smtClean="0"/>
          </a:p>
        </p:txBody>
      </p:sp>
    </p:spTree>
    <p:extLst>
      <p:ext uri="{BB962C8B-B14F-4D97-AF65-F5344CB8AC3E}">
        <p14:creationId xmlns:p14="http://schemas.microsoft.com/office/powerpoint/2010/main" val="98399626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5550</TotalTime>
  <Words>1740</Words>
  <Application>Microsoft Office PowerPoint</Application>
  <PresentationFormat>On-screen Show (4:3)</PresentationFormat>
  <Paragraphs>151</Paragraphs>
  <Slides>25</Slides>
  <Notes>3</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Oil Price Downturns: Some Bankruptcy Thoughts PLANO Executive Night Seminar April 16, 2015</vt:lpstr>
      <vt:lpstr>TOPICS 1. Oil Price – Recent Trends and Consequences 2. Reorganization 3. Bankruptcy Key Concepts 4. Recent Case Study – ATP   </vt:lpstr>
      <vt:lpstr>PowerPoint Presentation</vt:lpstr>
      <vt:lpstr>Recent Oil Price Implications</vt:lpstr>
      <vt:lpstr>PowerPoint Presentation</vt:lpstr>
      <vt:lpstr>Recent Oil Price Implications</vt:lpstr>
      <vt:lpstr>Additional Financial Pressures</vt:lpstr>
      <vt:lpstr>Potential Options</vt:lpstr>
      <vt:lpstr>Chapter 11 Reorganization Discussion</vt:lpstr>
      <vt:lpstr>Key Concept: Property of the Estate</vt:lpstr>
      <vt:lpstr>Classification of Claims</vt:lpstr>
      <vt:lpstr>Bankruptcy Principles to Shed Liabilities</vt:lpstr>
      <vt:lpstr>ATP Bankruptcy Case Background</vt:lpstr>
      <vt:lpstr>ATP Moved to Shed Residual Decommissioning Liabilities pursuant to Section 554</vt:lpstr>
      <vt:lpstr>Regulatory decommissioning  liabilities</vt:lpstr>
      <vt:lpstr>Residual liability under 30 CFR 556.62:</vt:lpstr>
      <vt:lpstr> IN RE: ATP OIL &amp; GAS CORPORATION, Debtor(s). Motion to Abandon Gomez Properties   </vt:lpstr>
      <vt:lpstr>Anadarko’s Relief?</vt:lpstr>
      <vt:lpstr>Donna Dixon – 2014 OCS Workshop</vt:lpstr>
      <vt:lpstr>Executory Contracts </vt:lpstr>
      <vt:lpstr>Bankruptcy Safe Harbors</vt:lpstr>
      <vt:lpstr>Joint Operating Agreements</vt:lpstr>
      <vt:lpstr>Mineral Interest Owners</vt:lpstr>
      <vt:lpstr>Chapter 11 Confirmation</vt:lpstr>
      <vt:lpstr>Questions and Comments</vt:lpstr>
    </vt:vector>
  </TitlesOfParts>
  <Company>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phelps</dc:creator>
  <cp:lastModifiedBy>GAMDE</cp:lastModifiedBy>
  <cp:revision>169</cp:revision>
  <cp:lastPrinted>2014-04-02T17:48:47Z</cp:lastPrinted>
  <dcterms:created xsi:type="dcterms:W3CDTF">2011-09-14T15:40:47Z</dcterms:created>
  <dcterms:modified xsi:type="dcterms:W3CDTF">2015-04-16T14:04:58Z</dcterms:modified>
</cp:coreProperties>
</file>