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2"/>
  </p:notesMasterIdLst>
  <p:handoutMasterIdLst>
    <p:handoutMasterId r:id="rId43"/>
  </p:handoutMasterIdLst>
  <p:sldIdLst>
    <p:sldId id="288" r:id="rId2"/>
    <p:sldId id="271" r:id="rId3"/>
    <p:sldId id="290" r:id="rId4"/>
    <p:sldId id="366" r:id="rId5"/>
    <p:sldId id="334" r:id="rId6"/>
    <p:sldId id="341" r:id="rId7"/>
    <p:sldId id="342" r:id="rId8"/>
    <p:sldId id="368" r:id="rId9"/>
    <p:sldId id="343" r:id="rId10"/>
    <p:sldId id="295" r:id="rId11"/>
    <p:sldId id="315" r:id="rId12"/>
    <p:sldId id="296" r:id="rId13"/>
    <p:sldId id="365" r:id="rId14"/>
    <p:sldId id="298" r:id="rId15"/>
    <p:sldId id="350" r:id="rId16"/>
    <p:sldId id="372" r:id="rId17"/>
    <p:sldId id="351" r:id="rId18"/>
    <p:sldId id="373" r:id="rId19"/>
    <p:sldId id="374" r:id="rId20"/>
    <p:sldId id="352" r:id="rId21"/>
    <p:sldId id="345" r:id="rId22"/>
    <p:sldId id="369" r:id="rId23"/>
    <p:sldId id="346" r:id="rId24"/>
    <p:sldId id="347" r:id="rId25"/>
    <p:sldId id="348" r:id="rId26"/>
    <p:sldId id="299" r:id="rId27"/>
    <p:sldId id="370" r:id="rId28"/>
    <p:sldId id="371" r:id="rId29"/>
    <p:sldId id="300" r:id="rId30"/>
    <p:sldId id="349" r:id="rId31"/>
    <p:sldId id="375" r:id="rId32"/>
    <p:sldId id="301" r:id="rId33"/>
    <p:sldId id="319" r:id="rId34"/>
    <p:sldId id="353" r:id="rId35"/>
    <p:sldId id="354" r:id="rId36"/>
    <p:sldId id="355" r:id="rId37"/>
    <p:sldId id="302" r:id="rId38"/>
    <p:sldId id="304" r:id="rId39"/>
    <p:sldId id="320" r:id="rId40"/>
    <p:sldId id="287" r:id="rId4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975"/>
    <a:srgbClr val="F4F3EC"/>
    <a:srgbClr val="244F7E"/>
    <a:srgbClr val="487594"/>
    <a:srgbClr val="426C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576479C-330B-4C57-987B-4C9FF0DA3821}" type="datetimeFigureOut">
              <a:rPr lang="en-US" smtClean="0"/>
              <a:pPr/>
              <a:t>4/15/2015</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7EF2261-BA38-4774-A5B1-C655B3F59E09}" type="slidenum">
              <a:rPr lang="en-US" smtClean="0"/>
              <a:pPr/>
              <a:t>‹#›</a:t>
            </a:fld>
            <a:endParaRPr lang="en-US" dirty="0"/>
          </a:p>
        </p:txBody>
      </p:sp>
    </p:spTree>
    <p:extLst>
      <p:ext uri="{BB962C8B-B14F-4D97-AF65-F5344CB8AC3E}">
        <p14:creationId xmlns:p14="http://schemas.microsoft.com/office/powerpoint/2010/main" val="639772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CF12189F-AB65-46A5-B508-393B3C288174}" type="datetimeFigureOut">
              <a:rPr lang="en-US" smtClean="0"/>
              <a:pPr/>
              <a:t>4/15/2015</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368FBC1-2202-4B1C-ADD0-DA9FCF64D54A}" type="slidenum">
              <a:rPr lang="en-US" smtClean="0"/>
              <a:pPr/>
              <a:t>‹#›</a:t>
            </a:fld>
            <a:endParaRPr lang="en-US" dirty="0"/>
          </a:p>
        </p:txBody>
      </p:sp>
    </p:spTree>
    <p:extLst>
      <p:ext uri="{BB962C8B-B14F-4D97-AF65-F5344CB8AC3E}">
        <p14:creationId xmlns:p14="http://schemas.microsoft.com/office/powerpoint/2010/main" val="83345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pPr/>
              <a:t>3</a:t>
            </a:fld>
            <a:endParaRPr lang="en-US" dirty="0"/>
          </a:p>
        </p:txBody>
      </p:sp>
    </p:spTree>
    <p:extLst>
      <p:ext uri="{BB962C8B-B14F-4D97-AF65-F5344CB8AC3E}">
        <p14:creationId xmlns:p14="http://schemas.microsoft.com/office/powerpoint/2010/main" val="408025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98149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64339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3879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450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8300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6209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6686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5794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4759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43968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8FBC1-2202-4B1C-ADD0-DA9FCF64D54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62163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3CB177-EA7A-4B93-A68E-7C2E38884E6E}" type="datetime1">
              <a:rPr lang="en-US" smtClean="0"/>
              <a:pPr/>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F667E-1874-4EB5-97E3-327570DEA799}" type="datetime1">
              <a:rPr lang="en-US" smtClean="0"/>
              <a:pPr/>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1DEE2-F78A-4A29-8B24-E0F243BD423E}" type="datetime1">
              <a:rPr lang="en-US" smtClean="0"/>
              <a:pPr/>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87862-E779-4FC9-9866-D78536901B57}" type="datetime1">
              <a:rPr lang="en-US" smtClean="0"/>
              <a:pPr/>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A59AA-514E-4926-9BA5-1FDA77C5F2CD}" type="datetime1">
              <a:rPr lang="en-US" smtClean="0"/>
              <a:pPr/>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DB0E66-7437-46E3-976C-CC5E57CCEEE1}" type="datetime1">
              <a:rPr lang="en-US" smtClean="0"/>
              <a:pPr/>
              <a:t>4/15/2015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E62AE-AACC-4B18-9DF4-9F9B9AE656E0}" type="datetime1">
              <a:rPr lang="en-US" smtClean="0"/>
              <a:pPr/>
              <a:t>4/15/2015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DECDE1-2A39-48FC-A458-361CFD173E93}" type="datetime1">
              <a:rPr lang="en-US" smtClean="0"/>
              <a:pPr/>
              <a:t>4/15/2015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47105-A49D-4566-ABC1-0B0EE26E5FC9}" type="datetime1">
              <a:rPr lang="en-US" smtClean="0"/>
              <a:pPr/>
              <a:t>4/15/2015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B56B6-5859-423C-8F88-E8EF82C10D23}" type="datetime1">
              <a:rPr lang="en-US" smtClean="0"/>
              <a:pPr/>
              <a:t>4/15/2015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81DD9-9205-4485-9F7B-92C161FB51E6}" type="datetime1">
              <a:rPr lang="en-US" smtClean="0"/>
              <a:pPr/>
              <a:t>4/15/2015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1833C-45DA-4E0C-9B1A-39FC504F71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25468-FC6C-433A-BB6C-1054DBF14156}" type="datetime1">
              <a:rPr lang="en-US" smtClean="0"/>
              <a:pPr/>
              <a:t>4/15/2015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1833C-45DA-4E0C-9B1A-39FC504F71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2133600"/>
          </a:xfrm>
        </p:spPr>
        <p:txBody>
          <a:bodyPr>
            <a:normAutofit/>
          </a:bodyPr>
          <a:lstStyle/>
          <a:p>
            <a:r>
              <a:rPr lang="en-US" sz="3600" dirty="0" smtClean="0">
                <a:solidFill>
                  <a:srgbClr val="214975"/>
                </a:solidFill>
                <a:latin typeface="Book Antiqua" panose="02040602050305030304" pitchFamily="18" charset="0"/>
              </a:rPr>
              <a:t>THINGS TO THINK ABOUT </a:t>
            </a:r>
            <a:br>
              <a:rPr lang="en-US" sz="3600" dirty="0" smtClean="0">
                <a:solidFill>
                  <a:srgbClr val="214975"/>
                </a:solidFill>
                <a:latin typeface="Book Antiqua" panose="02040602050305030304" pitchFamily="18" charset="0"/>
              </a:rPr>
            </a:br>
            <a:r>
              <a:rPr lang="en-US" sz="3600" dirty="0" smtClean="0">
                <a:solidFill>
                  <a:srgbClr val="214975"/>
                </a:solidFill>
                <a:latin typeface="Book Antiqua" panose="02040602050305030304" pitchFamily="18" charset="0"/>
              </a:rPr>
              <a:t>AS PRICES REMAIN LOW:</a:t>
            </a:r>
            <a:br>
              <a:rPr lang="en-US" sz="3600" dirty="0" smtClean="0">
                <a:solidFill>
                  <a:srgbClr val="214975"/>
                </a:solidFill>
                <a:latin typeface="Book Antiqua" panose="02040602050305030304" pitchFamily="18" charset="0"/>
              </a:rPr>
            </a:br>
            <a:r>
              <a:rPr lang="en-US" sz="3600" dirty="0" smtClean="0">
                <a:solidFill>
                  <a:srgbClr val="214975"/>
                </a:solidFill>
                <a:latin typeface="Book Antiqua" panose="02040602050305030304" pitchFamily="18" charset="0"/>
              </a:rPr>
              <a:t>LEGAL, CONTRACTS AND LITIGATION</a:t>
            </a:r>
            <a:endParaRPr lang="en-US" sz="3600" dirty="0">
              <a:solidFill>
                <a:srgbClr val="214975"/>
              </a:solidFill>
              <a:latin typeface="Book Antiqua" panose="02040602050305030304" pitchFamily="18" charset="0"/>
            </a:endParaRPr>
          </a:p>
        </p:txBody>
      </p:sp>
      <p:sp>
        <p:nvSpPr>
          <p:cNvPr id="3" name="Content Placeholder 2"/>
          <p:cNvSpPr>
            <a:spLocks noGrp="1"/>
          </p:cNvSpPr>
          <p:nvPr>
            <p:ph idx="1"/>
          </p:nvPr>
        </p:nvSpPr>
        <p:spPr>
          <a:xfrm>
            <a:off x="457200" y="4618823"/>
            <a:ext cx="8229600" cy="1905000"/>
          </a:xfrm>
        </p:spPr>
        <p:txBody>
          <a:bodyPr>
            <a:normAutofit lnSpcReduction="10000"/>
          </a:bodyPr>
          <a:lstStyle/>
          <a:p>
            <a:pPr marL="0" indent="0" algn="ctr">
              <a:buNone/>
            </a:pPr>
            <a:r>
              <a:rPr lang="en-US" sz="2800" dirty="0" smtClean="0">
                <a:solidFill>
                  <a:srgbClr val="214975"/>
                </a:solidFill>
                <a:latin typeface="Book Antiqua" panose="02040602050305030304" pitchFamily="18" charset="0"/>
              </a:rPr>
              <a:t>April 16, 2015</a:t>
            </a:r>
          </a:p>
          <a:p>
            <a:pPr marL="0" indent="0" algn="ctr">
              <a:buNone/>
            </a:pPr>
            <a:r>
              <a:rPr lang="en-US" sz="2800" dirty="0" smtClean="0">
                <a:solidFill>
                  <a:srgbClr val="214975"/>
                </a:solidFill>
                <a:latin typeface="Book Antiqua" panose="02040602050305030304" pitchFamily="18" charset="0"/>
              </a:rPr>
              <a:t>PLANO Executive Night Seminar</a:t>
            </a:r>
          </a:p>
          <a:p>
            <a:pPr marL="0" indent="0" algn="ctr">
              <a:buNone/>
            </a:pPr>
            <a:r>
              <a:rPr lang="en-US" sz="2800" dirty="0" smtClean="0">
                <a:solidFill>
                  <a:srgbClr val="214975"/>
                </a:solidFill>
                <a:latin typeface="Book Antiqua" panose="02040602050305030304" pitchFamily="18" charset="0"/>
              </a:rPr>
              <a:t>Royal </a:t>
            </a:r>
            <a:r>
              <a:rPr lang="en-US" sz="2800" dirty="0" err="1" smtClean="0">
                <a:solidFill>
                  <a:srgbClr val="214975"/>
                </a:solidFill>
                <a:latin typeface="Book Antiqua" panose="02040602050305030304" pitchFamily="18" charset="0"/>
              </a:rPr>
              <a:t>Sonesta</a:t>
            </a:r>
            <a:r>
              <a:rPr lang="en-US" sz="2800" dirty="0" smtClean="0">
                <a:solidFill>
                  <a:srgbClr val="214975"/>
                </a:solidFill>
                <a:latin typeface="Book Antiqua" panose="02040602050305030304" pitchFamily="18" charset="0"/>
              </a:rPr>
              <a:t> Hotel</a:t>
            </a:r>
          </a:p>
          <a:p>
            <a:pPr marL="0" indent="0" algn="ctr">
              <a:buNone/>
            </a:pPr>
            <a:r>
              <a:rPr lang="en-US" sz="2800" dirty="0" smtClean="0">
                <a:solidFill>
                  <a:srgbClr val="214975"/>
                </a:solidFill>
                <a:latin typeface="Book Antiqua" panose="02040602050305030304" pitchFamily="18" charset="0"/>
              </a:rPr>
              <a:t>New Orleans, LA</a:t>
            </a:r>
          </a:p>
        </p:txBody>
      </p:sp>
      <p:sp>
        <p:nvSpPr>
          <p:cNvPr id="5" name="Slide Number Placeholder 4"/>
          <p:cNvSpPr>
            <a:spLocks noGrp="1"/>
          </p:cNvSpPr>
          <p:nvPr>
            <p:ph type="sldNum" sz="quarter" idx="12"/>
          </p:nvPr>
        </p:nvSpPr>
        <p:spPr/>
        <p:txBody>
          <a:bodyPr/>
          <a:lstStyle/>
          <a:p>
            <a:fld id="{0D11833C-45DA-4E0C-9B1A-39FC504F71B5}" type="slidenum">
              <a:rPr lang="en-US" smtClean="0"/>
              <a:pPr/>
              <a:t>1</a:t>
            </a:fld>
            <a:endParaRPr lang="en-US" dirty="0"/>
          </a:p>
        </p:txBody>
      </p:sp>
      <p:pic>
        <p:nvPicPr>
          <p:cNvPr id="4" name="Picture 3"/>
          <p:cNvPicPr>
            <a:picLocks noChangeAspect="1"/>
          </p:cNvPicPr>
          <p:nvPr/>
        </p:nvPicPr>
        <p:blipFill>
          <a:blip r:embed="rId2"/>
          <a:stretch>
            <a:fillRect/>
          </a:stretch>
        </p:blipFill>
        <p:spPr>
          <a:xfrm>
            <a:off x="3650975" y="2362200"/>
            <a:ext cx="1842050" cy="1828798"/>
          </a:xfrm>
          <a:prstGeom prst="rect">
            <a:avLst/>
          </a:prstGeom>
        </p:spPr>
      </p:pic>
    </p:spTree>
    <p:extLst>
      <p:ext uri="{BB962C8B-B14F-4D97-AF65-F5344CB8AC3E}">
        <p14:creationId xmlns:p14="http://schemas.microsoft.com/office/powerpoint/2010/main" val="89206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763000" cy="3048000"/>
          </a:xfrm>
        </p:spPr>
        <p:txBody>
          <a:bodyPr>
            <a:normAutofit fontScale="70000" lnSpcReduction="20000"/>
          </a:bodyPr>
          <a:lstStyle/>
          <a:p>
            <a:pPr marL="0" algn="ctr">
              <a:buNone/>
            </a:pPr>
            <a:r>
              <a:rPr lang="en-US" dirty="0">
                <a:solidFill>
                  <a:srgbClr val="214975"/>
                </a:solidFill>
                <a:latin typeface="Book Antiqua" panose="02040602050305030304" pitchFamily="18" charset="0"/>
              </a:rPr>
              <a:t>Section 124 of the Louisiana Mineral Code </a:t>
            </a:r>
            <a:endParaRPr lang="en-US" dirty="0" smtClean="0">
              <a:solidFill>
                <a:srgbClr val="214975"/>
              </a:solidFill>
              <a:latin typeface="Book Antiqua" panose="02040602050305030304" pitchFamily="18" charset="0"/>
            </a:endParaRPr>
          </a:p>
          <a:p>
            <a:pPr marL="0" algn="ctr">
              <a:buNone/>
            </a:pPr>
            <a:r>
              <a:rPr lang="en-US" dirty="0" smtClean="0">
                <a:solidFill>
                  <a:srgbClr val="214975"/>
                </a:solidFill>
                <a:latin typeface="Book Antiqua" panose="02040602050305030304" pitchFamily="18" charset="0"/>
              </a:rPr>
              <a:t>defines </a:t>
            </a:r>
            <a:r>
              <a:rPr lang="en-US" dirty="0">
                <a:solidFill>
                  <a:srgbClr val="214975"/>
                </a:solidFill>
                <a:latin typeface="Book Antiqua" panose="02040602050305030304" pitchFamily="18" charset="0"/>
              </a:rPr>
              <a:t>“production in paying quantities” as follows</a:t>
            </a:r>
            <a:r>
              <a:rPr lang="en-US" dirty="0" smtClean="0">
                <a:solidFill>
                  <a:srgbClr val="214975"/>
                </a:solidFill>
                <a:latin typeface="Book Antiqua" panose="02040602050305030304" pitchFamily="18" charset="0"/>
              </a:rPr>
              <a:t>:</a:t>
            </a:r>
          </a:p>
          <a:p>
            <a:pPr marL="0" algn="just">
              <a:buNone/>
            </a:pPr>
            <a:endParaRPr lang="en-US" dirty="0" smtClean="0">
              <a:solidFill>
                <a:srgbClr val="214975"/>
              </a:solidFill>
              <a:latin typeface="Book Antiqua" panose="02040602050305030304" pitchFamily="18" charset="0"/>
            </a:endParaRPr>
          </a:p>
          <a:p>
            <a:pPr marL="0" algn="just">
              <a:lnSpc>
                <a:spcPct val="120000"/>
              </a:lnSpc>
              <a:spcBef>
                <a:spcPts val="0"/>
              </a:spcBef>
              <a:buNone/>
            </a:pPr>
            <a:r>
              <a:rPr lang="en-US" dirty="0" smtClean="0">
                <a:solidFill>
                  <a:srgbClr val="214975"/>
                </a:solidFill>
                <a:latin typeface="Book Antiqua" panose="02040602050305030304" pitchFamily="18" charset="0"/>
              </a:rPr>
              <a:t>When </a:t>
            </a:r>
            <a:r>
              <a:rPr lang="en-US" dirty="0">
                <a:solidFill>
                  <a:srgbClr val="214975"/>
                </a:solidFill>
                <a:latin typeface="Book Antiqua" panose="02040602050305030304" pitchFamily="18" charset="0"/>
              </a:rPr>
              <a:t>a mineral lease is being maintained by production of oil or gas, the productions must be in paying quantities.  It is considered to be in paying quantities </a:t>
            </a:r>
            <a:r>
              <a:rPr lang="en-US" i="1" dirty="0">
                <a:solidFill>
                  <a:srgbClr val="214975"/>
                </a:solidFill>
                <a:latin typeface="Book Antiqua" panose="02040602050305030304" pitchFamily="18" charset="0"/>
              </a:rPr>
              <a:t>when production allocable to the total original right of the lessee to share in production under the lease is sufficient to induce a reasonable prudent operator to continue production in an effort to secure a return on his investment or to minimize loss.</a:t>
            </a: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79395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11</a:t>
            </a:fld>
            <a:endParaRPr lang="en-US" dirty="0">
              <a:solidFill>
                <a:prstClr val="black">
                  <a:tint val="75000"/>
                </a:prstClr>
              </a:solidFill>
            </a:endParaRPr>
          </a:p>
        </p:txBody>
      </p:sp>
      <p:sp>
        <p:nvSpPr>
          <p:cNvPr id="2" name="Content Placeholder 1"/>
          <p:cNvSpPr>
            <a:spLocks noGrp="1"/>
          </p:cNvSpPr>
          <p:nvPr>
            <p:ph idx="1"/>
          </p:nvPr>
        </p:nvSpPr>
        <p:spPr>
          <a:xfrm>
            <a:off x="76200" y="2133600"/>
            <a:ext cx="8915400" cy="2819400"/>
          </a:xfrm>
        </p:spPr>
        <p:txBody>
          <a:bodyPr>
            <a:normAutofit fontScale="92500" lnSpcReduction="20000"/>
          </a:bodyPr>
          <a:lstStyle/>
          <a:p>
            <a:pPr marL="0" indent="0">
              <a:lnSpc>
                <a:spcPct val="110000"/>
              </a:lnSpc>
              <a:spcBef>
                <a:spcPts val="0"/>
              </a:spcBef>
              <a:buNone/>
            </a:pPr>
            <a:r>
              <a:rPr lang="en-US" sz="2600" dirty="0">
                <a:solidFill>
                  <a:schemeClr val="tx2"/>
                </a:solidFill>
                <a:latin typeface="Book Antiqua" panose="02040602050305030304" pitchFamily="18" charset="0"/>
              </a:rPr>
              <a:t>For OCS leases, Notice to Lessees No. 2010-</a:t>
            </a:r>
            <a:r>
              <a:rPr lang="en-US" sz="2600" dirty="0" err="1">
                <a:solidFill>
                  <a:schemeClr val="tx2"/>
                </a:solidFill>
                <a:latin typeface="Book Antiqua" panose="02040602050305030304" pitchFamily="18" charset="0"/>
              </a:rPr>
              <a:t>G05</a:t>
            </a:r>
            <a:r>
              <a:rPr lang="en-US" sz="2600" dirty="0">
                <a:solidFill>
                  <a:schemeClr val="tx2"/>
                </a:solidFill>
                <a:latin typeface="Book Antiqua" panose="02040602050305030304" pitchFamily="18" charset="0"/>
              </a:rPr>
              <a:t> provides as follows</a:t>
            </a:r>
            <a:r>
              <a:rPr lang="en-US" sz="2600" dirty="0" smtClean="0">
                <a:solidFill>
                  <a:schemeClr val="tx2"/>
                </a:solidFill>
                <a:latin typeface="Book Antiqua" panose="02040602050305030304" pitchFamily="18" charset="0"/>
              </a:rPr>
              <a:t>:</a:t>
            </a:r>
          </a:p>
          <a:p>
            <a:pPr marL="0" indent="0">
              <a:lnSpc>
                <a:spcPct val="110000"/>
              </a:lnSpc>
              <a:spcBef>
                <a:spcPts val="0"/>
              </a:spcBef>
              <a:buNone/>
            </a:pPr>
            <a:endParaRPr lang="en-US" sz="2600" dirty="0">
              <a:solidFill>
                <a:schemeClr val="tx2"/>
              </a:solidFill>
              <a:latin typeface="Book Antiqua" panose="02040602050305030304" pitchFamily="18" charset="0"/>
            </a:endParaRPr>
          </a:p>
          <a:p>
            <a:pPr marL="0" lvl="1" indent="0" algn="just" eaLnBrk="0" fontAlgn="base" hangingPunct="0">
              <a:lnSpc>
                <a:spcPct val="110000"/>
              </a:lnSpc>
              <a:spcBef>
                <a:spcPts val="0"/>
              </a:spcBef>
              <a:buNone/>
            </a:pPr>
            <a:r>
              <a:rPr lang="en-US" sz="2600" i="1" u="sng" dirty="0">
                <a:solidFill>
                  <a:schemeClr val="tx2"/>
                </a:solidFill>
                <a:latin typeface="Book Antiqua" panose="02040602050305030304" pitchFamily="18" charset="0"/>
              </a:rPr>
              <a:t>Capable of production in paying quantities</a:t>
            </a:r>
            <a:r>
              <a:rPr lang="en-US" sz="2600" dirty="0">
                <a:solidFill>
                  <a:schemeClr val="tx2"/>
                </a:solidFill>
                <a:latin typeface="Book Antiqua" panose="02040602050305030304" pitchFamily="18" charset="0"/>
              </a:rPr>
              <a:t> for a well means it can produce enough oil, gas, or sulphur to yield a positive stream of income after subtracting normal expenses. These expenses include actual royalty payments based on the well’s production and the direct lease operating costs allocated to the well.</a:t>
            </a:r>
          </a:p>
          <a:p>
            <a:endParaRPr lang="en-US" dirty="0">
              <a:latin typeface="Book Antiqua" panose="02040602050305030304" pitchFamily="18" charset="0"/>
            </a:endParaRPr>
          </a:p>
        </p:txBody>
      </p:sp>
    </p:spTree>
    <p:extLst>
      <p:ext uri="{BB962C8B-B14F-4D97-AF65-F5344CB8AC3E}">
        <p14:creationId xmlns:p14="http://schemas.microsoft.com/office/powerpoint/2010/main" val="188206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8839200" cy="4038600"/>
          </a:xfrm>
        </p:spPr>
        <p:txBody>
          <a:bodyPr>
            <a:normAutofit fontScale="77500" lnSpcReduction="20000"/>
          </a:bodyPr>
          <a:lstStyle/>
          <a:p>
            <a:pPr marL="0" algn="just">
              <a:lnSpc>
                <a:spcPct val="120000"/>
              </a:lnSpc>
              <a:spcBef>
                <a:spcPts val="0"/>
              </a:spcBef>
              <a:buNone/>
            </a:pPr>
            <a:r>
              <a:rPr lang="en-US" sz="3100" b="1" dirty="0">
                <a:solidFill>
                  <a:srgbClr val="214975"/>
                </a:solidFill>
                <a:latin typeface="Book Antiqua" panose="02040602050305030304" pitchFamily="18" charset="0"/>
              </a:rPr>
              <a:t>Production in paying quantities can be a double-edged sword</a:t>
            </a:r>
            <a:r>
              <a:rPr lang="en-US" sz="3100" b="1" dirty="0" smtClean="0">
                <a:solidFill>
                  <a:srgbClr val="214975"/>
                </a:solidFill>
                <a:latin typeface="Book Antiqua" panose="02040602050305030304" pitchFamily="18" charset="0"/>
              </a:rPr>
              <a:t>.</a:t>
            </a:r>
          </a:p>
          <a:p>
            <a:pPr marL="0" algn="just">
              <a:lnSpc>
                <a:spcPct val="120000"/>
              </a:lnSpc>
              <a:spcBef>
                <a:spcPts val="0"/>
              </a:spcBef>
              <a:buNone/>
            </a:pPr>
            <a:endParaRPr lang="en-US" sz="3100" dirty="0">
              <a:solidFill>
                <a:srgbClr val="214975"/>
              </a:solidFill>
              <a:latin typeface="Book Antiqua" panose="02040602050305030304" pitchFamily="18" charset="0"/>
            </a:endParaRPr>
          </a:p>
          <a:p>
            <a:pPr marL="0" algn="just">
              <a:lnSpc>
                <a:spcPct val="120000"/>
              </a:lnSpc>
              <a:spcBef>
                <a:spcPts val="0"/>
              </a:spcBef>
              <a:buNone/>
            </a:pPr>
            <a:r>
              <a:rPr lang="en-US" sz="3100" u="sng" dirty="0">
                <a:solidFill>
                  <a:srgbClr val="214975"/>
                </a:solidFill>
                <a:latin typeface="Book Antiqua" panose="02040602050305030304" pitchFamily="18" charset="0"/>
              </a:rPr>
              <a:t>Although the requirement protects </a:t>
            </a:r>
            <a:r>
              <a:rPr lang="en-US" sz="3100" u="sng" dirty="0" smtClean="0">
                <a:solidFill>
                  <a:srgbClr val="214975"/>
                </a:solidFill>
                <a:latin typeface="Book Antiqua" panose="02040602050305030304" pitchFamily="18" charset="0"/>
              </a:rPr>
              <a:t>lessees </a:t>
            </a:r>
            <a:r>
              <a:rPr lang="en-US" sz="3100" dirty="0" smtClean="0">
                <a:solidFill>
                  <a:srgbClr val="214975"/>
                </a:solidFill>
                <a:latin typeface="Book Antiqua" panose="02040602050305030304" pitchFamily="18" charset="0"/>
              </a:rPr>
              <a:t>by requiring payment of rent </a:t>
            </a:r>
            <a:r>
              <a:rPr lang="en-US" sz="3100" dirty="0">
                <a:solidFill>
                  <a:srgbClr val="214975"/>
                </a:solidFill>
                <a:latin typeface="Book Antiqua" panose="02040602050305030304" pitchFamily="18" charset="0"/>
              </a:rPr>
              <a:t>for nonproductive acreage, </a:t>
            </a:r>
            <a:r>
              <a:rPr lang="en-US" sz="3100" u="sng" dirty="0">
                <a:solidFill>
                  <a:srgbClr val="214975"/>
                </a:solidFill>
                <a:latin typeface="Book Antiqua" panose="02040602050305030304" pitchFamily="18" charset="0"/>
              </a:rPr>
              <a:t>it may also be used by landowners, regulators and mineral estate owners to terminate mineral leases.</a:t>
            </a:r>
          </a:p>
          <a:p>
            <a:pPr marL="0" algn="just">
              <a:lnSpc>
                <a:spcPct val="120000"/>
              </a:lnSpc>
              <a:spcBef>
                <a:spcPts val="0"/>
              </a:spcBef>
              <a:buNone/>
            </a:pPr>
            <a:endParaRPr lang="en-US" sz="3100" u="sng" dirty="0">
              <a:solidFill>
                <a:schemeClr val="tx2"/>
              </a:solidFill>
              <a:latin typeface="Book Antiqua" panose="02040602050305030304" pitchFamily="18" charset="0"/>
            </a:endParaRPr>
          </a:p>
          <a:p>
            <a:pPr marL="0" algn="just">
              <a:lnSpc>
                <a:spcPct val="120000"/>
              </a:lnSpc>
              <a:spcBef>
                <a:spcPts val="0"/>
              </a:spcBef>
              <a:buNone/>
            </a:pPr>
            <a:r>
              <a:rPr lang="en-US" sz="3100" dirty="0" smtClean="0">
                <a:solidFill>
                  <a:srgbClr val="214975"/>
                </a:solidFill>
                <a:latin typeface="Book Antiqua" panose="02040602050305030304" pitchFamily="18" charset="0"/>
              </a:rPr>
              <a:t>Mineral owners/lessors often bring actions </a:t>
            </a:r>
            <a:r>
              <a:rPr lang="en-US" sz="3100" dirty="0">
                <a:solidFill>
                  <a:srgbClr val="214975"/>
                </a:solidFill>
                <a:latin typeface="Book Antiqua" panose="02040602050305030304" pitchFamily="18" charset="0"/>
              </a:rPr>
              <a:t>seeking a declaration that a lease has expired due to lack of production or unprofitable production.</a:t>
            </a:r>
          </a:p>
          <a:p>
            <a:pPr marL="0" algn="just">
              <a:buNone/>
            </a:pP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9988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4724400"/>
          </a:xfrm>
        </p:spPr>
        <p:txBody>
          <a:bodyPr>
            <a:normAutofit fontScale="92500" lnSpcReduction="20000"/>
          </a:bodyPr>
          <a:lstStyle/>
          <a:p>
            <a:pPr algn="ctr">
              <a:buNone/>
            </a:pPr>
            <a:r>
              <a:rPr lang="en-US" sz="2400" dirty="0">
                <a:solidFill>
                  <a:srgbClr val="214975"/>
                </a:solidFill>
                <a:latin typeface="Book Antiqua" panose="02040602050305030304" pitchFamily="18" charset="0"/>
              </a:rPr>
              <a:t> </a:t>
            </a:r>
            <a:r>
              <a:rPr lang="en-US" sz="2800" b="1" dirty="0">
                <a:solidFill>
                  <a:srgbClr val="214975"/>
                </a:solidFill>
                <a:latin typeface="Book Antiqua" panose="02040602050305030304" pitchFamily="18" charset="0"/>
              </a:rPr>
              <a:t>DELAY RENTALS</a:t>
            </a:r>
          </a:p>
          <a:p>
            <a:pPr>
              <a:buNone/>
            </a:pPr>
            <a:endParaRPr lang="en-US" sz="2400" dirty="0">
              <a:solidFill>
                <a:srgbClr val="214975"/>
              </a:solidFill>
              <a:latin typeface="Book Antiqua" panose="02040602050305030304" pitchFamily="18" charset="0"/>
            </a:endParaRPr>
          </a:p>
          <a:p>
            <a:pPr marL="0" indent="1588">
              <a:lnSpc>
                <a:spcPct val="120000"/>
              </a:lnSpc>
              <a:spcBef>
                <a:spcPts val="0"/>
              </a:spcBef>
              <a:buNone/>
            </a:pPr>
            <a:r>
              <a:rPr lang="en-US" sz="2400" dirty="0" smtClean="0">
                <a:solidFill>
                  <a:srgbClr val="214975"/>
                </a:solidFill>
                <a:latin typeface="Book Antiqua" panose="02040602050305030304" pitchFamily="18" charset="0"/>
              </a:rPr>
              <a:t>La. Mineral </a:t>
            </a:r>
            <a:r>
              <a:rPr lang="en-US" sz="2400" dirty="0">
                <a:solidFill>
                  <a:srgbClr val="214975"/>
                </a:solidFill>
                <a:latin typeface="Book Antiqua" panose="02040602050305030304" pitchFamily="18" charset="0"/>
              </a:rPr>
              <a:t>Code article 123 delineates the lessee’s obligation to pay delay rentals as follows:</a:t>
            </a:r>
          </a:p>
          <a:p>
            <a:pPr algn="just">
              <a:lnSpc>
                <a:spcPct val="120000"/>
              </a:lnSpc>
              <a:spcBef>
                <a:spcPts val="0"/>
              </a:spcBef>
              <a:buNone/>
            </a:pPr>
            <a:endParaRPr lang="en-US" sz="2400" dirty="0">
              <a:solidFill>
                <a:srgbClr val="214975"/>
              </a:solidFill>
              <a:latin typeface="Book Antiqua" panose="02040602050305030304" pitchFamily="18" charset="0"/>
            </a:endParaRPr>
          </a:p>
          <a:p>
            <a:pPr marL="0" indent="0" algn="just">
              <a:lnSpc>
                <a:spcPct val="120000"/>
              </a:lnSpc>
              <a:spcBef>
                <a:spcPts val="0"/>
              </a:spcBef>
              <a:buNone/>
            </a:pPr>
            <a:r>
              <a:rPr lang="en-US" sz="2400" dirty="0">
                <a:solidFill>
                  <a:srgbClr val="214975"/>
                </a:solidFill>
                <a:latin typeface="Book Antiqua" panose="02040602050305030304" pitchFamily="18" charset="0"/>
              </a:rPr>
              <a:t>Payments to the lessor for the maintenance of a mineral lease without drilling or mining operations or production or for the maintenance of a lease during the presence on the lease or any land unitized therewith of a well capable of production in paying quantities, and royalties paid to the lessor on production are rent.  A mineral lessee is obligated to make timely payment of rent accounting to the terms of the contract or the custom of the mining industry in question if the contract is silent.</a:t>
            </a:r>
          </a:p>
        </p:txBody>
      </p:sp>
      <p:sp>
        <p:nvSpPr>
          <p:cNvPr id="6" name="Slide Number Placeholder 5"/>
          <p:cNvSpPr>
            <a:spLocks noGrp="1"/>
          </p:cNvSpPr>
          <p:nvPr>
            <p:ph type="sldNum" sz="quarter" idx="11"/>
          </p:nvPr>
        </p:nvSpPr>
        <p:spPr/>
        <p:txBody>
          <a:bodyPr/>
          <a:lstStyle/>
          <a:p>
            <a:pPr>
              <a:defRPr/>
            </a:pPr>
            <a:fld id="{0A86140B-2462-47B1-8849-9ABF61AAAFF9}" type="slidenum">
              <a:rPr lang="en-US" smtClean="0"/>
              <a:pPr>
                <a:defRPr/>
              </a:pPr>
              <a:t>13</a:t>
            </a:fld>
            <a:endParaRPr lang="en-US" dirty="0"/>
          </a:p>
        </p:txBody>
      </p:sp>
    </p:spTree>
    <p:extLst>
      <p:ext uri="{BB962C8B-B14F-4D97-AF65-F5344CB8AC3E}">
        <p14:creationId xmlns:p14="http://schemas.microsoft.com/office/powerpoint/2010/main" val="4118623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4038600"/>
          </a:xfrm>
        </p:spPr>
        <p:txBody>
          <a:bodyPr>
            <a:normAutofit fontScale="92500" lnSpcReduction="20000"/>
          </a:bodyPr>
          <a:lstStyle/>
          <a:p>
            <a:pPr marL="0" algn="just">
              <a:lnSpc>
                <a:spcPct val="120000"/>
              </a:lnSpc>
              <a:spcBef>
                <a:spcPts val="0"/>
              </a:spcBef>
              <a:buNone/>
            </a:pPr>
            <a:r>
              <a:rPr lang="en-US" sz="2400" dirty="0">
                <a:solidFill>
                  <a:srgbClr val="214975"/>
                </a:solidFill>
                <a:latin typeface="Book Antiqua" panose="02040602050305030304" pitchFamily="18" charset="0"/>
              </a:rPr>
              <a:t>Modern delay rental clauses are usually segregated into equal annual periods.  Each period begins on the anniversary date of the lease.</a:t>
            </a:r>
          </a:p>
          <a:p>
            <a:pPr marL="0" algn="just">
              <a:lnSpc>
                <a:spcPct val="120000"/>
              </a:lnSpc>
              <a:spcBef>
                <a:spcPts val="0"/>
              </a:spcBef>
              <a:buNone/>
            </a:pPr>
            <a:endParaRPr lang="en-US" sz="2400" dirty="0">
              <a:solidFill>
                <a:srgbClr val="214975"/>
              </a:solidFill>
              <a:latin typeface="Book Antiqua" panose="02040602050305030304" pitchFamily="18" charset="0"/>
            </a:endParaRPr>
          </a:p>
          <a:p>
            <a:pPr marL="0" algn="just">
              <a:lnSpc>
                <a:spcPct val="120000"/>
              </a:lnSpc>
              <a:spcBef>
                <a:spcPts val="0"/>
              </a:spcBef>
              <a:buNone/>
            </a:pPr>
            <a:r>
              <a:rPr lang="en-US" sz="2400" dirty="0">
                <a:solidFill>
                  <a:srgbClr val="214975"/>
                </a:solidFill>
                <a:latin typeface="Book Antiqua" panose="02040602050305030304" pitchFamily="18" charset="0"/>
              </a:rPr>
              <a:t>During these annual periods, the lessee has the right, but not the obligation to begin the drilling of a well.</a:t>
            </a:r>
          </a:p>
          <a:p>
            <a:pPr marL="0" algn="just">
              <a:lnSpc>
                <a:spcPct val="120000"/>
              </a:lnSpc>
              <a:spcBef>
                <a:spcPts val="0"/>
              </a:spcBef>
              <a:buNone/>
            </a:pPr>
            <a:endParaRPr lang="en-US" sz="2400" dirty="0">
              <a:solidFill>
                <a:srgbClr val="214975"/>
              </a:solidFill>
              <a:latin typeface="Book Antiqua" panose="02040602050305030304" pitchFamily="18" charset="0"/>
            </a:endParaRPr>
          </a:p>
          <a:p>
            <a:pPr marL="0" algn="just">
              <a:lnSpc>
                <a:spcPct val="120000"/>
              </a:lnSpc>
              <a:spcBef>
                <a:spcPts val="0"/>
              </a:spcBef>
              <a:buNone/>
            </a:pPr>
            <a:r>
              <a:rPr lang="en-US" sz="2400" dirty="0">
                <a:solidFill>
                  <a:srgbClr val="214975"/>
                </a:solidFill>
                <a:latin typeface="Book Antiqua" panose="02040602050305030304" pitchFamily="18" charset="0"/>
              </a:rPr>
              <a:t>In cases where operations have not commenced, a delay rental payment is the only vehicle that can perpetuate the lease for the next annual period.  Thus the payment allows the company to have another year in which the right but not the obligation to commence drilling continues.</a:t>
            </a:r>
          </a:p>
          <a:p>
            <a:pPr marL="0" algn="just">
              <a:buNone/>
            </a:pPr>
            <a:endParaRPr lang="en-US" dirty="0">
              <a:solidFill>
                <a:srgbClr val="214975"/>
              </a:solidFill>
              <a:latin typeface="Book Antiqua" panose="02040602050305030304" pitchFamily="18" charset="0"/>
            </a:endParaRPr>
          </a:p>
          <a:p>
            <a:pPr marL="0" algn="just">
              <a:buNone/>
            </a:pPr>
            <a:endParaRPr lang="en-US" dirty="0">
              <a:solidFill>
                <a:srgbClr val="214975"/>
              </a:solidFill>
              <a:latin typeface="Book Antiqua" panose="02040602050305030304" pitchFamily="18" charset="0"/>
            </a:endParaRPr>
          </a:p>
          <a:p>
            <a:pPr marL="0" algn="just">
              <a:buNone/>
            </a:pPr>
            <a:endParaRPr lang="en-US" dirty="0">
              <a:solidFill>
                <a:srgbClr val="214975"/>
              </a:solidFill>
              <a:latin typeface="Book Antiqua" panose="02040602050305030304" pitchFamily="18" charset="0"/>
            </a:endParaRPr>
          </a:p>
          <a:p>
            <a:pPr marL="0" algn="just">
              <a:buNone/>
            </a:pP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43697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62200"/>
            <a:ext cx="8763000" cy="2362199"/>
          </a:xfrm>
        </p:spPr>
        <p:txBody>
          <a:bodyPr>
            <a:normAutofit/>
          </a:bodyPr>
          <a:lstStyle/>
          <a:p>
            <a:pPr marL="0" indent="0" algn="just">
              <a:spcBef>
                <a:spcPts val="0"/>
              </a:spcBef>
              <a:buNone/>
            </a:pPr>
            <a:r>
              <a:rPr lang="en-US" sz="2400" dirty="0">
                <a:solidFill>
                  <a:srgbClr val="214975"/>
                </a:solidFill>
                <a:latin typeface="Book Antiqua" panose="02040602050305030304" pitchFamily="18" charset="0"/>
              </a:rPr>
              <a:t>If oil or gas prices are too low to allow for profitability, the lessee can </a:t>
            </a:r>
            <a:r>
              <a:rPr lang="en-US" sz="2400" dirty="0" smtClean="0">
                <a:solidFill>
                  <a:srgbClr val="214975"/>
                </a:solidFill>
                <a:latin typeface="Book Antiqua" panose="02040602050305030304" pitchFamily="18" charset="0"/>
              </a:rPr>
              <a:t>postpone </a:t>
            </a:r>
            <a:r>
              <a:rPr lang="en-US" sz="2400" dirty="0">
                <a:solidFill>
                  <a:srgbClr val="214975"/>
                </a:solidFill>
                <a:latin typeface="Book Antiqua" panose="02040602050305030304" pitchFamily="18" charset="0"/>
              </a:rPr>
              <a:t>a drilling project in hopes that the market may experience an upswing. </a:t>
            </a:r>
            <a:r>
              <a:rPr lang="en-US" sz="2400" dirty="0" smtClean="0">
                <a:solidFill>
                  <a:srgbClr val="214975"/>
                </a:solidFill>
                <a:latin typeface="Book Antiqua" panose="02040602050305030304" pitchFamily="18" charset="0"/>
              </a:rPr>
              <a:t>This </a:t>
            </a:r>
            <a:r>
              <a:rPr lang="en-US" sz="2400" dirty="0">
                <a:solidFill>
                  <a:srgbClr val="214975"/>
                </a:solidFill>
                <a:latin typeface="Book Antiqua" panose="02040602050305030304" pitchFamily="18" charset="0"/>
              </a:rPr>
              <a:t>has been the case in Louisiana where many large </a:t>
            </a:r>
            <a:r>
              <a:rPr lang="en-US" sz="2400" dirty="0" smtClean="0">
                <a:solidFill>
                  <a:srgbClr val="214975"/>
                </a:solidFill>
                <a:latin typeface="Book Antiqua" panose="02040602050305030304" pitchFamily="18" charset="0"/>
              </a:rPr>
              <a:t>projects </a:t>
            </a:r>
            <a:r>
              <a:rPr lang="en-US" sz="2400" dirty="0">
                <a:solidFill>
                  <a:srgbClr val="214975"/>
                </a:solidFill>
                <a:latin typeface="Book Antiqua" panose="02040602050305030304" pitchFamily="18" charset="0"/>
              </a:rPr>
              <a:t>have been initiated, leases have been taken, and title work begun</a:t>
            </a:r>
            <a:r>
              <a:rPr lang="en-US" sz="2400" dirty="0" smtClean="0">
                <a:solidFill>
                  <a:srgbClr val="214975"/>
                </a:solidFill>
                <a:latin typeface="Book Antiqua" panose="02040602050305030304" pitchFamily="18" charset="0"/>
              </a:rPr>
              <a:t>.</a:t>
            </a:r>
          </a:p>
        </p:txBody>
      </p:sp>
      <p:sp>
        <p:nvSpPr>
          <p:cNvPr id="4" name="Slide Number Placeholder 3"/>
          <p:cNvSpPr>
            <a:spLocks noGrp="1"/>
          </p:cNvSpPr>
          <p:nvPr>
            <p:ph type="sldNum" sz="quarter" idx="12"/>
          </p:nvPr>
        </p:nvSpPr>
        <p:spPr/>
        <p:txBody>
          <a:bodyPr/>
          <a:lstStyle/>
          <a:p>
            <a:fld id="{0D11833C-45DA-4E0C-9B1A-39FC504F71B5}"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43200"/>
            <a:ext cx="8763000" cy="1600200"/>
          </a:xfrm>
        </p:spPr>
        <p:txBody>
          <a:bodyPr>
            <a:normAutofit fontScale="70000" lnSpcReduction="20000"/>
          </a:bodyPr>
          <a:lstStyle/>
          <a:p>
            <a:pPr marL="0" indent="0" algn="just">
              <a:lnSpc>
                <a:spcPct val="120000"/>
              </a:lnSpc>
              <a:spcBef>
                <a:spcPts val="0"/>
              </a:spcBef>
              <a:buNone/>
            </a:pPr>
            <a:r>
              <a:rPr lang="en-US" dirty="0" smtClean="0">
                <a:solidFill>
                  <a:schemeClr val="tx2"/>
                </a:solidFill>
                <a:latin typeface="Book Antiqua" panose="02040602050305030304" pitchFamily="18" charset="0"/>
              </a:rPr>
              <a:t>Similarly, if oil or gas prices are too low to allow  for profitability, a prospective buyer may attempt to walk away from a deal that was initiated in more profitable times before prices began to fall.</a:t>
            </a:r>
            <a:endParaRPr lang="en-US" dirty="0">
              <a:solidFill>
                <a:schemeClr val="tx2"/>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16</a:t>
            </a:fld>
            <a:endParaRPr lang="en-US" dirty="0"/>
          </a:p>
        </p:txBody>
      </p:sp>
    </p:spTree>
    <p:extLst>
      <p:ext uri="{BB962C8B-B14F-4D97-AF65-F5344CB8AC3E}">
        <p14:creationId xmlns:p14="http://schemas.microsoft.com/office/powerpoint/2010/main" val="842031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839200" cy="2819400"/>
          </a:xfrm>
        </p:spPr>
        <p:txBody>
          <a:bodyPr>
            <a:normAutofit fontScale="92500" lnSpcReduction="10000"/>
          </a:bodyPr>
          <a:lstStyle/>
          <a:p>
            <a:pPr marL="0" indent="0" algn="ctr">
              <a:lnSpc>
                <a:spcPct val="120000"/>
              </a:lnSpc>
              <a:spcBef>
                <a:spcPts val="0"/>
              </a:spcBef>
              <a:buNone/>
            </a:pPr>
            <a:r>
              <a:rPr lang="en-US" sz="2400" dirty="0" smtClean="0">
                <a:solidFill>
                  <a:srgbClr val="214975"/>
                </a:solidFill>
                <a:latin typeface="Book Antiqua" panose="02040602050305030304" pitchFamily="18" charset="0"/>
              </a:rPr>
              <a:t>Shut-In </a:t>
            </a:r>
            <a:r>
              <a:rPr lang="en-US" sz="2400" dirty="0">
                <a:solidFill>
                  <a:srgbClr val="214975"/>
                </a:solidFill>
                <a:latin typeface="Book Antiqua" panose="02040602050305030304" pitchFamily="18" charset="0"/>
              </a:rPr>
              <a:t>Royalty Payments</a:t>
            </a:r>
          </a:p>
          <a:p>
            <a:pPr marL="0" indent="0" algn="just">
              <a:lnSpc>
                <a:spcPct val="120000"/>
              </a:lnSpc>
              <a:spcBef>
                <a:spcPts val="0"/>
              </a:spcBef>
              <a:buNone/>
            </a:pPr>
            <a:endParaRPr lang="en-US" sz="2400" dirty="0">
              <a:solidFill>
                <a:srgbClr val="214975"/>
              </a:solidFill>
              <a:latin typeface="Book Antiqua" panose="02040602050305030304" pitchFamily="18" charset="0"/>
            </a:endParaRPr>
          </a:p>
          <a:p>
            <a:pPr marL="0" indent="0" algn="just">
              <a:lnSpc>
                <a:spcPct val="120000"/>
              </a:lnSpc>
              <a:spcBef>
                <a:spcPts val="0"/>
              </a:spcBef>
              <a:buNone/>
            </a:pPr>
            <a:r>
              <a:rPr lang="en-US" sz="2400" dirty="0" smtClean="0">
                <a:solidFill>
                  <a:srgbClr val="214975"/>
                </a:solidFill>
                <a:latin typeface="Book Antiqua" panose="02040602050305030304" pitchFamily="18" charset="0"/>
              </a:rPr>
              <a:t>Another </a:t>
            </a:r>
            <a:r>
              <a:rPr lang="en-US" sz="2400" dirty="0">
                <a:solidFill>
                  <a:srgbClr val="214975"/>
                </a:solidFill>
                <a:latin typeface="Book Antiqua" panose="02040602050305030304" pitchFamily="18" charset="0"/>
              </a:rPr>
              <a:t>strategy used by lessees in hopes of weathering a price downturn is the payment of shut in royalties to lessors.</a:t>
            </a:r>
          </a:p>
          <a:p>
            <a:pPr marL="0" indent="0" algn="just">
              <a:lnSpc>
                <a:spcPct val="120000"/>
              </a:lnSpc>
              <a:spcBef>
                <a:spcPts val="0"/>
              </a:spcBef>
              <a:buNone/>
            </a:pPr>
            <a:endParaRPr lang="en-US" sz="2400" dirty="0">
              <a:solidFill>
                <a:srgbClr val="214975"/>
              </a:solidFill>
              <a:latin typeface="Book Antiqua" panose="02040602050305030304" pitchFamily="18" charset="0"/>
            </a:endParaRPr>
          </a:p>
          <a:p>
            <a:pPr marL="0" indent="0" algn="just">
              <a:lnSpc>
                <a:spcPct val="120000"/>
              </a:lnSpc>
              <a:spcBef>
                <a:spcPts val="0"/>
              </a:spcBef>
              <a:buNone/>
            </a:pPr>
            <a:r>
              <a:rPr lang="en-US" sz="2400" dirty="0">
                <a:solidFill>
                  <a:srgbClr val="214975"/>
                </a:solidFill>
                <a:latin typeface="Book Antiqua" panose="02040602050305030304" pitchFamily="18" charset="0"/>
              </a:rPr>
              <a:t>It is common for a well to be completed and ready for production but shut in waiting for a shift in the market.</a:t>
            </a:r>
          </a:p>
          <a:p>
            <a:pPr marL="0" indent="0" algn="just">
              <a:buNone/>
            </a:pPr>
            <a:endParaRPr lang="en-US" sz="24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686800" cy="1981199"/>
          </a:xfrm>
        </p:spPr>
        <p:txBody>
          <a:bodyPr>
            <a:normAutofit/>
          </a:bodyPr>
          <a:lstStyle/>
          <a:p>
            <a:pPr marL="0" indent="0" algn="just">
              <a:lnSpc>
                <a:spcPct val="120000"/>
              </a:lnSpc>
              <a:spcBef>
                <a:spcPts val="0"/>
              </a:spcBef>
              <a:buNone/>
            </a:pPr>
            <a:r>
              <a:rPr lang="en-US" sz="2400" dirty="0">
                <a:solidFill>
                  <a:srgbClr val="214975"/>
                </a:solidFill>
                <a:latin typeface="Book Antiqua" panose="02040602050305030304" pitchFamily="18" charset="0"/>
              </a:rPr>
              <a:t>Because the general rule is that a lease terminates when production ceases, most oil and gas leases contain shut-in royalty clauses that provide for a payment of a shut-in royalty to maintain the lease until market conditions improve</a:t>
            </a:r>
            <a:r>
              <a:rPr lang="en-US" sz="2400" dirty="0" smtClean="0">
                <a:solidFill>
                  <a:srgbClr val="214975"/>
                </a:solidFill>
                <a:latin typeface="Book Antiqua" panose="02040602050305030304" pitchFamily="18" charset="0"/>
              </a:rPr>
              <a:t>.</a:t>
            </a:r>
            <a:endParaRPr lang="en-US" sz="2400" dirty="0" smtClean="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18</a:t>
            </a:fld>
            <a:endParaRPr lang="en-US" dirty="0"/>
          </a:p>
        </p:txBody>
      </p:sp>
    </p:spTree>
    <p:extLst>
      <p:ext uri="{BB962C8B-B14F-4D97-AF65-F5344CB8AC3E}">
        <p14:creationId xmlns:p14="http://schemas.microsoft.com/office/powerpoint/2010/main" val="63213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763000" cy="2286000"/>
          </a:xfrm>
        </p:spPr>
        <p:txBody>
          <a:bodyPr>
            <a:normAutofit fontScale="70000" lnSpcReduction="20000"/>
          </a:bodyPr>
          <a:lstStyle/>
          <a:p>
            <a:pPr marL="0" indent="0" algn="just">
              <a:lnSpc>
                <a:spcPct val="120000"/>
              </a:lnSpc>
              <a:spcBef>
                <a:spcPts val="0"/>
              </a:spcBef>
              <a:buNone/>
            </a:pPr>
            <a:r>
              <a:rPr lang="en-US" sz="3400" dirty="0">
                <a:solidFill>
                  <a:srgbClr val="214975"/>
                </a:solidFill>
                <a:latin typeface="Book Antiqua" panose="02040602050305030304" pitchFamily="18" charset="0"/>
              </a:rPr>
              <a:t>In </a:t>
            </a:r>
            <a:r>
              <a:rPr lang="en-US" sz="3400" i="1" dirty="0">
                <a:solidFill>
                  <a:srgbClr val="214975"/>
                </a:solidFill>
                <a:latin typeface="Book Antiqua" panose="02040602050305030304" pitchFamily="18" charset="0"/>
              </a:rPr>
              <a:t>Acquisitions, Inc. v. Frontier Explorations, Inc.</a:t>
            </a:r>
            <a:r>
              <a:rPr lang="en-US" sz="3400" dirty="0">
                <a:solidFill>
                  <a:srgbClr val="214975"/>
                </a:solidFill>
                <a:latin typeface="Book Antiqua" panose="02040602050305030304" pitchFamily="18" charset="0"/>
              </a:rPr>
              <a:t>, 432 So. 2d 1095 (La. App 3 Cir. 1983), the court ruled that a shut-in royalty is a “royalty” under the Mineral Code.  Thus a court cannot terminate a mineral lease or failure to pay a shut-in royalty unless the lessor has given proper notice to the lessee and allowed time for proper payment.</a:t>
            </a:r>
          </a:p>
          <a:p>
            <a:endParaRPr lang="en-US"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19</a:t>
            </a:fld>
            <a:endParaRPr lang="en-US" dirty="0"/>
          </a:p>
        </p:txBody>
      </p:sp>
    </p:spTree>
    <p:extLst>
      <p:ext uri="{BB962C8B-B14F-4D97-AF65-F5344CB8AC3E}">
        <p14:creationId xmlns:p14="http://schemas.microsoft.com/office/powerpoint/2010/main" val="71514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6172200"/>
          </a:xfrm>
        </p:spPr>
        <p:txBody>
          <a:bodyPr>
            <a:normAutofit fontScale="25000" lnSpcReduction="20000"/>
          </a:bodyPr>
          <a:lstStyle/>
          <a:p>
            <a:pPr algn="ctr">
              <a:buNone/>
            </a:pPr>
            <a:endParaRPr lang="en-US" dirty="0" smtClean="0"/>
          </a:p>
          <a:p>
            <a:pPr algn="ctr">
              <a:buNone/>
            </a:pPr>
            <a:endParaRPr lang="en-US" sz="4500" b="1" dirty="0" smtClean="0">
              <a:solidFill>
                <a:srgbClr val="214975"/>
              </a:solidFill>
              <a:latin typeface="Leelawadee" pitchFamily="34" charset="-34"/>
              <a:cs typeface="Leelawadee" pitchFamily="34" charset="-34"/>
            </a:endParaRPr>
          </a:p>
          <a:p>
            <a:pPr algn="ctr">
              <a:buNone/>
            </a:pPr>
            <a:r>
              <a:rPr lang="en-US" sz="12800" dirty="0" smtClean="0">
                <a:solidFill>
                  <a:srgbClr val="214975"/>
                </a:solidFill>
                <a:latin typeface="Book Antiqua" panose="02040602050305030304" pitchFamily="18" charset="0"/>
              </a:rPr>
              <a:t>THINGS </a:t>
            </a:r>
            <a:r>
              <a:rPr lang="en-US" sz="12800" dirty="0">
                <a:solidFill>
                  <a:srgbClr val="214975"/>
                </a:solidFill>
                <a:latin typeface="Book Antiqua" panose="02040602050305030304" pitchFamily="18" charset="0"/>
              </a:rPr>
              <a:t>TO THINK ABOUT </a:t>
            </a:r>
            <a:br>
              <a:rPr lang="en-US" sz="12800" dirty="0">
                <a:solidFill>
                  <a:srgbClr val="214975"/>
                </a:solidFill>
                <a:latin typeface="Book Antiqua" panose="02040602050305030304" pitchFamily="18" charset="0"/>
              </a:rPr>
            </a:br>
            <a:r>
              <a:rPr lang="en-US" sz="12800" dirty="0">
                <a:solidFill>
                  <a:srgbClr val="214975"/>
                </a:solidFill>
                <a:latin typeface="Book Antiqua" panose="02040602050305030304" pitchFamily="18" charset="0"/>
              </a:rPr>
              <a:t>AS PRICES REMAIN LOW:</a:t>
            </a:r>
            <a:br>
              <a:rPr lang="en-US" sz="12800" dirty="0">
                <a:solidFill>
                  <a:srgbClr val="214975"/>
                </a:solidFill>
                <a:latin typeface="Book Antiqua" panose="02040602050305030304" pitchFamily="18" charset="0"/>
              </a:rPr>
            </a:br>
            <a:r>
              <a:rPr lang="en-US" sz="12800" dirty="0">
                <a:solidFill>
                  <a:srgbClr val="214975"/>
                </a:solidFill>
                <a:latin typeface="Book Antiqua" panose="02040602050305030304" pitchFamily="18" charset="0"/>
              </a:rPr>
              <a:t>LEGAL, CONTRACTS AND LITIGATION</a:t>
            </a:r>
            <a:endParaRPr lang="en-US" sz="12800" b="1" dirty="0">
              <a:solidFill>
                <a:srgbClr val="214975"/>
              </a:solidFill>
              <a:latin typeface="Book Antiqua" panose="02040602050305030304" pitchFamily="18" charset="0"/>
              <a:cs typeface="Leelawadee" pitchFamily="34" charset="-34"/>
            </a:endParaRPr>
          </a:p>
          <a:p>
            <a:pPr algn="ctr">
              <a:buNone/>
            </a:pPr>
            <a:endParaRPr lang="en-US" sz="11100" b="1" dirty="0" smtClean="0">
              <a:solidFill>
                <a:srgbClr val="214975"/>
              </a:solidFill>
              <a:latin typeface="Book Antiqua" panose="02040602050305030304" pitchFamily="18" charset="0"/>
              <a:cs typeface="Leelawadee" pitchFamily="34" charset="-34"/>
            </a:endParaRPr>
          </a:p>
          <a:p>
            <a:pPr algn="ctr">
              <a:buNone/>
            </a:pPr>
            <a:endParaRPr lang="en-US" sz="11100" b="1" dirty="0">
              <a:solidFill>
                <a:srgbClr val="214975"/>
              </a:solidFill>
              <a:latin typeface="Book Antiqua" panose="02040602050305030304" pitchFamily="18" charset="0"/>
              <a:cs typeface="Leelawadee" pitchFamily="34" charset="-34"/>
            </a:endParaRPr>
          </a:p>
          <a:p>
            <a:pPr algn="ctr">
              <a:buNone/>
            </a:pPr>
            <a:endParaRPr lang="en-US" sz="11100" b="1" dirty="0" smtClean="0">
              <a:solidFill>
                <a:srgbClr val="214975"/>
              </a:solidFill>
              <a:latin typeface="Book Antiqua" panose="02040602050305030304" pitchFamily="18" charset="0"/>
              <a:cs typeface="Leelawadee" pitchFamily="34" charset="-34"/>
            </a:endParaRPr>
          </a:p>
          <a:p>
            <a:pPr algn="ctr">
              <a:buNone/>
            </a:pPr>
            <a:endParaRPr lang="en-US" sz="6000" dirty="0" smtClean="0">
              <a:solidFill>
                <a:srgbClr val="214975"/>
              </a:solidFill>
              <a:latin typeface="Book Antiqua" panose="02040602050305030304" pitchFamily="18" charset="0"/>
              <a:cs typeface="Leelawadee" pitchFamily="34" charset="-34"/>
            </a:endParaRPr>
          </a:p>
          <a:p>
            <a:pPr algn="ctr">
              <a:buNone/>
            </a:pPr>
            <a:endParaRPr lang="en-US" sz="6000" dirty="0" smtClean="0">
              <a:solidFill>
                <a:srgbClr val="214975"/>
              </a:solidFill>
              <a:latin typeface="Book Antiqua" panose="02040602050305030304" pitchFamily="18" charset="0"/>
              <a:cs typeface="Leelawadee" pitchFamily="34" charset="-34"/>
            </a:endParaRPr>
          </a:p>
          <a:p>
            <a:pPr algn="ctr">
              <a:buNone/>
            </a:pPr>
            <a:endParaRPr lang="en-US" sz="6000" dirty="0" smtClean="0">
              <a:solidFill>
                <a:srgbClr val="214975"/>
              </a:solidFill>
              <a:latin typeface="Book Antiqua" panose="02040602050305030304" pitchFamily="18" charset="0"/>
              <a:cs typeface="Leelawadee" pitchFamily="34" charset="-34"/>
            </a:endParaRPr>
          </a:p>
          <a:p>
            <a:pPr algn="ctr">
              <a:buNone/>
            </a:pPr>
            <a:endParaRPr lang="en-US" sz="6000" dirty="0" smtClean="0">
              <a:solidFill>
                <a:srgbClr val="214975"/>
              </a:solidFill>
              <a:latin typeface="Book Antiqua" panose="02040602050305030304" pitchFamily="18" charset="0"/>
              <a:cs typeface="Leelawadee" pitchFamily="34" charset="-34"/>
            </a:endParaRPr>
          </a:p>
          <a:p>
            <a:pPr algn="ctr">
              <a:buNone/>
            </a:pPr>
            <a:endParaRPr lang="en-US" sz="6000" dirty="0" smtClean="0">
              <a:solidFill>
                <a:srgbClr val="214975"/>
              </a:solidFill>
              <a:latin typeface="Book Antiqua" panose="02040602050305030304" pitchFamily="18" charset="0"/>
              <a:cs typeface="Leelawadee" pitchFamily="34" charset="-34"/>
            </a:endParaRPr>
          </a:p>
          <a:p>
            <a:pPr algn="ctr">
              <a:buNone/>
            </a:pPr>
            <a:endParaRPr lang="en-US" sz="6000" dirty="0">
              <a:solidFill>
                <a:srgbClr val="214975"/>
              </a:solidFill>
              <a:latin typeface="Book Antiqua" panose="02040602050305030304" pitchFamily="18" charset="0"/>
              <a:cs typeface="Leelawadee" pitchFamily="34" charset="-34"/>
            </a:endParaRPr>
          </a:p>
          <a:p>
            <a:pPr algn="ctr">
              <a:buNone/>
            </a:pPr>
            <a:endParaRPr lang="en-US" sz="6000" dirty="0" smtClean="0">
              <a:solidFill>
                <a:srgbClr val="214975"/>
              </a:solidFill>
              <a:latin typeface="Book Antiqua" panose="02040602050305030304" pitchFamily="18" charset="0"/>
              <a:cs typeface="Leelawadee" pitchFamily="34" charset="-34"/>
            </a:endParaRPr>
          </a:p>
          <a:p>
            <a:pPr algn="ctr">
              <a:buNone/>
            </a:pPr>
            <a:endParaRPr lang="en-US" sz="6000" dirty="0" smtClean="0">
              <a:solidFill>
                <a:srgbClr val="214975"/>
              </a:solidFill>
              <a:latin typeface="Book Antiqua" panose="02040602050305030304" pitchFamily="18" charset="0"/>
              <a:cs typeface="Leelawadee" pitchFamily="34" charset="-34"/>
            </a:endParaRPr>
          </a:p>
          <a:p>
            <a:pPr algn="ctr">
              <a:buNone/>
            </a:pPr>
            <a:r>
              <a:rPr lang="en-US" sz="6000" dirty="0" smtClean="0">
                <a:solidFill>
                  <a:srgbClr val="214975"/>
                </a:solidFill>
                <a:latin typeface="Book Antiqua" panose="02040602050305030304" pitchFamily="18" charset="0"/>
                <a:cs typeface="Leelawadee" pitchFamily="34" charset="-34"/>
              </a:rPr>
              <a:t>Anthony C. Marino</a:t>
            </a:r>
          </a:p>
          <a:p>
            <a:pPr algn="ctr">
              <a:buNone/>
            </a:pPr>
            <a:r>
              <a:rPr lang="en-US" sz="6000" dirty="0" smtClean="0">
                <a:solidFill>
                  <a:srgbClr val="214975"/>
                </a:solidFill>
                <a:latin typeface="Book Antiqua" panose="02040602050305030304" pitchFamily="18" charset="0"/>
                <a:cs typeface="Leelawadee" pitchFamily="34" charset="-34"/>
              </a:rPr>
              <a:t>Slattery, Marino &amp; Roberts</a:t>
            </a:r>
          </a:p>
          <a:p>
            <a:pPr algn="ctr">
              <a:buNone/>
            </a:pPr>
            <a:r>
              <a:rPr lang="en-US" sz="6000" dirty="0" smtClean="0">
                <a:solidFill>
                  <a:srgbClr val="214975"/>
                </a:solidFill>
                <a:latin typeface="Book Antiqua" panose="02040602050305030304" pitchFamily="18" charset="0"/>
                <a:cs typeface="Leelawadee" pitchFamily="34" charset="-34"/>
              </a:rPr>
              <a:t>1100 Poydras Street</a:t>
            </a:r>
          </a:p>
          <a:p>
            <a:pPr algn="ctr">
              <a:buNone/>
            </a:pPr>
            <a:r>
              <a:rPr lang="en-US" sz="6000" dirty="0" smtClean="0">
                <a:solidFill>
                  <a:srgbClr val="214975"/>
                </a:solidFill>
                <a:latin typeface="Book Antiqua" panose="02040602050305030304" pitchFamily="18" charset="0"/>
                <a:cs typeface="Leelawadee" pitchFamily="34" charset="-34"/>
              </a:rPr>
              <a:t>Suite 1800</a:t>
            </a:r>
          </a:p>
          <a:p>
            <a:pPr algn="ctr">
              <a:buNone/>
            </a:pPr>
            <a:r>
              <a:rPr lang="en-US" sz="6000" dirty="0" smtClean="0">
                <a:solidFill>
                  <a:srgbClr val="214975"/>
                </a:solidFill>
                <a:latin typeface="Book Antiqua" panose="02040602050305030304" pitchFamily="18" charset="0"/>
                <a:cs typeface="Leelawadee" pitchFamily="34" charset="-34"/>
              </a:rPr>
              <a:t>New Orleans, LA  70163</a:t>
            </a:r>
          </a:p>
          <a:p>
            <a:pPr algn="ctr">
              <a:buNone/>
            </a:pPr>
            <a:r>
              <a:rPr lang="en-US" sz="6000" u="sng" dirty="0" smtClean="0">
                <a:solidFill>
                  <a:srgbClr val="214975"/>
                </a:solidFill>
                <a:latin typeface="Book Antiqua" panose="02040602050305030304" pitchFamily="18" charset="0"/>
                <a:cs typeface="Leelawadee" pitchFamily="34" charset="-34"/>
              </a:rPr>
              <a:t>www.smr-lawfirm.com</a:t>
            </a:r>
          </a:p>
          <a:p>
            <a:pPr algn="ctr">
              <a:buNone/>
            </a:pPr>
            <a:endParaRPr lang="en-US" dirty="0" smtClean="0"/>
          </a:p>
        </p:txBody>
      </p:sp>
      <p:pic>
        <p:nvPicPr>
          <p:cNvPr id="7" name="Picture 6" descr="SMR_logo_ (2).jpg"/>
          <p:cNvPicPr>
            <a:picLocks noChangeAspect="1"/>
          </p:cNvPicPr>
          <p:nvPr/>
        </p:nvPicPr>
        <p:blipFill>
          <a:blip r:embed="rId2" cstate="print">
            <a:clrChange>
              <a:clrFrom>
                <a:srgbClr val="FFFFFF"/>
              </a:clrFrom>
              <a:clrTo>
                <a:srgbClr val="FFFFFF">
                  <a:alpha val="0"/>
                </a:srgbClr>
              </a:clrTo>
            </a:clrChange>
          </a:blip>
          <a:srcRect l="14286" t="14286" r="10714" b="14286"/>
          <a:stretch>
            <a:fillRect/>
          </a:stretch>
        </p:blipFill>
        <p:spPr>
          <a:xfrm>
            <a:off x="3665221" y="2590800"/>
            <a:ext cx="1737358" cy="1654630"/>
          </a:xfrm>
          <a:prstGeom prst="rect">
            <a:avLst/>
          </a:prstGeom>
        </p:spPr>
      </p:pic>
      <p:sp>
        <p:nvSpPr>
          <p:cNvPr id="2" name="Slide Number Placeholder 1"/>
          <p:cNvSpPr>
            <a:spLocks noGrp="1"/>
          </p:cNvSpPr>
          <p:nvPr>
            <p:ph type="sldNum" sz="quarter" idx="12"/>
          </p:nvPr>
        </p:nvSpPr>
        <p:spPr/>
        <p:txBody>
          <a:bodyPr/>
          <a:lstStyle/>
          <a:p>
            <a:fld id="{0D11833C-45DA-4E0C-9B1A-39FC504F71B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105400"/>
          </a:xfrm>
        </p:spPr>
        <p:txBody>
          <a:bodyPr>
            <a:normAutofit fontScale="85000" lnSpcReduction="20000"/>
          </a:bodyPr>
          <a:lstStyle/>
          <a:p>
            <a:pPr marL="0" indent="0" algn="ctr">
              <a:lnSpc>
                <a:spcPct val="120000"/>
              </a:lnSpc>
              <a:spcBef>
                <a:spcPts val="0"/>
              </a:spcBef>
              <a:buNone/>
            </a:pPr>
            <a:r>
              <a:rPr lang="en-US" sz="2800" b="1" dirty="0">
                <a:solidFill>
                  <a:srgbClr val="214975"/>
                </a:solidFill>
                <a:latin typeface="Book Antiqua" panose="02040602050305030304" pitchFamily="18" charset="0"/>
              </a:rPr>
              <a:t>Failing Prices and Decommissioning </a:t>
            </a:r>
            <a:endParaRPr lang="en-US" sz="2800" b="1" dirty="0" smtClean="0">
              <a:solidFill>
                <a:srgbClr val="214975"/>
              </a:solidFill>
              <a:latin typeface="Book Antiqua" panose="02040602050305030304" pitchFamily="18" charset="0"/>
            </a:endParaRPr>
          </a:p>
          <a:p>
            <a:pPr marL="0" indent="0" algn="ctr">
              <a:lnSpc>
                <a:spcPct val="120000"/>
              </a:lnSpc>
              <a:spcBef>
                <a:spcPts val="0"/>
              </a:spcBef>
              <a:buNone/>
            </a:pPr>
            <a:r>
              <a:rPr lang="en-US" sz="2800" b="1" dirty="0" smtClean="0">
                <a:solidFill>
                  <a:srgbClr val="214975"/>
                </a:solidFill>
                <a:latin typeface="Book Antiqua" panose="02040602050305030304" pitchFamily="18" charset="0"/>
              </a:rPr>
              <a:t>Costs </a:t>
            </a:r>
            <a:r>
              <a:rPr lang="en-US" sz="2800" b="1" dirty="0">
                <a:solidFill>
                  <a:srgbClr val="214975"/>
                </a:solidFill>
                <a:latin typeface="Book Antiqua" panose="02040602050305030304" pitchFamily="18" charset="0"/>
              </a:rPr>
              <a:t>on the </a:t>
            </a:r>
            <a:r>
              <a:rPr lang="en-US" sz="2800" b="1" dirty="0" smtClean="0">
                <a:solidFill>
                  <a:srgbClr val="214975"/>
                </a:solidFill>
                <a:latin typeface="Book Antiqua" panose="02040602050305030304" pitchFamily="18" charset="0"/>
              </a:rPr>
              <a:t>OCS</a:t>
            </a:r>
          </a:p>
          <a:p>
            <a:pPr marL="0" indent="0" algn="ctr">
              <a:lnSpc>
                <a:spcPct val="120000"/>
              </a:lnSpc>
              <a:spcBef>
                <a:spcPts val="0"/>
              </a:spcBef>
              <a:buNone/>
            </a:pPr>
            <a:endParaRPr lang="en-US" sz="2800" b="1" dirty="0">
              <a:solidFill>
                <a:srgbClr val="214975"/>
              </a:solidFill>
              <a:latin typeface="Book Antiqua" panose="02040602050305030304" pitchFamily="18" charset="0"/>
            </a:endParaRPr>
          </a:p>
          <a:p>
            <a:pPr marL="0" indent="0" algn="just">
              <a:lnSpc>
                <a:spcPct val="120000"/>
              </a:lnSpc>
              <a:spcBef>
                <a:spcPts val="0"/>
              </a:spcBef>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endParaRPr lang="en-US" sz="2800" dirty="0" smtClean="0">
              <a:solidFill>
                <a:srgbClr val="214975"/>
              </a:solidFill>
              <a:latin typeface="Book Antiqua" panose="02040602050305030304" pitchFamily="18" charset="0"/>
            </a:endParaRPr>
          </a:p>
          <a:p>
            <a:pPr marL="0" indent="0" algn="just">
              <a:lnSpc>
                <a:spcPct val="120000"/>
              </a:lnSpc>
              <a:spcBef>
                <a:spcPts val="0"/>
              </a:spcBef>
              <a:buNone/>
            </a:pPr>
            <a:r>
              <a:rPr lang="en-US" sz="2800" dirty="0" smtClean="0">
                <a:solidFill>
                  <a:srgbClr val="214975"/>
                </a:solidFill>
                <a:latin typeface="Book Antiqua" panose="02040602050305030304" pitchFamily="18" charset="0"/>
              </a:rPr>
              <a:t>Federal </a:t>
            </a:r>
            <a:r>
              <a:rPr lang="en-US" sz="2800" dirty="0">
                <a:solidFill>
                  <a:srgbClr val="214975"/>
                </a:solidFill>
                <a:latin typeface="Book Antiqua" panose="02040602050305030304" pitchFamily="18" charset="0"/>
              </a:rPr>
              <a:t>regulators at the BOEM and BSEE are actively considering change to the decommissioning regulations governing OCS leases at a time when operators are facing dropping oil prices and difficulty staying afloat financially</a:t>
            </a:r>
            <a:r>
              <a:rPr lang="en-US" sz="2800" dirty="0" smtClean="0">
                <a:solidFill>
                  <a:srgbClr val="214975"/>
                </a:solidFill>
                <a:latin typeface="Book Antiqua" panose="02040602050305030304" pitchFamily="18" charset="0"/>
              </a:rPr>
              <a:t>.</a:t>
            </a:r>
          </a:p>
          <a:p>
            <a:pPr marL="0" indent="0" algn="just">
              <a:lnSpc>
                <a:spcPct val="120000"/>
              </a:lnSpc>
              <a:spcBef>
                <a:spcPts val="0"/>
              </a:spcBef>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r>
              <a:rPr lang="en-US" sz="2800" dirty="0">
                <a:solidFill>
                  <a:srgbClr val="214975"/>
                </a:solidFill>
                <a:latin typeface="Book Antiqua" panose="02040602050305030304" pitchFamily="18" charset="0"/>
              </a:rPr>
              <a:t>Any proposed changes to the decommissioning regulations likely will lead to new financial responsibility requirements as well as higher decommissioning cost estimates.</a:t>
            </a:r>
          </a:p>
        </p:txBody>
      </p:sp>
      <p:sp>
        <p:nvSpPr>
          <p:cNvPr id="4" name="Slide Number Placeholder 3"/>
          <p:cNvSpPr>
            <a:spLocks noGrp="1"/>
          </p:cNvSpPr>
          <p:nvPr>
            <p:ph type="sldNum" sz="quarter" idx="12"/>
          </p:nvPr>
        </p:nvSpPr>
        <p:spPr/>
        <p:txBody>
          <a:bodyPr/>
          <a:lstStyle/>
          <a:p>
            <a:fld id="{0D11833C-45DA-4E0C-9B1A-39FC504F71B5}" type="slidenum">
              <a:rPr lang="en-US" smtClean="0"/>
              <a:pPr/>
              <a:t>20</a:t>
            </a:fld>
            <a:endParaRPr lang="en-US" dirty="0"/>
          </a:p>
        </p:txBody>
      </p:sp>
      <p:pic>
        <p:nvPicPr>
          <p:cNvPr id="1026" name="Picture 2" descr="Bureau of Ocean Energy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569390"/>
            <a:ext cx="1933575"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eau of Safety and Environmental Enforc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579" y="5351184"/>
            <a:ext cx="1634779" cy="1141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70900" cy="4673600"/>
          </a:xfrm>
        </p:spPr>
        <p:txBody>
          <a:bodyPr>
            <a:normAutofit fontScale="85000" lnSpcReduction="20000"/>
          </a:bodyPr>
          <a:lstStyle/>
          <a:p>
            <a:pPr marL="0" indent="0" algn="just">
              <a:lnSpc>
                <a:spcPct val="120000"/>
              </a:lnSpc>
              <a:spcBef>
                <a:spcPts val="0"/>
              </a:spcBef>
              <a:buNone/>
            </a:pPr>
            <a:r>
              <a:rPr lang="en-US" sz="2800" dirty="0">
                <a:solidFill>
                  <a:srgbClr val="214975"/>
                </a:solidFill>
                <a:latin typeface="Book Antiqua" panose="02040602050305030304" pitchFamily="18" charset="0"/>
              </a:rPr>
              <a:t>Federal regulation requires operators to decommission wells that are no longer productive and to pay for those decommissioning costs.  </a:t>
            </a:r>
            <a:endParaRPr lang="en-US" sz="2800" dirty="0" smtClean="0">
              <a:solidFill>
                <a:srgbClr val="214975"/>
              </a:solidFill>
              <a:latin typeface="Book Antiqua" panose="02040602050305030304" pitchFamily="18" charset="0"/>
            </a:endParaRPr>
          </a:p>
          <a:p>
            <a:pPr marL="0" indent="0" algn="just">
              <a:lnSpc>
                <a:spcPct val="120000"/>
              </a:lnSpc>
              <a:spcBef>
                <a:spcPts val="0"/>
              </a:spcBef>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r>
              <a:rPr lang="en-US" sz="2800" dirty="0">
                <a:solidFill>
                  <a:srgbClr val="214975"/>
                </a:solidFill>
                <a:latin typeface="Book Antiqua" panose="02040602050305030304" pitchFamily="18" charset="0"/>
              </a:rPr>
              <a:t>This is particularly onerous for smaller operators who purchased end-of life leases from larger operators during boom times and took on </a:t>
            </a:r>
            <a:endParaRPr lang="en-US" sz="2800" dirty="0" smtClean="0">
              <a:solidFill>
                <a:srgbClr val="214975"/>
              </a:solidFill>
              <a:latin typeface="Book Antiqua" panose="02040602050305030304" pitchFamily="18" charset="0"/>
            </a:endParaRPr>
          </a:p>
          <a:p>
            <a:pPr marL="0" indent="0" algn="just">
              <a:lnSpc>
                <a:spcPct val="120000"/>
              </a:lnSpc>
              <a:spcBef>
                <a:spcPts val="0"/>
              </a:spcBef>
              <a:buNone/>
            </a:pPr>
            <a:r>
              <a:rPr lang="en-US" sz="2800" dirty="0" smtClean="0">
                <a:solidFill>
                  <a:srgbClr val="214975"/>
                </a:solidFill>
                <a:latin typeface="Book Antiqua" panose="02040602050305030304" pitchFamily="18" charset="0"/>
              </a:rPr>
              <a:t>debt </a:t>
            </a:r>
            <a:r>
              <a:rPr lang="en-US" sz="2800" dirty="0">
                <a:solidFill>
                  <a:srgbClr val="214975"/>
                </a:solidFill>
                <a:latin typeface="Book Antiqua" panose="02040602050305030304" pitchFamily="18" charset="0"/>
              </a:rPr>
              <a:t>to acquire the leases. </a:t>
            </a:r>
            <a:endParaRPr lang="en-US" sz="2800" dirty="0" smtClean="0">
              <a:solidFill>
                <a:srgbClr val="214975"/>
              </a:solidFill>
              <a:latin typeface="Book Antiqua" panose="02040602050305030304" pitchFamily="18" charset="0"/>
            </a:endParaRPr>
          </a:p>
          <a:p>
            <a:pPr marL="0" indent="0" algn="just">
              <a:lnSpc>
                <a:spcPct val="120000"/>
              </a:lnSpc>
              <a:spcBef>
                <a:spcPts val="0"/>
              </a:spcBef>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r>
              <a:rPr lang="en-US" sz="2800" dirty="0">
                <a:solidFill>
                  <a:srgbClr val="214975"/>
                </a:solidFill>
                <a:latin typeface="Book Antiqua" panose="02040602050305030304" pitchFamily="18" charset="0"/>
              </a:rPr>
              <a:t>The combination of falling </a:t>
            </a:r>
            <a:r>
              <a:rPr lang="en-US" sz="2800" dirty="0" smtClean="0">
                <a:solidFill>
                  <a:srgbClr val="214975"/>
                </a:solidFill>
                <a:latin typeface="Book Antiqua" panose="02040602050305030304" pitchFamily="18" charset="0"/>
              </a:rPr>
              <a:t>prices</a:t>
            </a:r>
          </a:p>
          <a:p>
            <a:pPr marL="0" indent="0" algn="just">
              <a:lnSpc>
                <a:spcPct val="120000"/>
              </a:lnSpc>
              <a:spcBef>
                <a:spcPts val="0"/>
              </a:spcBef>
              <a:buNone/>
            </a:pPr>
            <a:r>
              <a:rPr lang="en-US" sz="2800" dirty="0" smtClean="0">
                <a:solidFill>
                  <a:srgbClr val="214975"/>
                </a:solidFill>
                <a:latin typeface="Book Antiqua" panose="02040602050305030304" pitchFamily="18" charset="0"/>
              </a:rPr>
              <a:t> </a:t>
            </a:r>
            <a:r>
              <a:rPr lang="en-US" sz="2800" dirty="0">
                <a:solidFill>
                  <a:srgbClr val="214975"/>
                </a:solidFill>
                <a:latin typeface="Book Antiqua" panose="02040602050305030304" pitchFamily="18" charset="0"/>
              </a:rPr>
              <a:t>and tight profit margins are a recipe </a:t>
            </a:r>
            <a:endParaRPr lang="en-US" sz="2800" dirty="0" smtClean="0">
              <a:solidFill>
                <a:srgbClr val="214975"/>
              </a:solidFill>
              <a:latin typeface="Book Antiqua" panose="02040602050305030304" pitchFamily="18" charset="0"/>
            </a:endParaRPr>
          </a:p>
          <a:p>
            <a:pPr marL="0" indent="0" algn="just">
              <a:lnSpc>
                <a:spcPct val="120000"/>
              </a:lnSpc>
              <a:spcBef>
                <a:spcPts val="0"/>
              </a:spcBef>
              <a:buNone/>
            </a:pPr>
            <a:r>
              <a:rPr lang="en-US" sz="2800" dirty="0" smtClean="0">
                <a:solidFill>
                  <a:srgbClr val="214975"/>
                </a:solidFill>
                <a:latin typeface="Book Antiqua" panose="02040602050305030304" pitchFamily="18" charset="0"/>
              </a:rPr>
              <a:t>for </a:t>
            </a:r>
            <a:r>
              <a:rPr lang="en-US" sz="2800" dirty="0">
                <a:solidFill>
                  <a:srgbClr val="214975"/>
                </a:solidFill>
                <a:latin typeface="Book Antiqua" panose="02040602050305030304" pitchFamily="18" charset="0"/>
              </a:rPr>
              <a:t>forbearance and bankruptcies.</a:t>
            </a:r>
          </a:p>
        </p:txBody>
      </p:sp>
      <p:sp>
        <p:nvSpPr>
          <p:cNvPr id="4" name="Slide Number Placeholder 3"/>
          <p:cNvSpPr>
            <a:spLocks noGrp="1"/>
          </p:cNvSpPr>
          <p:nvPr>
            <p:ph type="sldNum" sz="quarter" idx="12"/>
          </p:nvPr>
        </p:nvSpPr>
        <p:spPr/>
        <p:txBody>
          <a:bodyPr/>
          <a:lstStyle/>
          <a:p>
            <a:fld id="{0D11833C-45DA-4E0C-9B1A-39FC504F71B5}" type="slidenum">
              <a:rPr lang="en-US" smtClean="0"/>
              <a:pPr/>
              <a:t>21</a:t>
            </a:fld>
            <a:endParaRPr lang="en-US" dirty="0"/>
          </a:p>
        </p:txBody>
      </p:sp>
      <p:pic>
        <p:nvPicPr>
          <p:cNvPr id="5" name="Content Placeholder 4"/>
          <p:cNvPicPr>
            <a:picLocks/>
          </p:cNvPicPr>
          <p:nvPr/>
        </p:nvPicPr>
        <p:blipFill>
          <a:blip r:embed="rId2" cstate="print"/>
          <a:srcRect/>
          <a:stretch>
            <a:fillRect/>
          </a:stretch>
        </p:blipFill>
        <p:spPr bwMode="auto">
          <a:xfrm>
            <a:off x="5791200" y="3774541"/>
            <a:ext cx="2755900" cy="21590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90" y="980006"/>
            <a:ext cx="8229600" cy="838200"/>
          </a:xfrm>
        </p:spPr>
        <p:txBody>
          <a:bodyPr>
            <a:normAutofit fontScale="90000"/>
          </a:bodyPr>
          <a:lstStyle/>
          <a:p>
            <a:r>
              <a:rPr lang="en-US" b="1" dirty="0" smtClean="0">
                <a:solidFill>
                  <a:srgbClr val="214975"/>
                </a:solidFill>
                <a:latin typeface="Book Antiqua" panose="02040602050305030304" pitchFamily="18" charset="0"/>
              </a:rPr>
              <a:t/>
            </a:r>
            <a:br>
              <a:rPr lang="en-US" b="1" dirty="0" smtClean="0">
                <a:solidFill>
                  <a:srgbClr val="214975"/>
                </a:solidFill>
                <a:latin typeface="Book Antiqua" panose="02040602050305030304" pitchFamily="18" charset="0"/>
              </a:rPr>
            </a:br>
            <a:r>
              <a:rPr lang="en-US" sz="3600" b="1" dirty="0" smtClean="0">
                <a:solidFill>
                  <a:srgbClr val="214975"/>
                </a:solidFill>
                <a:latin typeface="Book Antiqua" panose="02040602050305030304" pitchFamily="18" charset="0"/>
              </a:rPr>
              <a:t>The </a:t>
            </a:r>
            <a:r>
              <a:rPr lang="en-US" sz="3600" b="1" dirty="0">
                <a:solidFill>
                  <a:srgbClr val="214975"/>
                </a:solidFill>
                <a:latin typeface="Book Antiqua" panose="02040602050305030304" pitchFamily="18" charset="0"/>
              </a:rPr>
              <a:t>Lender’s Dilemma </a:t>
            </a:r>
            <a:br>
              <a:rPr lang="en-US" sz="3600" b="1" dirty="0">
                <a:solidFill>
                  <a:srgbClr val="214975"/>
                </a:solidFill>
                <a:latin typeface="Book Antiqua" panose="02040602050305030304" pitchFamily="18" charset="0"/>
              </a:rPr>
            </a:br>
            <a:endParaRPr lang="en-US" sz="3600" dirty="0"/>
          </a:p>
        </p:txBody>
      </p:sp>
      <p:sp>
        <p:nvSpPr>
          <p:cNvPr id="3" name="Content Placeholder 2"/>
          <p:cNvSpPr>
            <a:spLocks noGrp="1"/>
          </p:cNvSpPr>
          <p:nvPr>
            <p:ph idx="1"/>
          </p:nvPr>
        </p:nvSpPr>
        <p:spPr>
          <a:xfrm>
            <a:off x="159190" y="2286000"/>
            <a:ext cx="8839200" cy="2209800"/>
          </a:xfrm>
        </p:spPr>
        <p:txBody>
          <a:bodyPr>
            <a:normAutofit fontScale="70000" lnSpcReduction="20000"/>
          </a:bodyPr>
          <a:lstStyle/>
          <a:p>
            <a:pPr marL="0" indent="0" algn="just">
              <a:lnSpc>
                <a:spcPct val="120000"/>
              </a:lnSpc>
              <a:spcBef>
                <a:spcPts val="0"/>
              </a:spcBef>
              <a:buNone/>
            </a:pPr>
            <a:r>
              <a:rPr lang="en-US" dirty="0">
                <a:solidFill>
                  <a:srgbClr val="214975"/>
                </a:solidFill>
                <a:latin typeface="Book Antiqua" panose="02040602050305030304" pitchFamily="18" charset="0"/>
              </a:rPr>
              <a:t>In times of distressed oil and gas prices, oil and gas lenders with collateral that consists primarily of oil and gas leases and reserves are demanding detailed data from borrowers relative to operating expenses and profitability of leases in order to assess whether the strength of a borrower’s financial condition.</a:t>
            </a:r>
          </a:p>
          <a:p>
            <a:pPr algn="just"/>
            <a:endParaRPr lang="en-US"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22</a:t>
            </a:fld>
            <a:endParaRPr lang="en-US" dirty="0"/>
          </a:p>
        </p:txBody>
      </p:sp>
    </p:spTree>
    <p:extLst>
      <p:ext uri="{BB962C8B-B14F-4D97-AF65-F5344CB8AC3E}">
        <p14:creationId xmlns:p14="http://schemas.microsoft.com/office/powerpoint/2010/main" val="2925206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839200" cy="3200400"/>
          </a:xfrm>
        </p:spPr>
        <p:txBody>
          <a:bodyPr>
            <a:normAutofit fontScale="77500" lnSpcReduction="20000"/>
          </a:bodyPr>
          <a:lstStyle/>
          <a:p>
            <a:pPr marL="0" indent="1588" algn="just">
              <a:lnSpc>
                <a:spcPct val="120000"/>
              </a:lnSpc>
              <a:spcBef>
                <a:spcPts val="0"/>
              </a:spcBef>
              <a:buNone/>
            </a:pPr>
            <a:r>
              <a:rPr lang="en-US" sz="2900" dirty="0" smtClean="0">
                <a:solidFill>
                  <a:srgbClr val="214975"/>
                </a:solidFill>
                <a:latin typeface="Book Antiqua" panose="02040602050305030304" pitchFamily="18" charset="0"/>
              </a:rPr>
              <a:t>Falling prices and reduced borrowing </a:t>
            </a:r>
            <a:r>
              <a:rPr lang="en-US" sz="2900" dirty="0">
                <a:solidFill>
                  <a:srgbClr val="214975"/>
                </a:solidFill>
                <a:latin typeface="Book Antiqua" panose="02040602050305030304" pitchFamily="18" charset="0"/>
              </a:rPr>
              <a:t>bases </a:t>
            </a:r>
            <a:r>
              <a:rPr lang="en-US" sz="2900" dirty="0" smtClean="0">
                <a:solidFill>
                  <a:srgbClr val="214975"/>
                </a:solidFill>
                <a:latin typeface="Book Antiqua" panose="02040602050305030304" pitchFamily="18" charset="0"/>
              </a:rPr>
              <a:t>will result in some companies facing </a:t>
            </a:r>
            <a:r>
              <a:rPr lang="en-US" sz="2900" dirty="0">
                <a:solidFill>
                  <a:srgbClr val="214975"/>
                </a:solidFill>
                <a:latin typeface="Book Antiqua" panose="02040602050305030304" pitchFamily="18" charset="0"/>
              </a:rPr>
              <a:t>technical default on their reserve-based debt.  Still it is not an easy decisions for lenders to call a loan and seize collateral when such collateral is primarily oil and gas leases</a:t>
            </a:r>
            <a:r>
              <a:rPr lang="en-US" sz="2900" dirty="0" smtClean="0">
                <a:solidFill>
                  <a:srgbClr val="214975"/>
                </a:solidFill>
                <a:latin typeface="Book Antiqua" panose="02040602050305030304" pitchFamily="18" charset="0"/>
              </a:rPr>
              <a:t>.</a:t>
            </a:r>
          </a:p>
          <a:p>
            <a:pPr marL="0" indent="1588" algn="just">
              <a:lnSpc>
                <a:spcPct val="120000"/>
              </a:lnSpc>
              <a:spcBef>
                <a:spcPts val="0"/>
              </a:spcBef>
              <a:buNone/>
            </a:pPr>
            <a:endParaRPr lang="en-US" sz="2900" dirty="0">
              <a:solidFill>
                <a:srgbClr val="214975"/>
              </a:solidFill>
              <a:latin typeface="Book Antiqua" panose="02040602050305030304" pitchFamily="18" charset="0"/>
            </a:endParaRPr>
          </a:p>
          <a:p>
            <a:pPr marL="0" indent="1588" algn="just">
              <a:lnSpc>
                <a:spcPct val="120000"/>
              </a:lnSpc>
              <a:spcBef>
                <a:spcPts val="0"/>
              </a:spcBef>
              <a:buNone/>
            </a:pPr>
            <a:r>
              <a:rPr lang="en-US" sz="2900" dirty="0">
                <a:solidFill>
                  <a:srgbClr val="214975"/>
                </a:solidFill>
                <a:latin typeface="Book Antiqua" panose="02040602050305030304" pitchFamily="18" charset="0"/>
              </a:rPr>
              <a:t>Again the analysis is (1) whether the collateral is primarily end-of life leases with limited viability or whether the assets are likely to be viable for longer periods of time and (2) the operator/borrower’s overall debt position and liquidity.</a:t>
            </a:r>
          </a:p>
          <a:p>
            <a:endParaRPr lang="en-US" sz="2400"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686800" cy="3124200"/>
          </a:xfrm>
        </p:spPr>
        <p:txBody>
          <a:bodyPr>
            <a:normAutofit/>
          </a:bodyPr>
          <a:lstStyle/>
          <a:p>
            <a:pPr marL="0" indent="0" algn="just">
              <a:spcBef>
                <a:spcPts val="0"/>
              </a:spcBef>
              <a:buNone/>
            </a:pPr>
            <a:r>
              <a:rPr lang="en-US" sz="2200" dirty="0">
                <a:solidFill>
                  <a:srgbClr val="214975"/>
                </a:solidFill>
                <a:latin typeface="Book Antiqua" panose="02040602050305030304" pitchFamily="18" charset="0"/>
              </a:rPr>
              <a:t>Most lenders are not interested in operating oil and gas properties </a:t>
            </a:r>
          </a:p>
          <a:p>
            <a:pPr marL="0" indent="0" algn="just">
              <a:spcBef>
                <a:spcPts val="0"/>
              </a:spcBef>
              <a:buNone/>
            </a:pPr>
            <a:endParaRPr lang="en-US" sz="2200" dirty="0">
              <a:solidFill>
                <a:srgbClr val="214975"/>
              </a:solidFill>
              <a:latin typeface="Book Antiqua" panose="02040602050305030304" pitchFamily="18" charset="0"/>
            </a:endParaRPr>
          </a:p>
          <a:p>
            <a:pPr marL="0" indent="0" algn="just">
              <a:spcBef>
                <a:spcPts val="0"/>
              </a:spcBef>
              <a:buNone/>
            </a:pPr>
            <a:r>
              <a:rPr lang="en-US" sz="2200" dirty="0">
                <a:solidFill>
                  <a:srgbClr val="214975"/>
                </a:solidFill>
                <a:latin typeface="Book Antiqua" panose="02040602050305030304" pitchFamily="18" charset="0"/>
              </a:rPr>
              <a:t>If such lenders do go forward </a:t>
            </a:r>
            <a:r>
              <a:rPr lang="en-US" sz="2200" dirty="0" smtClean="0">
                <a:solidFill>
                  <a:srgbClr val="214975"/>
                </a:solidFill>
                <a:latin typeface="Book Antiqua" panose="02040602050305030304" pitchFamily="18" charset="0"/>
              </a:rPr>
              <a:t>with </a:t>
            </a:r>
            <a:r>
              <a:rPr lang="en-US" sz="2200" dirty="0">
                <a:solidFill>
                  <a:srgbClr val="214975"/>
                </a:solidFill>
                <a:latin typeface="Book Antiqua" panose="02040602050305030304" pitchFamily="18" charset="0"/>
              </a:rPr>
              <a:t>placing borrowers in default, the lender is then faced with identifying a third party who has the expertise to operate such assets in a low-overhead operation until a suitable purchase can be located </a:t>
            </a:r>
            <a:r>
              <a:rPr lang="en-US" sz="2200" dirty="0" smtClean="0">
                <a:solidFill>
                  <a:srgbClr val="214975"/>
                </a:solidFill>
                <a:latin typeface="Book Antiqua" panose="02040602050305030304" pitchFamily="18" charset="0"/>
              </a:rPr>
              <a:t>and </a:t>
            </a:r>
            <a:r>
              <a:rPr lang="en-US" sz="2200" dirty="0">
                <a:solidFill>
                  <a:srgbClr val="214975"/>
                </a:solidFill>
                <a:latin typeface="Book Antiqua" panose="02040602050305030304" pitchFamily="18" charset="0"/>
              </a:rPr>
              <a:t>who is able to offer a good price for the distressed assets.</a:t>
            </a:r>
          </a:p>
        </p:txBody>
      </p:sp>
      <p:sp>
        <p:nvSpPr>
          <p:cNvPr id="4" name="Slide Number Placeholder 3"/>
          <p:cNvSpPr>
            <a:spLocks noGrp="1"/>
          </p:cNvSpPr>
          <p:nvPr>
            <p:ph type="sldNum" sz="quarter" idx="12"/>
          </p:nvPr>
        </p:nvSpPr>
        <p:spPr/>
        <p:txBody>
          <a:bodyPr/>
          <a:lstStyle/>
          <a:p>
            <a:fld id="{0D11833C-45DA-4E0C-9B1A-39FC504F71B5}"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39200" cy="3124200"/>
          </a:xfrm>
        </p:spPr>
        <p:txBody>
          <a:bodyPr>
            <a:noAutofit/>
          </a:bodyPr>
          <a:lstStyle/>
          <a:p>
            <a:pPr marL="0" indent="0" algn="just">
              <a:buNone/>
            </a:pPr>
            <a:endParaRPr lang="en-US" sz="2000" dirty="0" smtClean="0">
              <a:solidFill>
                <a:srgbClr val="214975"/>
              </a:solidFill>
              <a:latin typeface="Book Antiqua" panose="02040602050305030304" pitchFamily="18" charset="0"/>
            </a:endParaRPr>
          </a:p>
          <a:p>
            <a:pPr marL="0" indent="0" algn="just">
              <a:buNone/>
            </a:pPr>
            <a:endParaRPr lang="en-US" sz="2000" dirty="0">
              <a:solidFill>
                <a:srgbClr val="214975"/>
              </a:solidFill>
              <a:latin typeface="Book Antiqua" panose="02040602050305030304" pitchFamily="18" charset="0"/>
            </a:endParaRPr>
          </a:p>
          <a:p>
            <a:pPr marL="0" indent="0" algn="just">
              <a:spcBef>
                <a:spcPts val="0"/>
              </a:spcBef>
              <a:buNone/>
            </a:pPr>
            <a:r>
              <a:rPr lang="en-US" sz="2400" dirty="0" smtClean="0">
                <a:solidFill>
                  <a:srgbClr val="214975"/>
                </a:solidFill>
                <a:latin typeface="Book Antiqua" panose="02040602050305030304" pitchFamily="18" charset="0"/>
              </a:rPr>
              <a:t>Reduction </a:t>
            </a:r>
            <a:r>
              <a:rPr lang="en-US" sz="2400" dirty="0">
                <a:solidFill>
                  <a:srgbClr val="214975"/>
                </a:solidFill>
                <a:latin typeface="Book Antiqua" panose="02040602050305030304" pitchFamily="18" charset="0"/>
              </a:rPr>
              <a:t>in available funds will require exploration and production companies to cut capital expenditures and reduce overhead to conserve cash.  Others will chose to sell off noncore assets to pay down debt and raise cash, in order to survive until prices </a:t>
            </a:r>
            <a:r>
              <a:rPr lang="en-US" sz="2400" dirty="0" smtClean="0">
                <a:solidFill>
                  <a:srgbClr val="214975"/>
                </a:solidFill>
                <a:latin typeface="Book Antiqua" panose="02040602050305030304" pitchFamily="18" charset="0"/>
              </a:rPr>
              <a:t>improve.</a:t>
            </a:r>
            <a:endParaRPr lang="en-US" sz="24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43200"/>
            <a:ext cx="8763000" cy="1371600"/>
          </a:xfrm>
        </p:spPr>
        <p:txBody>
          <a:bodyPr>
            <a:normAutofit fontScale="92500" lnSpcReduction="20000"/>
          </a:bodyPr>
          <a:lstStyle/>
          <a:p>
            <a:pPr marL="0" algn="just">
              <a:lnSpc>
                <a:spcPct val="120000"/>
              </a:lnSpc>
              <a:spcBef>
                <a:spcPts val="0"/>
              </a:spcBef>
              <a:buNone/>
            </a:pPr>
            <a:r>
              <a:rPr lang="en-US" sz="2800" dirty="0">
                <a:solidFill>
                  <a:srgbClr val="214975"/>
                </a:solidFill>
                <a:latin typeface="Book Antiqua" panose="02040602050305030304" pitchFamily="18" charset="0"/>
              </a:rPr>
              <a:t>With low prices and companies stretched financially and cash poor, investors have </a:t>
            </a:r>
            <a:r>
              <a:rPr lang="en-US" sz="2600" dirty="0">
                <a:solidFill>
                  <a:srgbClr val="214975"/>
                </a:solidFill>
                <a:latin typeface="Book Antiqua" panose="02040602050305030304" pitchFamily="18" charset="0"/>
              </a:rPr>
              <a:t>opportunities</a:t>
            </a:r>
            <a:r>
              <a:rPr lang="en-US" sz="2800" dirty="0">
                <a:solidFill>
                  <a:srgbClr val="214975"/>
                </a:solidFill>
                <a:latin typeface="Book Antiqua" panose="02040602050305030304" pitchFamily="18" charset="0"/>
              </a:rPr>
              <a:t> to acquire oil and gas assets at greatly reduced prices</a:t>
            </a:r>
            <a:r>
              <a:rPr lang="en-US" sz="2800" dirty="0" smtClean="0">
                <a:solidFill>
                  <a:srgbClr val="214975"/>
                </a:solidFill>
                <a:latin typeface="Book Antiqua" panose="02040602050305030304" pitchFamily="18" charset="0"/>
              </a:rPr>
              <a:t>.</a:t>
            </a:r>
          </a:p>
          <a:p>
            <a:pPr marL="0" algn="just">
              <a:buNone/>
            </a:pPr>
            <a:endParaRPr lang="en-US" dirty="0">
              <a:solidFill>
                <a:srgbClr val="214975"/>
              </a:solidFill>
              <a:latin typeface="Book Antiqua" panose="02040602050305030304" pitchFamily="18" charset="0"/>
            </a:endParaRPr>
          </a:p>
          <a:p>
            <a:pPr marL="0">
              <a:buNone/>
            </a:pP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208178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819400"/>
            <a:ext cx="8686800" cy="1447800"/>
          </a:xfrm>
        </p:spPr>
        <p:txBody>
          <a:bodyPr>
            <a:normAutofit/>
          </a:bodyPr>
          <a:lstStyle/>
          <a:p>
            <a:pPr marL="0" indent="0" algn="just">
              <a:spcBef>
                <a:spcPts val="0"/>
              </a:spcBef>
              <a:buNone/>
            </a:pPr>
            <a:r>
              <a:rPr lang="en-US" sz="2400" dirty="0">
                <a:solidFill>
                  <a:srgbClr val="214975"/>
                </a:solidFill>
                <a:latin typeface="Book Antiqua" panose="02040602050305030304" pitchFamily="18" charset="0"/>
              </a:rPr>
              <a:t>For those in acquisition mode, it is wise to remember that sellers may not have taken great care and attention to land and title matters.  </a:t>
            </a:r>
            <a:endParaRPr lang="en-US" sz="2400"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27</a:t>
            </a:fld>
            <a:endParaRPr lang="en-US" dirty="0"/>
          </a:p>
        </p:txBody>
      </p:sp>
      <p:pic>
        <p:nvPicPr>
          <p:cNvPr id="5" name="Content Placeholder 4"/>
          <p:cNvPicPr>
            <a:picLocks/>
          </p:cNvPicPr>
          <p:nvPr/>
        </p:nvPicPr>
        <p:blipFill>
          <a:blip r:embed="rId2" cstate="print"/>
          <a:srcRect/>
          <a:stretch>
            <a:fillRect/>
          </a:stretch>
        </p:blipFill>
        <p:spPr bwMode="auto">
          <a:xfrm>
            <a:off x="3238500" y="4193892"/>
            <a:ext cx="2667000" cy="21526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8339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514600"/>
            <a:ext cx="8686800" cy="2362200"/>
          </a:xfrm>
        </p:spPr>
        <p:txBody>
          <a:bodyPr>
            <a:normAutofit fontScale="77500" lnSpcReduction="20000"/>
          </a:bodyPr>
          <a:lstStyle/>
          <a:p>
            <a:pPr algn="just">
              <a:lnSpc>
                <a:spcPct val="120000"/>
              </a:lnSpc>
              <a:spcBef>
                <a:spcPts val="0"/>
              </a:spcBef>
            </a:pPr>
            <a:r>
              <a:rPr lang="en-US" sz="3100" dirty="0">
                <a:solidFill>
                  <a:srgbClr val="214975"/>
                </a:solidFill>
                <a:latin typeface="Book Antiqua" panose="02040602050305030304" pitchFamily="18" charset="0"/>
              </a:rPr>
              <a:t>Some companies may lack the personnel or resources to properly organize lease data and perform title curative. </a:t>
            </a:r>
            <a:endParaRPr lang="en-US" sz="3100" dirty="0" smtClean="0">
              <a:solidFill>
                <a:srgbClr val="214975"/>
              </a:solidFill>
              <a:latin typeface="Book Antiqua" panose="02040602050305030304" pitchFamily="18" charset="0"/>
            </a:endParaRPr>
          </a:p>
          <a:p>
            <a:pPr marL="0" indent="0" algn="just">
              <a:lnSpc>
                <a:spcPct val="120000"/>
              </a:lnSpc>
              <a:spcBef>
                <a:spcPts val="0"/>
              </a:spcBef>
              <a:buNone/>
            </a:pPr>
            <a:r>
              <a:rPr lang="en-US" sz="3100" dirty="0" smtClean="0">
                <a:solidFill>
                  <a:srgbClr val="214975"/>
                </a:solidFill>
                <a:latin typeface="Book Antiqua" panose="02040602050305030304" pitchFamily="18" charset="0"/>
              </a:rPr>
              <a:t> </a:t>
            </a:r>
          </a:p>
          <a:p>
            <a:pPr algn="just">
              <a:lnSpc>
                <a:spcPct val="120000"/>
              </a:lnSpc>
              <a:spcBef>
                <a:spcPts val="0"/>
              </a:spcBef>
            </a:pPr>
            <a:r>
              <a:rPr lang="en-US" sz="3100" dirty="0" smtClean="0">
                <a:solidFill>
                  <a:srgbClr val="214975"/>
                </a:solidFill>
                <a:latin typeface="Book Antiqua" panose="02040602050305030304" pitchFamily="18" charset="0"/>
              </a:rPr>
              <a:t>Key </a:t>
            </a:r>
            <a:r>
              <a:rPr lang="en-US" sz="3100" dirty="0">
                <a:solidFill>
                  <a:srgbClr val="214975"/>
                </a:solidFill>
                <a:latin typeface="Book Antiqua" panose="02040602050305030304" pitchFamily="18" charset="0"/>
              </a:rPr>
              <a:t>employees in land departments may have been let go and contractors who have institutional knowledge of the assets may not be available to new purchasers. </a:t>
            </a:r>
          </a:p>
          <a:p>
            <a:pPr marL="0" indent="0">
              <a:buNone/>
            </a:pPr>
            <a:endParaRPr lang="en-US"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28</a:t>
            </a:fld>
            <a:endParaRPr lang="en-US" dirty="0"/>
          </a:p>
        </p:txBody>
      </p:sp>
    </p:spTree>
    <p:extLst>
      <p:ext uri="{BB962C8B-B14F-4D97-AF65-F5344CB8AC3E}">
        <p14:creationId xmlns:p14="http://schemas.microsoft.com/office/powerpoint/2010/main" val="278663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839200" cy="1600200"/>
          </a:xfrm>
        </p:spPr>
        <p:txBody>
          <a:bodyPr>
            <a:normAutofit fontScale="70000" lnSpcReduction="20000"/>
          </a:bodyPr>
          <a:lstStyle/>
          <a:p>
            <a:pPr marL="0" algn="just">
              <a:lnSpc>
                <a:spcPct val="120000"/>
              </a:lnSpc>
              <a:spcBef>
                <a:spcPts val="0"/>
              </a:spcBef>
              <a:buNone/>
            </a:pPr>
            <a:r>
              <a:rPr lang="en-US" sz="3400" dirty="0">
                <a:solidFill>
                  <a:srgbClr val="214975"/>
                </a:solidFill>
                <a:latin typeface="Book Antiqua" panose="02040602050305030304" pitchFamily="18" charset="0"/>
              </a:rPr>
              <a:t>Due diligence review may be difficult for long neglected properties.  Purchasers should be wary and should use care in negotiating title defect adjustments and appropriate curative requirements. </a:t>
            </a:r>
            <a:endParaRPr lang="en-US" sz="3400" dirty="0" smtClean="0">
              <a:solidFill>
                <a:srgbClr val="214975"/>
              </a:solidFill>
              <a:latin typeface="Book Antiqua" panose="02040602050305030304" pitchFamily="18" charset="0"/>
            </a:endParaRPr>
          </a:p>
          <a:p>
            <a:pPr marL="0" algn="just">
              <a:buNone/>
            </a:pPr>
            <a:endParaRPr lang="en-US" sz="24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63565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8534400" cy="1752600"/>
          </a:xfrm>
        </p:spPr>
        <p:txBody>
          <a:bodyPr>
            <a:normAutofit/>
          </a:bodyPr>
          <a:lstStyle/>
          <a:p>
            <a:pPr marL="0" algn="just">
              <a:buNone/>
            </a:pPr>
            <a:r>
              <a:rPr lang="en-US" sz="2800" dirty="0">
                <a:solidFill>
                  <a:srgbClr val="214975"/>
                </a:solidFill>
                <a:latin typeface="Book Antiqua" panose="02040602050305030304" pitchFamily="18" charset="0"/>
              </a:rPr>
              <a:t>As oil and gas prices continue to remain low, the </a:t>
            </a:r>
            <a:endParaRPr lang="en-US" sz="2800" dirty="0" smtClean="0">
              <a:solidFill>
                <a:srgbClr val="214975"/>
              </a:solidFill>
              <a:latin typeface="Book Antiqua" panose="02040602050305030304" pitchFamily="18" charset="0"/>
            </a:endParaRPr>
          </a:p>
          <a:p>
            <a:pPr marL="0" algn="just">
              <a:buNone/>
            </a:pPr>
            <a:r>
              <a:rPr lang="en-US" sz="2800" dirty="0" smtClean="0">
                <a:solidFill>
                  <a:srgbClr val="214975"/>
                </a:solidFill>
                <a:latin typeface="Book Antiqua" panose="02040602050305030304" pitchFamily="18" charset="0"/>
              </a:rPr>
              <a:t>legal</a:t>
            </a:r>
            <a:r>
              <a:rPr lang="en-US" sz="2800" dirty="0">
                <a:solidFill>
                  <a:srgbClr val="214975"/>
                </a:solidFill>
                <a:latin typeface="Book Antiqua" panose="02040602050305030304" pitchFamily="18" charset="0"/>
              </a:rPr>
              <a:t>, </a:t>
            </a:r>
            <a:r>
              <a:rPr lang="en-US" sz="2800" dirty="0" smtClean="0">
                <a:solidFill>
                  <a:srgbClr val="214975"/>
                </a:solidFill>
                <a:latin typeface="Book Antiqua" panose="02040602050305030304" pitchFamily="18" charset="0"/>
              </a:rPr>
              <a:t>contract and </a:t>
            </a:r>
            <a:r>
              <a:rPr lang="en-US" sz="2800" dirty="0">
                <a:solidFill>
                  <a:srgbClr val="214975"/>
                </a:solidFill>
                <a:latin typeface="Book Antiqua" panose="02040602050305030304" pitchFamily="18" charset="0"/>
              </a:rPr>
              <a:t>litigation aspects of the industry </a:t>
            </a:r>
            <a:endParaRPr lang="en-US" sz="2800" dirty="0" smtClean="0">
              <a:solidFill>
                <a:srgbClr val="214975"/>
              </a:solidFill>
              <a:latin typeface="Book Antiqua" panose="02040602050305030304" pitchFamily="18" charset="0"/>
            </a:endParaRPr>
          </a:p>
          <a:p>
            <a:pPr marL="0" algn="just">
              <a:buNone/>
            </a:pPr>
            <a:r>
              <a:rPr lang="en-US" sz="2800" dirty="0" smtClean="0">
                <a:solidFill>
                  <a:srgbClr val="214975"/>
                </a:solidFill>
                <a:latin typeface="Book Antiqua" panose="02040602050305030304" pitchFamily="18" charset="0"/>
              </a:rPr>
              <a:t>become </a:t>
            </a:r>
            <a:r>
              <a:rPr lang="en-US" sz="2800" dirty="0">
                <a:solidFill>
                  <a:srgbClr val="214975"/>
                </a:solidFill>
                <a:latin typeface="Book Antiqua" panose="02040602050305030304" pitchFamily="18" charset="0"/>
              </a:rPr>
              <a:t>apparent</a:t>
            </a:r>
            <a:r>
              <a:rPr lang="en-US" sz="2800" dirty="0" smtClean="0">
                <a:solidFill>
                  <a:srgbClr val="214975"/>
                </a:solidFill>
                <a:latin typeface="Book Antiqua" panose="02040602050305030304" pitchFamily="18" charset="0"/>
              </a:rPr>
              <a:t>.</a:t>
            </a:r>
          </a:p>
          <a:p>
            <a:pPr marL="0" algn="just">
              <a:buNone/>
            </a:pPr>
            <a:endParaRPr lang="en-US" sz="28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3</a:t>
            </a:fld>
            <a:endParaRPr lang="en-US" dirty="0"/>
          </a:p>
        </p:txBody>
      </p:sp>
    </p:spTree>
    <p:extLst>
      <p:ext uri="{BB962C8B-B14F-4D97-AF65-F5344CB8AC3E}">
        <p14:creationId xmlns:p14="http://schemas.microsoft.com/office/powerpoint/2010/main" val="2747611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15400" cy="5867400"/>
          </a:xfrm>
        </p:spPr>
        <p:txBody>
          <a:bodyPr>
            <a:noAutofit/>
          </a:bodyPr>
          <a:lstStyle/>
          <a:p>
            <a:pPr marL="0" indent="0" algn="ctr">
              <a:buNone/>
            </a:pPr>
            <a:r>
              <a:rPr lang="en-US" sz="2800" b="1" dirty="0" smtClean="0">
                <a:solidFill>
                  <a:srgbClr val="214975"/>
                </a:solidFill>
                <a:latin typeface="Book Antiqua" panose="02040602050305030304" pitchFamily="18" charset="0"/>
              </a:rPr>
              <a:t>LITIGATION</a:t>
            </a:r>
            <a:endParaRPr lang="en-US" sz="2800" b="1" dirty="0" smtClean="0">
              <a:solidFill>
                <a:srgbClr val="214975"/>
              </a:solidFill>
              <a:latin typeface="Book Antiqua" panose="02040602050305030304" pitchFamily="18" charset="0"/>
            </a:endParaRPr>
          </a:p>
          <a:p>
            <a:pPr marL="0" indent="0" algn="just">
              <a:buNone/>
            </a:pPr>
            <a:endParaRPr lang="en-US" sz="2000" dirty="0">
              <a:solidFill>
                <a:srgbClr val="214975"/>
              </a:solidFill>
              <a:latin typeface="Book Antiqua" panose="02040602050305030304" pitchFamily="18" charset="0"/>
            </a:endParaRPr>
          </a:p>
          <a:p>
            <a:pPr marL="0" indent="0">
              <a:spcBef>
                <a:spcPts val="0"/>
              </a:spcBef>
              <a:buNone/>
            </a:pPr>
            <a:r>
              <a:rPr lang="en-US" sz="2200" dirty="0" smtClean="0">
                <a:solidFill>
                  <a:srgbClr val="214975"/>
                </a:solidFill>
                <a:latin typeface="Book Antiqua" panose="02040602050305030304" pitchFamily="18" charset="0"/>
              </a:rPr>
              <a:t>						When </a:t>
            </a:r>
            <a:r>
              <a:rPr lang="en-US" sz="2200" dirty="0" smtClean="0">
                <a:solidFill>
                  <a:srgbClr val="214975"/>
                </a:solidFill>
                <a:latin typeface="Book Antiqua" panose="02040602050305030304" pitchFamily="18" charset="0"/>
              </a:rPr>
              <a:t>there is </a:t>
            </a:r>
            <a:r>
              <a:rPr lang="en-US" sz="2200" dirty="0">
                <a:solidFill>
                  <a:srgbClr val="214975"/>
                </a:solidFill>
                <a:latin typeface="Book Antiqua" panose="02040602050305030304" pitchFamily="18" charset="0"/>
              </a:rPr>
              <a:t>a </a:t>
            </a:r>
            <a:r>
              <a:rPr lang="en-US" sz="2200" dirty="0" smtClean="0">
                <a:solidFill>
                  <a:srgbClr val="214975"/>
                </a:solidFill>
                <a:latin typeface="Book Antiqua" panose="02040602050305030304" pitchFamily="18" charset="0"/>
              </a:rPr>
              <a:t>							substantial </a:t>
            </a:r>
            <a:r>
              <a:rPr lang="en-US" sz="2200" dirty="0">
                <a:solidFill>
                  <a:srgbClr val="214975"/>
                </a:solidFill>
                <a:latin typeface="Book Antiqua" panose="02040602050305030304" pitchFamily="18" charset="0"/>
              </a:rPr>
              <a:t>drop in the </a:t>
            </a:r>
            <a:r>
              <a:rPr lang="en-US" sz="2200" dirty="0" smtClean="0">
                <a:solidFill>
                  <a:srgbClr val="214975"/>
                </a:solidFill>
                <a:latin typeface="Book Antiqua" panose="02040602050305030304" pitchFamily="18" charset="0"/>
              </a:rPr>
              <a:t>						price </a:t>
            </a:r>
            <a:r>
              <a:rPr lang="en-US" sz="2200" dirty="0">
                <a:solidFill>
                  <a:srgbClr val="214975"/>
                </a:solidFill>
                <a:latin typeface="Book Antiqua" panose="02040602050305030304" pitchFamily="18" charset="0"/>
              </a:rPr>
              <a:t>of oil over a short </a:t>
            </a:r>
            <a:r>
              <a:rPr lang="en-US" sz="2200" dirty="0" smtClean="0">
                <a:solidFill>
                  <a:srgbClr val="214975"/>
                </a:solidFill>
                <a:latin typeface="Book Antiqua" panose="02040602050305030304" pitchFamily="18" charset="0"/>
              </a:rPr>
              <a:t>						period </a:t>
            </a:r>
            <a:r>
              <a:rPr lang="en-US" sz="2200" dirty="0">
                <a:solidFill>
                  <a:srgbClr val="214975"/>
                </a:solidFill>
                <a:latin typeface="Book Antiqua" panose="02040602050305030304" pitchFamily="18" charset="0"/>
              </a:rPr>
              <a:t>of time, there is </a:t>
            </a:r>
            <a:r>
              <a:rPr lang="en-US" sz="2200" dirty="0" smtClean="0">
                <a:solidFill>
                  <a:srgbClr val="214975"/>
                </a:solidFill>
                <a:latin typeface="Book Antiqua" panose="02040602050305030304" pitchFamily="18" charset="0"/>
              </a:rPr>
              <a:t>						always </a:t>
            </a:r>
            <a:r>
              <a:rPr lang="en-US" sz="2200" dirty="0">
                <a:solidFill>
                  <a:srgbClr val="214975"/>
                </a:solidFill>
                <a:latin typeface="Book Antiqua" panose="02040602050305030304" pitchFamily="18" charset="0"/>
              </a:rPr>
              <a:t>an accompanying </a:t>
            </a:r>
            <a:r>
              <a:rPr lang="en-US" sz="2200" dirty="0" smtClean="0">
                <a:solidFill>
                  <a:srgbClr val="214975"/>
                </a:solidFill>
                <a:latin typeface="Book Antiqua" panose="02040602050305030304" pitchFamily="18" charset="0"/>
              </a:rPr>
              <a:t>						rise </a:t>
            </a:r>
            <a:r>
              <a:rPr lang="en-US" sz="2200" dirty="0">
                <a:solidFill>
                  <a:srgbClr val="214975"/>
                </a:solidFill>
                <a:latin typeface="Book Antiqua" panose="02040602050305030304" pitchFamily="18" charset="0"/>
              </a:rPr>
              <a:t>in energy litigation. </a:t>
            </a:r>
            <a:r>
              <a:rPr lang="en-US" sz="2200" dirty="0" smtClean="0">
                <a:solidFill>
                  <a:srgbClr val="214975"/>
                </a:solidFill>
                <a:latin typeface="Book Antiqua" panose="02040602050305030304" pitchFamily="18" charset="0"/>
              </a:rPr>
              <a:t>						People </a:t>
            </a:r>
            <a:r>
              <a:rPr lang="en-US" sz="2200" dirty="0">
                <a:solidFill>
                  <a:srgbClr val="214975"/>
                </a:solidFill>
                <a:latin typeface="Book Antiqua" panose="02040602050305030304" pitchFamily="18" charset="0"/>
              </a:rPr>
              <a:t>will start suing </a:t>
            </a:r>
            <a:r>
              <a:rPr lang="en-US" sz="2200" dirty="0" smtClean="0">
                <a:solidFill>
                  <a:srgbClr val="214975"/>
                </a:solidFill>
                <a:latin typeface="Book Antiqua" panose="02040602050305030304" pitchFamily="18" charset="0"/>
              </a:rPr>
              <a:t>						over </a:t>
            </a:r>
            <a:r>
              <a:rPr lang="en-US" sz="2200" dirty="0">
                <a:solidFill>
                  <a:srgbClr val="214975"/>
                </a:solidFill>
                <a:latin typeface="Book Antiqua" panose="02040602050305030304" pitchFamily="18" charset="0"/>
              </a:rPr>
              <a:t>all the parked </a:t>
            </a:r>
            <a:r>
              <a:rPr lang="en-US" sz="2200" dirty="0" smtClean="0">
                <a:solidFill>
                  <a:srgbClr val="214975"/>
                </a:solidFill>
                <a:latin typeface="Book Antiqua" panose="02040602050305030304" pitchFamily="18" charset="0"/>
              </a:rPr>
              <a:t>							equipment, broken 							contracts </a:t>
            </a:r>
            <a:r>
              <a:rPr lang="en-US" sz="2200" dirty="0">
                <a:solidFill>
                  <a:srgbClr val="214975"/>
                </a:solidFill>
                <a:latin typeface="Book Antiqua" panose="02040602050305030304" pitchFamily="18" charset="0"/>
              </a:rPr>
              <a:t>and bad </a:t>
            </a:r>
            <a:r>
              <a:rPr lang="en-US" sz="2200" dirty="0" smtClean="0">
                <a:solidFill>
                  <a:srgbClr val="214975"/>
                </a:solidFill>
                <a:latin typeface="Book Antiqua" panose="02040602050305030304" pitchFamily="18" charset="0"/>
              </a:rPr>
              <a:t>							investments </a:t>
            </a:r>
            <a:r>
              <a:rPr lang="en-US" sz="2200" dirty="0">
                <a:solidFill>
                  <a:srgbClr val="214975"/>
                </a:solidFill>
                <a:latin typeface="Book Antiqua" panose="02040602050305030304" pitchFamily="18" charset="0"/>
              </a:rPr>
              <a:t>as profits and income decline.  In other words, a considerable amount of work will move from the oil fields and platforms to the courtrooms</a:t>
            </a:r>
            <a:r>
              <a:rPr lang="en-US" sz="2200" dirty="0" smtClean="0">
                <a:solidFill>
                  <a:srgbClr val="214975"/>
                </a:solidFill>
                <a:latin typeface="Book Antiqua" panose="02040602050305030304" pitchFamily="18" charset="0"/>
              </a:rPr>
              <a:t>.</a:t>
            </a:r>
          </a:p>
          <a:p>
            <a:pPr marL="0" indent="0" algn="just">
              <a:buNone/>
            </a:pPr>
            <a:endParaRPr lang="en-US" sz="20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30</a:t>
            </a:fld>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5342881" cy="35814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0"/>
            <a:ext cx="8534400" cy="3200400"/>
          </a:xfrm>
        </p:spPr>
        <p:txBody>
          <a:bodyPr>
            <a:normAutofit fontScale="70000" lnSpcReduction="20000"/>
          </a:bodyPr>
          <a:lstStyle/>
          <a:p>
            <a:pPr marL="0" indent="0" algn="just">
              <a:lnSpc>
                <a:spcPct val="120000"/>
              </a:lnSpc>
              <a:spcBef>
                <a:spcPts val="0"/>
              </a:spcBef>
              <a:buNone/>
            </a:pPr>
            <a:r>
              <a:rPr lang="en-US" sz="3400" dirty="0">
                <a:solidFill>
                  <a:srgbClr val="214975"/>
                </a:solidFill>
                <a:latin typeface="Book Antiqua" panose="02040602050305030304" pitchFamily="18" charset="0"/>
              </a:rPr>
              <a:t>Falling oil prices have already made many energy companies reexamine deals and consider breach of contract litigation.</a:t>
            </a:r>
          </a:p>
          <a:p>
            <a:pPr marL="0" indent="0" algn="just">
              <a:lnSpc>
                <a:spcPct val="120000"/>
              </a:lnSpc>
              <a:spcBef>
                <a:spcPts val="0"/>
              </a:spcBef>
              <a:buNone/>
            </a:pPr>
            <a:endParaRPr lang="en-US" sz="3400" dirty="0">
              <a:solidFill>
                <a:srgbClr val="214975"/>
              </a:solidFill>
              <a:latin typeface="Book Antiqua" panose="02040602050305030304" pitchFamily="18" charset="0"/>
            </a:endParaRPr>
          </a:p>
          <a:p>
            <a:pPr marL="0" indent="0" algn="just">
              <a:lnSpc>
                <a:spcPct val="120000"/>
              </a:lnSpc>
              <a:spcBef>
                <a:spcPts val="0"/>
              </a:spcBef>
              <a:buNone/>
            </a:pPr>
            <a:r>
              <a:rPr lang="en-US" sz="3400" dirty="0">
                <a:solidFill>
                  <a:srgbClr val="214975"/>
                </a:solidFill>
                <a:latin typeface="Book Antiqua" panose="02040602050305030304" pitchFamily="18" charset="0"/>
              </a:rPr>
              <a:t>Similarly, as operators scale back exploration and production plans, decreased activity may encourage mineral interest owners or joint venture partners to sue operators for failure to meet continuous drilling obligations and partial or complete termination of leases.</a:t>
            </a:r>
          </a:p>
          <a:p>
            <a:endParaRPr lang="en-US"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31</a:t>
            </a:fld>
            <a:endParaRPr lang="en-US" dirty="0"/>
          </a:p>
        </p:txBody>
      </p:sp>
    </p:spTree>
    <p:extLst>
      <p:ext uri="{BB962C8B-B14F-4D97-AF65-F5344CB8AC3E}">
        <p14:creationId xmlns:p14="http://schemas.microsoft.com/office/powerpoint/2010/main" val="1872572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763000" cy="1905000"/>
          </a:xfrm>
        </p:spPr>
        <p:txBody>
          <a:bodyPr>
            <a:normAutofit/>
          </a:bodyPr>
          <a:lstStyle/>
          <a:p>
            <a:pPr marL="0" algn="just">
              <a:spcBef>
                <a:spcPts val="0"/>
              </a:spcBef>
              <a:buNone/>
            </a:pPr>
            <a:r>
              <a:rPr lang="en-US" sz="2400" dirty="0">
                <a:solidFill>
                  <a:srgbClr val="214975"/>
                </a:solidFill>
                <a:latin typeface="Book Antiqua" panose="02040602050305030304" pitchFamily="18" charset="0"/>
              </a:rPr>
              <a:t>The royalty interest owners and investors are just now seeing the impact of falling prices, which may result in lawsuits seeking damages for underpayment of royalties or improper royalty calculations.</a:t>
            </a:r>
            <a:endParaRPr lang="en-US" dirty="0">
              <a:solidFill>
                <a:srgbClr val="214975"/>
              </a:solidFill>
              <a:latin typeface="Book Antiqua" panose="02040602050305030304" pitchFamily="18" charset="0"/>
            </a:endParaRPr>
          </a:p>
          <a:p>
            <a:pPr marL="0" algn="just">
              <a:buNone/>
            </a:pP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675866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828800"/>
            <a:ext cx="8915400" cy="3733800"/>
          </a:xfrm>
        </p:spPr>
        <p:txBody>
          <a:bodyPr>
            <a:normAutofit fontScale="77500" lnSpcReduction="20000"/>
          </a:bodyPr>
          <a:lstStyle/>
          <a:p>
            <a:pPr marL="0" algn="just">
              <a:lnSpc>
                <a:spcPct val="120000"/>
              </a:lnSpc>
              <a:spcBef>
                <a:spcPts val="0"/>
              </a:spcBef>
              <a:buNone/>
            </a:pPr>
            <a:r>
              <a:rPr lang="en-US" sz="2600" dirty="0">
                <a:solidFill>
                  <a:srgbClr val="214975"/>
                </a:solidFill>
                <a:latin typeface="Book Antiqua" panose="02040602050305030304" pitchFamily="18" charset="0"/>
              </a:rPr>
              <a:t>Additionally, because companies are scaling back drilling activity, litigation may focus on operators and the oilfield service companies with whom they have contracts. </a:t>
            </a:r>
            <a:endParaRPr lang="en-US" sz="2600" dirty="0" smtClean="0">
              <a:solidFill>
                <a:srgbClr val="214975"/>
              </a:solidFill>
              <a:latin typeface="Book Antiqua" panose="02040602050305030304" pitchFamily="18" charset="0"/>
            </a:endParaRPr>
          </a:p>
          <a:p>
            <a:pPr marL="0" algn="just">
              <a:lnSpc>
                <a:spcPct val="120000"/>
              </a:lnSpc>
              <a:spcBef>
                <a:spcPts val="0"/>
              </a:spcBef>
              <a:buNone/>
            </a:pPr>
            <a:endParaRPr lang="en-US" sz="2600" dirty="0">
              <a:solidFill>
                <a:srgbClr val="214975"/>
              </a:solidFill>
              <a:latin typeface="Book Antiqua" panose="02040602050305030304" pitchFamily="18" charset="0"/>
            </a:endParaRPr>
          </a:p>
          <a:p>
            <a:pPr marL="0" algn="just">
              <a:lnSpc>
                <a:spcPct val="120000"/>
              </a:lnSpc>
              <a:spcBef>
                <a:spcPts val="0"/>
              </a:spcBef>
              <a:buNone/>
            </a:pPr>
            <a:r>
              <a:rPr lang="en-US" sz="2600" dirty="0">
                <a:solidFill>
                  <a:srgbClr val="214975"/>
                </a:solidFill>
                <a:latin typeface="Book Antiqua" panose="02040602050305030304" pitchFamily="18" charset="0"/>
              </a:rPr>
              <a:t>Service firms that provide oilfield equipment and tools are especially vulnerable to falling prices as they may be forced to renegotiate long term contracts and may lack sufficient liquidity to survive during a long term downward market</a:t>
            </a:r>
            <a:r>
              <a:rPr lang="en-US" sz="2600" dirty="0" smtClean="0">
                <a:solidFill>
                  <a:srgbClr val="214975"/>
                </a:solidFill>
                <a:latin typeface="Book Antiqua" panose="02040602050305030304" pitchFamily="18" charset="0"/>
              </a:rPr>
              <a:t>.</a:t>
            </a:r>
          </a:p>
          <a:p>
            <a:pPr marL="0" algn="just">
              <a:lnSpc>
                <a:spcPct val="120000"/>
              </a:lnSpc>
              <a:spcBef>
                <a:spcPts val="0"/>
              </a:spcBef>
              <a:buNone/>
            </a:pPr>
            <a:endParaRPr lang="en-US" sz="2600" dirty="0">
              <a:solidFill>
                <a:srgbClr val="214975"/>
              </a:solidFill>
              <a:latin typeface="Book Antiqua" panose="02040602050305030304" pitchFamily="18" charset="0"/>
            </a:endParaRPr>
          </a:p>
          <a:p>
            <a:pPr marL="0" algn="just">
              <a:lnSpc>
                <a:spcPct val="120000"/>
              </a:lnSpc>
              <a:spcBef>
                <a:spcPts val="0"/>
              </a:spcBef>
              <a:buNone/>
            </a:pPr>
            <a:r>
              <a:rPr lang="en-US" sz="2600" dirty="0">
                <a:solidFill>
                  <a:srgbClr val="214975"/>
                </a:solidFill>
                <a:latin typeface="Book Antiqua" panose="02040602050305030304" pitchFamily="18" charset="0"/>
              </a:rPr>
              <a:t>Of the bankruptcies filed to date, many have involved oilfield service companies who don’t work if production is severely curtailed</a:t>
            </a:r>
            <a:r>
              <a:rPr lang="en-US" sz="2600" dirty="0" smtClean="0">
                <a:solidFill>
                  <a:srgbClr val="214975"/>
                </a:solidFill>
                <a:latin typeface="Book Antiqua" panose="02040602050305030304" pitchFamily="18" charset="0"/>
              </a:rPr>
              <a:t>.</a:t>
            </a: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692999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839200" cy="2819400"/>
          </a:xfrm>
        </p:spPr>
        <p:txBody>
          <a:bodyPr>
            <a:noAutofit/>
          </a:bodyPr>
          <a:lstStyle/>
          <a:p>
            <a:pPr marL="0" indent="0" algn="just">
              <a:spcBef>
                <a:spcPts val="0"/>
              </a:spcBef>
              <a:buNone/>
            </a:pPr>
            <a:r>
              <a:rPr lang="en-US" sz="2200" dirty="0">
                <a:solidFill>
                  <a:srgbClr val="214975"/>
                </a:solidFill>
                <a:latin typeface="Book Antiqua" panose="02040602050305030304" pitchFamily="18" charset="0"/>
              </a:rPr>
              <a:t>Another common practice in litigation:  </a:t>
            </a:r>
            <a:endParaRPr lang="en-US" sz="2200" dirty="0" smtClean="0">
              <a:solidFill>
                <a:srgbClr val="214975"/>
              </a:solidFill>
              <a:latin typeface="Book Antiqua" panose="02040602050305030304" pitchFamily="18" charset="0"/>
            </a:endParaRPr>
          </a:p>
          <a:p>
            <a:pPr marL="0" indent="0" algn="just">
              <a:spcBef>
                <a:spcPts val="0"/>
              </a:spcBef>
              <a:buNone/>
            </a:pPr>
            <a:endParaRPr lang="en-US" sz="2200" dirty="0">
              <a:solidFill>
                <a:srgbClr val="214975"/>
              </a:solidFill>
              <a:latin typeface="Book Antiqua" panose="02040602050305030304" pitchFamily="18" charset="0"/>
            </a:endParaRPr>
          </a:p>
          <a:p>
            <a:pPr marL="0" indent="0" algn="just">
              <a:spcBef>
                <a:spcPts val="0"/>
              </a:spcBef>
              <a:buNone/>
            </a:pPr>
            <a:r>
              <a:rPr lang="en-US" sz="2200" dirty="0" smtClean="0">
                <a:solidFill>
                  <a:srgbClr val="214975"/>
                </a:solidFill>
                <a:latin typeface="Book Antiqua" panose="02040602050305030304" pitchFamily="18" charset="0"/>
              </a:rPr>
              <a:t>When </a:t>
            </a:r>
            <a:r>
              <a:rPr lang="en-US" sz="2200" dirty="0">
                <a:solidFill>
                  <a:srgbClr val="214975"/>
                </a:solidFill>
                <a:latin typeface="Book Antiqua" panose="02040602050305030304" pitchFamily="18" charset="0"/>
              </a:rPr>
              <a:t>the economy slows down, businesses which are struggling will often use litigation as a tactic to avoid or delay financial obligations. Similarly, there will be an increase in litigation brought by one party which is attempting to recover from another party who has defaulted in the performance of a contract or payment of a debt.</a:t>
            </a:r>
            <a:endParaRPr lang="en-US" sz="2200"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3200400"/>
          </a:xfrm>
        </p:spPr>
        <p:txBody>
          <a:bodyPr>
            <a:normAutofit fontScale="77500" lnSpcReduction="20000"/>
          </a:bodyPr>
          <a:lstStyle/>
          <a:p>
            <a:pPr marL="0" indent="0" algn="ctr">
              <a:buNone/>
            </a:pPr>
            <a:r>
              <a:rPr lang="en-US" sz="2800" b="1" dirty="0">
                <a:solidFill>
                  <a:srgbClr val="214975"/>
                </a:solidFill>
                <a:latin typeface="Book Antiqua" panose="02040602050305030304" pitchFamily="18" charset="0"/>
              </a:rPr>
              <a:t>WORKFORCE REDUCTION/ </a:t>
            </a:r>
            <a:r>
              <a:rPr lang="en-US" sz="2800" b="1" cap="all" dirty="0">
                <a:solidFill>
                  <a:srgbClr val="214975"/>
                </a:solidFill>
                <a:latin typeface="Book Antiqua" panose="02040602050305030304" pitchFamily="18" charset="0"/>
              </a:rPr>
              <a:t>Wage-and-Hour Suits </a:t>
            </a:r>
          </a:p>
          <a:p>
            <a:pPr marL="0" indent="0" algn="just">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r>
              <a:rPr lang="en-US" sz="2800" dirty="0">
                <a:solidFill>
                  <a:srgbClr val="214975"/>
                </a:solidFill>
                <a:latin typeface="Book Antiqua" panose="02040602050305030304" pitchFamily="18" charset="0"/>
              </a:rPr>
              <a:t>Financial distress caused by a downturn in an industry also generates litigation in relation to employees who are terminated</a:t>
            </a:r>
            <a:r>
              <a:rPr lang="en-US" sz="2800" dirty="0" smtClean="0">
                <a:solidFill>
                  <a:srgbClr val="214975"/>
                </a:solidFill>
                <a:latin typeface="Book Antiqua" panose="02040602050305030304" pitchFamily="18" charset="0"/>
              </a:rPr>
              <a:t>.</a:t>
            </a:r>
          </a:p>
          <a:p>
            <a:pPr marL="0" indent="0" algn="just">
              <a:lnSpc>
                <a:spcPct val="120000"/>
              </a:lnSpc>
              <a:spcBef>
                <a:spcPts val="0"/>
              </a:spcBef>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r>
              <a:rPr lang="en-US" sz="2800" dirty="0">
                <a:solidFill>
                  <a:srgbClr val="214975"/>
                </a:solidFill>
                <a:latin typeface="Book Antiqua" panose="02040602050305030304" pitchFamily="18" charset="0"/>
              </a:rPr>
              <a:t>It is important to evaluate the best strategy for reducing workforce and avoiding </a:t>
            </a:r>
            <a:r>
              <a:rPr lang="en-US" sz="2800" dirty="0" smtClean="0">
                <a:solidFill>
                  <a:srgbClr val="214975"/>
                </a:solidFill>
                <a:latin typeface="Book Antiqua" panose="02040602050305030304" pitchFamily="18" charset="0"/>
              </a:rPr>
              <a:t>litigation by </a:t>
            </a:r>
            <a:r>
              <a:rPr lang="en-US" sz="2800" dirty="0">
                <a:solidFill>
                  <a:srgbClr val="214975"/>
                </a:solidFill>
                <a:latin typeface="Book Antiqua" panose="02040602050305030304" pitchFamily="18" charset="0"/>
              </a:rPr>
              <a:t>employees, governmental agencies and individuals as representatives in class action litigation.</a:t>
            </a:r>
          </a:p>
          <a:p>
            <a:endParaRPr lang="en-US" sz="2400"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8382000" cy="1828800"/>
          </a:xfrm>
        </p:spPr>
        <p:txBody>
          <a:bodyPr>
            <a:normAutofit/>
          </a:bodyPr>
          <a:lstStyle/>
          <a:p>
            <a:pPr marL="0" indent="0" algn="just">
              <a:spcBef>
                <a:spcPts val="0"/>
              </a:spcBef>
              <a:buNone/>
            </a:pPr>
            <a:r>
              <a:rPr lang="en-US" sz="2200" dirty="0">
                <a:solidFill>
                  <a:srgbClr val="214975"/>
                </a:solidFill>
                <a:latin typeface="Book Antiqua" panose="02040602050305030304" pitchFamily="18" charset="0"/>
              </a:rPr>
              <a:t>Laid-off employees are likely to seek </a:t>
            </a:r>
            <a:r>
              <a:rPr lang="en-US" sz="2200" dirty="0" smtClean="0">
                <a:solidFill>
                  <a:srgbClr val="214975"/>
                </a:solidFill>
                <a:latin typeface="Book Antiqua" panose="02040602050305030304" pitchFamily="18" charset="0"/>
              </a:rPr>
              <a:t>out attorneys </a:t>
            </a:r>
            <a:r>
              <a:rPr lang="en-US" sz="2200" dirty="0">
                <a:solidFill>
                  <a:srgbClr val="214975"/>
                </a:solidFill>
                <a:latin typeface="Book Antiqua" panose="02040602050305030304" pitchFamily="18" charset="0"/>
              </a:rPr>
              <a:t>to challenge common employment practices in the oilfield, including questionable classifications of workers as overtime-exempt or independent </a:t>
            </a:r>
            <a:r>
              <a:rPr lang="en-US" sz="2200" dirty="0" smtClean="0">
                <a:solidFill>
                  <a:srgbClr val="214975"/>
                </a:solidFill>
                <a:latin typeface="Book Antiqua" panose="02040602050305030304" pitchFamily="18" charset="0"/>
              </a:rPr>
              <a:t>contractors. </a:t>
            </a:r>
          </a:p>
          <a:p>
            <a:pPr marL="0" indent="0" algn="just">
              <a:buNone/>
            </a:pPr>
            <a:endParaRPr lang="en-US" sz="2400" dirty="0" smtClean="0">
              <a:solidFill>
                <a:srgbClr val="214975"/>
              </a:solidFill>
              <a:latin typeface="Book Antiqua" panose="02040602050305030304" pitchFamily="18" charset="0"/>
            </a:endParaRPr>
          </a:p>
          <a:p>
            <a:pPr marL="0" indent="0" algn="just">
              <a:buNone/>
            </a:pPr>
            <a:endParaRPr lang="en-US" sz="24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458200" cy="3429000"/>
          </a:xfrm>
        </p:spPr>
        <p:txBody>
          <a:bodyPr>
            <a:normAutofit fontScale="32500" lnSpcReduction="20000"/>
          </a:bodyPr>
          <a:lstStyle/>
          <a:p>
            <a:pPr marL="0" algn="just">
              <a:lnSpc>
                <a:spcPct val="120000"/>
              </a:lnSpc>
              <a:spcBef>
                <a:spcPts val="0"/>
              </a:spcBef>
              <a:buNone/>
            </a:pPr>
            <a:r>
              <a:rPr lang="en-US" sz="6800" dirty="0">
                <a:solidFill>
                  <a:srgbClr val="214975"/>
                </a:solidFill>
                <a:latin typeface="Book Antiqua" panose="02040602050305030304" pitchFamily="18" charset="0"/>
              </a:rPr>
              <a:t>Factors making litigation more likely</a:t>
            </a:r>
            <a:r>
              <a:rPr lang="en-US" sz="6800" dirty="0" smtClean="0">
                <a:solidFill>
                  <a:srgbClr val="214975"/>
                </a:solidFill>
                <a:latin typeface="Book Antiqua" panose="02040602050305030304" pitchFamily="18" charset="0"/>
              </a:rPr>
              <a:t>:</a:t>
            </a:r>
          </a:p>
          <a:p>
            <a:pPr marL="0" algn="just">
              <a:lnSpc>
                <a:spcPct val="120000"/>
              </a:lnSpc>
              <a:spcBef>
                <a:spcPts val="0"/>
              </a:spcBef>
              <a:buNone/>
            </a:pPr>
            <a:endParaRPr lang="en-US" sz="6800" dirty="0">
              <a:solidFill>
                <a:srgbClr val="214975"/>
              </a:solidFill>
              <a:latin typeface="Book Antiqua" panose="02040602050305030304" pitchFamily="18" charset="0"/>
            </a:endParaRPr>
          </a:p>
          <a:p>
            <a:pPr algn="just">
              <a:lnSpc>
                <a:spcPct val="120000"/>
              </a:lnSpc>
              <a:spcBef>
                <a:spcPts val="0"/>
              </a:spcBef>
            </a:pPr>
            <a:r>
              <a:rPr lang="en-US" sz="6800" dirty="0" smtClean="0">
                <a:solidFill>
                  <a:srgbClr val="214975"/>
                </a:solidFill>
                <a:latin typeface="Book Antiqua" panose="02040602050305030304" pitchFamily="18" charset="0"/>
              </a:rPr>
              <a:t>the </a:t>
            </a:r>
            <a:r>
              <a:rPr lang="en-US" sz="6800" dirty="0">
                <a:solidFill>
                  <a:srgbClr val="214975"/>
                </a:solidFill>
                <a:latin typeface="Book Antiqua" panose="02040602050305030304" pitchFamily="18" charset="0"/>
              </a:rPr>
              <a:t>lenient standard for collective action certification under </a:t>
            </a:r>
            <a:r>
              <a:rPr lang="en-US" sz="6800" dirty="0" smtClean="0">
                <a:solidFill>
                  <a:srgbClr val="214975"/>
                </a:solidFill>
                <a:latin typeface="Book Antiqua" panose="02040602050305030304" pitchFamily="18" charset="0"/>
              </a:rPr>
              <a:t>the </a:t>
            </a:r>
            <a:r>
              <a:rPr lang="en-US" sz="6800" dirty="0">
                <a:solidFill>
                  <a:srgbClr val="214975"/>
                </a:solidFill>
                <a:latin typeface="Book Antiqua" panose="02040602050305030304" pitchFamily="18" charset="0"/>
              </a:rPr>
              <a:t>Fair Labor Standards Act</a:t>
            </a:r>
          </a:p>
          <a:p>
            <a:pPr algn="just">
              <a:lnSpc>
                <a:spcPct val="120000"/>
              </a:lnSpc>
              <a:spcBef>
                <a:spcPts val="0"/>
              </a:spcBef>
            </a:pPr>
            <a:r>
              <a:rPr lang="en-US" sz="6800" dirty="0" smtClean="0">
                <a:solidFill>
                  <a:srgbClr val="214975"/>
                </a:solidFill>
                <a:latin typeface="Book Antiqua" panose="02040602050305030304" pitchFamily="18" charset="0"/>
              </a:rPr>
              <a:t>the </a:t>
            </a:r>
            <a:r>
              <a:rPr lang="en-US" sz="6800" dirty="0">
                <a:solidFill>
                  <a:srgbClr val="214975"/>
                </a:solidFill>
                <a:latin typeface="Book Antiqua" panose="02040602050305030304" pitchFamily="18" charset="0"/>
              </a:rPr>
              <a:t>use of independent contractors by companies; and</a:t>
            </a:r>
          </a:p>
          <a:p>
            <a:pPr algn="just">
              <a:lnSpc>
                <a:spcPct val="120000"/>
              </a:lnSpc>
              <a:spcBef>
                <a:spcPts val="0"/>
              </a:spcBef>
            </a:pPr>
            <a:r>
              <a:rPr lang="en-US" sz="6800" dirty="0" smtClean="0">
                <a:solidFill>
                  <a:srgbClr val="214975"/>
                </a:solidFill>
                <a:latin typeface="Book Antiqua" panose="02040602050305030304" pitchFamily="18" charset="0"/>
              </a:rPr>
              <a:t>the </a:t>
            </a:r>
            <a:r>
              <a:rPr lang="en-US" sz="6800" dirty="0">
                <a:solidFill>
                  <a:srgbClr val="214975"/>
                </a:solidFill>
                <a:latin typeface="Book Antiqua" panose="02040602050305030304" pitchFamily="18" charset="0"/>
              </a:rPr>
              <a:t>rush by companies produce when prices were high </a:t>
            </a:r>
            <a:endParaRPr lang="en-US" sz="6800" dirty="0" smtClean="0">
              <a:solidFill>
                <a:srgbClr val="214975"/>
              </a:solidFill>
              <a:latin typeface="Book Antiqua" panose="02040602050305030304" pitchFamily="18" charset="0"/>
            </a:endParaRPr>
          </a:p>
          <a:p>
            <a:pPr marL="0" algn="just">
              <a:lnSpc>
                <a:spcPct val="120000"/>
              </a:lnSpc>
              <a:spcBef>
                <a:spcPts val="0"/>
              </a:spcBef>
              <a:buNone/>
            </a:pPr>
            <a:endParaRPr lang="en-US" sz="6800" dirty="0">
              <a:solidFill>
                <a:srgbClr val="214975"/>
              </a:solidFill>
              <a:latin typeface="Book Antiqua" panose="02040602050305030304" pitchFamily="18" charset="0"/>
            </a:endParaRPr>
          </a:p>
          <a:p>
            <a:pPr marL="0" algn="just">
              <a:lnSpc>
                <a:spcPct val="120000"/>
              </a:lnSpc>
              <a:spcBef>
                <a:spcPts val="0"/>
              </a:spcBef>
              <a:buNone/>
            </a:pPr>
            <a:r>
              <a:rPr lang="en-US" sz="6800" dirty="0">
                <a:solidFill>
                  <a:srgbClr val="214975"/>
                </a:solidFill>
                <a:latin typeface="Book Antiqua" panose="02040602050305030304" pitchFamily="18" charset="0"/>
              </a:rPr>
              <a:t>If oil prices stay low and people working during better times stay unemployed, litigation could be greatly increased.</a:t>
            </a:r>
          </a:p>
          <a:p>
            <a:pPr marL="0" algn="just">
              <a:buNone/>
            </a:pP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964877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8915400" cy="3276600"/>
          </a:xfrm>
        </p:spPr>
        <p:txBody>
          <a:bodyPr>
            <a:normAutofit fontScale="92500" lnSpcReduction="20000"/>
          </a:bodyPr>
          <a:lstStyle/>
          <a:p>
            <a:pPr marL="0" algn="ctr">
              <a:buNone/>
            </a:pPr>
            <a:endParaRPr lang="en-US" sz="2400" dirty="0">
              <a:solidFill>
                <a:srgbClr val="214975"/>
              </a:solidFill>
              <a:latin typeface="Book Antiqua" panose="02040602050305030304" pitchFamily="18" charset="0"/>
            </a:endParaRPr>
          </a:p>
          <a:p>
            <a:pPr marL="0" algn="just">
              <a:lnSpc>
                <a:spcPct val="120000"/>
              </a:lnSpc>
              <a:spcBef>
                <a:spcPts val="0"/>
              </a:spcBef>
              <a:buNone/>
            </a:pPr>
            <a:r>
              <a:rPr lang="en-US" sz="2400" dirty="0">
                <a:solidFill>
                  <a:srgbClr val="214975"/>
                </a:solidFill>
                <a:latin typeface="Book Antiqua" panose="02040602050305030304" pitchFamily="18" charset="0"/>
              </a:rPr>
              <a:t>If the thousands of energy industry-related workers laid off in recent months seek out attorneys, these workers may be advised into filing or joining into wage suits</a:t>
            </a:r>
            <a:r>
              <a:rPr lang="en-US" sz="2400" dirty="0" smtClean="0">
                <a:solidFill>
                  <a:srgbClr val="214975"/>
                </a:solidFill>
                <a:latin typeface="Book Antiqua" panose="02040602050305030304" pitchFamily="18" charset="0"/>
              </a:rPr>
              <a:t>.</a:t>
            </a:r>
          </a:p>
          <a:p>
            <a:pPr marL="0" algn="just">
              <a:lnSpc>
                <a:spcPct val="120000"/>
              </a:lnSpc>
              <a:spcBef>
                <a:spcPts val="0"/>
              </a:spcBef>
              <a:buNone/>
            </a:pPr>
            <a:endParaRPr lang="en-US" sz="2400" dirty="0">
              <a:solidFill>
                <a:srgbClr val="214975"/>
              </a:solidFill>
              <a:latin typeface="Book Antiqua" panose="02040602050305030304" pitchFamily="18" charset="0"/>
            </a:endParaRPr>
          </a:p>
          <a:p>
            <a:pPr marL="0" algn="just">
              <a:lnSpc>
                <a:spcPct val="120000"/>
              </a:lnSpc>
              <a:spcBef>
                <a:spcPts val="0"/>
              </a:spcBef>
              <a:buNone/>
            </a:pPr>
            <a:r>
              <a:rPr lang="en-US" sz="2400" dirty="0">
                <a:solidFill>
                  <a:srgbClr val="214975"/>
                </a:solidFill>
                <a:latin typeface="Book Antiqua" panose="02040602050305030304" pitchFamily="18" charset="0"/>
              </a:rPr>
              <a:t>Wage-and-hour suits </a:t>
            </a:r>
            <a:r>
              <a:rPr lang="en-US" sz="2400" dirty="0" smtClean="0">
                <a:solidFill>
                  <a:srgbClr val="214975"/>
                </a:solidFill>
                <a:latin typeface="Book Antiqua" panose="02040602050305030304" pitchFamily="18" charset="0"/>
              </a:rPr>
              <a:t>are not </a:t>
            </a:r>
            <a:r>
              <a:rPr lang="en-US" sz="2400" dirty="0">
                <a:solidFill>
                  <a:srgbClr val="214975"/>
                </a:solidFill>
                <a:latin typeface="Book Antiqua" panose="02040602050305030304" pitchFamily="18" charset="0"/>
              </a:rPr>
              <a:t>the only type of disputes likely to get a boost from the tens of thousands of layoffs at energy companies in recent months. Lawyers who practice in this area are already seeing a rise in employment claims</a:t>
            </a:r>
            <a:r>
              <a:rPr lang="en-US" sz="2400" dirty="0" smtClean="0">
                <a:solidFill>
                  <a:srgbClr val="214975"/>
                </a:solidFill>
                <a:latin typeface="Book Antiqua" panose="02040602050305030304" pitchFamily="18" charset="0"/>
              </a:rPr>
              <a:t>.</a:t>
            </a:r>
            <a:endParaRPr lang="en-US" sz="2400" dirty="0">
              <a:solidFill>
                <a:srgbClr val="214975"/>
              </a:solidFill>
              <a:latin typeface="Book Antiqua" panose="02040602050305030304" pitchFamily="18" charset="0"/>
            </a:endParaRPr>
          </a:p>
          <a:p>
            <a:pPr marL="0">
              <a:buNone/>
            </a:pPr>
            <a:endParaRPr lang="en-US" dirty="0">
              <a:solidFill>
                <a:srgbClr val="214975"/>
              </a:solidFill>
              <a:latin typeface="Book Antiqua" panose="02040602050305030304" pitchFamily="18" charset="0"/>
            </a:endParaRPr>
          </a:p>
          <a:p>
            <a:pPr marL="0" algn="just">
              <a:buNone/>
            </a:pP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029785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133600"/>
            <a:ext cx="8763000" cy="3124200"/>
          </a:xfrm>
        </p:spPr>
        <p:txBody>
          <a:bodyPr>
            <a:normAutofit fontScale="92500" lnSpcReduction="10000"/>
          </a:bodyPr>
          <a:lstStyle/>
          <a:p>
            <a:pPr marL="0" algn="just">
              <a:lnSpc>
                <a:spcPct val="120000"/>
              </a:lnSpc>
              <a:spcBef>
                <a:spcPts val="0"/>
              </a:spcBef>
              <a:buNone/>
            </a:pPr>
            <a:r>
              <a:rPr lang="en-US" sz="2400" dirty="0">
                <a:solidFill>
                  <a:srgbClr val="214975"/>
                </a:solidFill>
                <a:latin typeface="Book Antiqua" panose="02040602050305030304" pitchFamily="18" charset="0"/>
              </a:rPr>
              <a:t>The use of independent contractors as opposed to employees is also quite common in the energy sector that traditionally has relied on a contract workforce</a:t>
            </a:r>
            <a:r>
              <a:rPr lang="en-US" sz="2400" dirty="0" smtClean="0">
                <a:solidFill>
                  <a:srgbClr val="214975"/>
                </a:solidFill>
                <a:latin typeface="Book Antiqua" panose="02040602050305030304" pitchFamily="18" charset="0"/>
              </a:rPr>
              <a:t>.</a:t>
            </a:r>
          </a:p>
          <a:p>
            <a:pPr marL="0" algn="just">
              <a:lnSpc>
                <a:spcPct val="120000"/>
              </a:lnSpc>
              <a:spcBef>
                <a:spcPts val="0"/>
              </a:spcBef>
              <a:buNone/>
            </a:pPr>
            <a:endParaRPr lang="en-US" sz="2400" dirty="0">
              <a:solidFill>
                <a:srgbClr val="214975"/>
              </a:solidFill>
              <a:latin typeface="Book Antiqua" panose="02040602050305030304" pitchFamily="18" charset="0"/>
            </a:endParaRPr>
          </a:p>
          <a:p>
            <a:pPr marL="0" algn="just">
              <a:lnSpc>
                <a:spcPct val="120000"/>
              </a:lnSpc>
              <a:spcBef>
                <a:spcPts val="0"/>
              </a:spcBef>
              <a:buNone/>
            </a:pPr>
            <a:r>
              <a:rPr lang="en-US" sz="2400" dirty="0">
                <a:solidFill>
                  <a:srgbClr val="214975"/>
                </a:solidFill>
                <a:latin typeface="Book Antiqua" panose="02040602050305030304" pitchFamily="18" charset="0"/>
              </a:rPr>
              <a:t>The use of independent contractors is likely </a:t>
            </a:r>
            <a:r>
              <a:rPr lang="en-US" sz="2400" dirty="0" smtClean="0">
                <a:solidFill>
                  <a:srgbClr val="214975"/>
                </a:solidFill>
                <a:latin typeface="Book Antiqua" panose="02040602050305030304" pitchFamily="18" charset="0"/>
              </a:rPr>
              <a:t>to be </a:t>
            </a:r>
            <a:r>
              <a:rPr lang="en-US" sz="2400" dirty="0">
                <a:solidFill>
                  <a:srgbClr val="214975"/>
                </a:solidFill>
                <a:latin typeface="Book Antiqua" panose="02040602050305030304" pitchFamily="18" charset="0"/>
              </a:rPr>
              <a:t>scrutinized by plaintiffs lawyers who will attempt to make a case that workers considered independent contractors were in fact employees, and therefore entitled to overtime pay and other benefits.</a:t>
            </a:r>
          </a:p>
          <a:p>
            <a:pPr marL="0" algn="just">
              <a:buNone/>
            </a:pPr>
            <a:endParaRPr lang="en-US"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8080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2347"/>
            <a:ext cx="8534400" cy="3048000"/>
          </a:xfrm>
        </p:spPr>
        <p:txBody>
          <a:bodyPr>
            <a:normAutofit fontScale="70000" lnSpcReduction="20000"/>
          </a:bodyPr>
          <a:lstStyle/>
          <a:p>
            <a:pPr marL="0" indent="0">
              <a:buNone/>
            </a:pPr>
            <a:r>
              <a:rPr lang="en-US" dirty="0" smtClean="0">
                <a:solidFill>
                  <a:srgbClr val="214975"/>
                </a:solidFill>
                <a:latin typeface="Book Antiqua" panose="02040602050305030304" pitchFamily="18" charset="0"/>
              </a:rPr>
              <a:t>The </a:t>
            </a:r>
            <a:r>
              <a:rPr lang="en-US" dirty="0">
                <a:solidFill>
                  <a:srgbClr val="214975"/>
                </a:solidFill>
                <a:latin typeface="Book Antiqua" panose="02040602050305030304" pitchFamily="18" charset="0"/>
              </a:rPr>
              <a:t>oil and gas industry depends </a:t>
            </a:r>
            <a:r>
              <a:rPr lang="en-US" dirty="0" smtClean="0">
                <a:solidFill>
                  <a:srgbClr val="214975"/>
                </a:solidFill>
                <a:latin typeface="Book Antiqua" panose="02040602050305030304" pitchFamily="18" charset="0"/>
              </a:rPr>
              <a:t>on:</a:t>
            </a:r>
          </a:p>
          <a:p>
            <a:pPr marL="0" indent="0">
              <a:buNone/>
            </a:pPr>
            <a:endParaRPr lang="en-US" dirty="0" smtClean="0">
              <a:solidFill>
                <a:srgbClr val="214975"/>
              </a:solidFill>
              <a:latin typeface="Book Antiqua" panose="02040602050305030304" pitchFamily="18" charset="0"/>
            </a:endParaRPr>
          </a:p>
          <a:p>
            <a:r>
              <a:rPr lang="en-US" dirty="0" smtClean="0">
                <a:solidFill>
                  <a:srgbClr val="214975"/>
                </a:solidFill>
                <a:latin typeface="Book Antiqua" panose="02040602050305030304" pitchFamily="18" charset="0"/>
              </a:rPr>
              <a:t>long-term profitable </a:t>
            </a:r>
            <a:r>
              <a:rPr lang="en-US" dirty="0">
                <a:solidFill>
                  <a:srgbClr val="214975"/>
                </a:solidFill>
                <a:latin typeface="Book Antiqua" panose="02040602050305030304" pitchFamily="18" charset="0"/>
              </a:rPr>
              <a:t>oil and gas leases, </a:t>
            </a:r>
            <a:endParaRPr lang="en-US" dirty="0" smtClean="0">
              <a:solidFill>
                <a:srgbClr val="214975"/>
              </a:solidFill>
              <a:latin typeface="Book Antiqua" panose="02040602050305030304" pitchFamily="18" charset="0"/>
            </a:endParaRPr>
          </a:p>
          <a:p>
            <a:endParaRPr lang="en-US" dirty="0" smtClean="0">
              <a:solidFill>
                <a:srgbClr val="214975"/>
              </a:solidFill>
              <a:latin typeface="Book Antiqua" panose="02040602050305030304" pitchFamily="18" charset="0"/>
            </a:endParaRPr>
          </a:p>
          <a:p>
            <a:pPr algn="just"/>
            <a:r>
              <a:rPr lang="en-US" dirty="0" smtClean="0">
                <a:solidFill>
                  <a:srgbClr val="214975"/>
                </a:solidFill>
                <a:latin typeface="Book Antiqua" panose="02040602050305030304" pitchFamily="18" charset="0"/>
              </a:rPr>
              <a:t>reasonable </a:t>
            </a:r>
            <a:r>
              <a:rPr lang="en-US" dirty="0">
                <a:solidFill>
                  <a:srgbClr val="214975"/>
                </a:solidFill>
                <a:latin typeface="Book Antiqua" panose="02040602050305030304" pitchFamily="18" charset="0"/>
              </a:rPr>
              <a:t>prices that allow a profit</a:t>
            </a:r>
            <a:r>
              <a:rPr lang="en-US" dirty="0" smtClean="0">
                <a:solidFill>
                  <a:srgbClr val="214975"/>
                </a:solidFill>
                <a:latin typeface="Book Antiqua" panose="02040602050305030304" pitchFamily="18" charset="0"/>
              </a:rPr>
              <a:t>,</a:t>
            </a:r>
          </a:p>
          <a:p>
            <a:pPr algn="just"/>
            <a:endParaRPr lang="en-US" dirty="0" smtClean="0">
              <a:solidFill>
                <a:srgbClr val="214975"/>
              </a:solidFill>
              <a:latin typeface="Book Antiqua" panose="02040602050305030304" pitchFamily="18" charset="0"/>
            </a:endParaRPr>
          </a:p>
          <a:p>
            <a:r>
              <a:rPr lang="en-US" dirty="0">
                <a:solidFill>
                  <a:srgbClr val="214975"/>
                </a:solidFill>
                <a:latin typeface="Book Antiqua" panose="02040602050305030304" pitchFamily="18" charset="0"/>
              </a:rPr>
              <a:t>the availability of labor and contractors to do the work </a:t>
            </a:r>
            <a:r>
              <a:rPr lang="en-US" dirty="0" smtClean="0">
                <a:solidFill>
                  <a:srgbClr val="214975"/>
                </a:solidFill>
                <a:latin typeface="Book Antiqua" panose="02040602050305030304" pitchFamily="18" charset="0"/>
              </a:rPr>
              <a:t>and</a:t>
            </a:r>
          </a:p>
          <a:p>
            <a:endParaRPr lang="en-US" dirty="0">
              <a:solidFill>
                <a:srgbClr val="214975"/>
              </a:solidFill>
              <a:latin typeface="Book Antiqua" panose="02040602050305030304" pitchFamily="18" charset="0"/>
            </a:endParaRPr>
          </a:p>
          <a:p>
            <a:r>
              <a:rPr lang="en-US" dirty="0" smtClean="0">
                <a:solidFill>
                  <a:srgbClr val="214975"/>
                </a:solidFill>
                <a:latin typeface="Book Antiqua" panose="02040602050305030304" pitchFamily="18" charset="0"/>
              </a:rPr>
              <a:t>the </a:t>
            </a:r>
            <a:r>
              <a:rPr lang="en-US" dirty="0">
                <a:solidFill>
                  <a:srgbClr val="214975"/>
                </a:solidFill>
                <a:latin typeface="Book Antiqua" panose="02040602050305030304" pitchFamily="18" charset="0"/>
              </a:rPr>
              <a:t>cooperation and good will of regulators and lessors.</a:t>
            </a:r>
          </a:p>
          <a:p>
            <a:endParaRPr lang="en-US" dirty="0" smtClean="0">
              <a:solidFill>
                <a:srgbClr val="214975"/>
              </a:solidFill>
              <a:latin typeface="Book Antiqua" panose="02040602050305030304" pitchFamily="18" charset="0"/>
            </a:endParaRPr>
          </a:p>
          <a:p>
            <a:endParaRPr lang="en-US" dirty="0"/>
          </a:p>
        </p:txBody>
      </p:sp>
      <p:sp>
        <p:nvSpPr>
          <p:cNvPr id="4" name="Slide Number Placeholder 3"/>
          <p:cNvSpPr>
            <a:spLocks noGrp="1"/>
          </p:cNvSpPr>
          <p:nvPr>
            <p:ph type="sldNum" sz="quarter" idx="12"/>
          </p:nvPr>
        </p:nvSpPr>
        <p:spPr/>
        <p:txBody>
          <a:bodyPr/>
          <a:lstStyle/>
          <a:p>
            <a:fld id="{0D11833C-45DA-4E0C-9B1A-39FC504F71B5}" type="slidenum">
              <a:rPr lang="en-US" smtClean="0"/>
              <a:pPr/>
              <a:t>4</a:t>
            </a:fld>
            <a:endParaRPr lang="en-US" dirty="0"/>
          </a:p>
        </p:txBody>
      </p:sp>
      <p:pic>
        <p:nvPicPr>
          <p:cNvPr id="5" name="Content Placeholder 4"/>
          <p:cNvPicPr>
            <a:picLocks/>
          </p:cNvPicPr>
          <p:nvPr/>
        </p:nvPicPr>
        <p:blipFill>
          <a:blip r:embed="rId2" cstate="print"/>
          <a:srcRect/>
          <a:stretch>
            <a:fillRect/>
          </a:stretch>
        </p:blipFill>
        <p:spPr bwMode="auto">
          <a:xfrm>
            <a:off x="304800" y="4648200"/>
            <a:ext cx="8229600" cy="107029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549454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77500" lnSpcReduction="20000"/>
          </a:bodyPr>
          <a:lstStyle/>
          <a:p>
            <a:pPr algn="ctr">
              <a:buNone/>
            </a:pPr>
            <a:endParaRPr lang="en-US" dirty="0" smtClean="0"/>
          </a:p>
          <a:p>
            <a:pPr algn="ctr">
              <a:buNone/>
            </a:pPr>
            <a:endParaRPr lang="en-US" dirty="0"/>
          </a:p>
          <a:p>
            <a:pPr algn="ctr">
              <a:buNone/>
            </a:pPr>
            <a:endParaRPr lang="en-US" dirty="0" smtClean="0"/>
          </a:p>
          <a:p>
            <a:pPr algn="ctr">
              <a:buNone/>
            </a:pPr>
            <a:endParaRPr lang="en-US" sz="1200" dirty="0" smtClean="0"/>
          </a:p>
          <a:p>
            <a:pPr algn="ctr">
              <a:buNone/>
            </a:pPr>
            <a:endParaRPr lang="en-US" sz="2800" dirty="0" smtClean="0">
              <a:solidFill>
                <a:srgbClr val="214975"/>
              </a:solidFill>
              <a:latin typeface="Leelawadee" pitchFamily="34" charset="-34"/>
              <a:cs typeface="Leelawadee" pitchFamily="34" charset="-34"/>
            </a:endParaRPr>
          </a:p>
          <a:p>
            <a:pPr algn="ctr">
              <a:buNone/>
            </a:pPr>
            <a:endParaRPr lang="en-US" sz="2800" dirty="0" smtClean="0">
              <a:solidFill>
                <a:srgbClr val="214975"/>
              </a:solidFill>
              <a:latin typeface="Leelawadee" pitchFamily="34" charset="-34"/>
              <a:cs typeface="Leelawadee" pitchFamily="34" charset="-34"/>
            </a:endParaRPr>
          </a:p>
          <a:p>
            <a:pPr algn="ctr">
              <a:buNone/>
            </a:pPr>
            <a:endParaRPr lang="en-US" sz="2800" dirty="0" smtClean="0">
              <a:solidFill>
                <a:srgbClr val="214975"/>
              </a:solidFill>
              <a:latin typeface="Leelawadee" pitchFamily="34" charset="-34"/>
              <a:cs typeface="Leelawadee" pitchFamily="34" charset="-34"/>
            </a:endParaRPr>
          </a:p>
          <a:p>
            <a:pPr algn="ctr">
              <a:buNone/>
            </a:pPr>
            <a:endParaRPr lang="en-US" sz="3600" dirty="0" smtClean="0">
              <a:solidFill>
                <a:srgbClr val="214975"/>
              </a:solidFill>
              <a:latin typeface="+mj-lt"/>
              <a:cs typeface="Leelawadee" pitchFamily="34" charset="-34"/>
            </a:endParaRPr>
          </a:p>
          <a:p>
            <a:pPr algn="ctr">
              <a:buNone/>
            </a:pPr>
            <a:r>
              <a:rPr lang="en-US" sz="3400" dirty="0" smtClean="0">
                <a:solidFill>
                  <a:srgbClr val="214975"/>
                </a:solidFill>
                <a:latin typeface="Book Antiqua" panose="02040602050305030304" pitchFamily="18" charset="0"/>
                <a:cs typeface="Leelawadee" pitchFamily="34" charset="-34"/>
              </a:rPr>
              <a:t>Anthony C. Marino</a:t>
            </a:r>
          </a:p>
          <a:p>
            <a:pPr algn="ctr">
              <a:buNone/>
            </a:pPr>
            <a:r>
              <a:rPr lang="en-US" sz="3400" dirty="0" smtClean="0">
                <a:solidFill>
                  <a:srgbClr val="214975"/>
                </a:solidFill>
                <a:latin typeface="Book Antiqua" panose="02040602050305030304" pitchFamily="18" charset="0"/>
                <a:cs typeface="Leelawadee" pitchFamily="34" charset="-34"/>
              </a:rPr>
              <a:t>Slattery, Marino &amp; Roberts</a:t>
            </a:r>
          </a:p>
          <a:p>
            <a:pPr algn="ctr">
              <a:buNone/>
            </a:pPr>
            <a:r>
              <a:rPr lang="en-US" sz="3400" dirty="0" smtClean="0">
                <a:solidFill>
                  <a:srgbClr val="214975"/>
                </a:solidFill>
                <a:latin typeface="Book Antiqua" panose="02040602050305030304" pitchFamily="18" charset="0"/>
                <a:cs typeface="Leelawadee" pitchFamily="34" charset="-34"/>
              </a:rPr>
              <a:t>1100 Poydras Street</a:t>
            </a:r>
          </a:p>
          <a:p>
            <a:pPr algn="ctr">
              <a:buNone/>
            </a:pPr>
            <a:r>
              <a:rPr lang="en-US" sz="3400" dirty="0" smtClean="0">
                <a:solidFill>
                  <a:srgbClr val="214975"/>
                </a:solidFill>
                <a:latin typeface="Book Antiqua" panose="02040602050305030304" pitchFamily="18" charset="0"/>
                <a:cs typeface="Leelawadee" pitchFamily="34" charset="-34"/>
              </a:rPr>
              <a:t>Suite 1800</a:t>
            </a:r>
          </a:p>
          <a:p>
            <a:pPr algn="ctr">
              <a:buNone/>
            </a:pPr>
            <a:r>
              <a:rPr lang="en-US" sz="3400" dirty="0" smtClean="0">
                <a:solidFill>
                  <a:srgbClr val="214975"/>
                </a:solidFill>
                <a:latin typeface="Book Antiqua" panose="02040602050305030304" pitchFamily="18" charset="0"/>
                <a:cs typeface="Leelawadee" pitchFamily="34" charset="-34"/>
              </a:rPr>
              <a:t>New Orleans, LA  70163</a:t>
            </a:r>
          </a:p>
          <a:p>
            <a:pPr algn="ctr">
              <a:buNone/>
            </a:pPr>
            <a:r>
              <a:rPr lang="en-US" sz="3400" dirty="0" smtClean="0">
                <a:solidFill>
                  <a:srgbClr val="214975"/>
                </a:solidFill>
                <a:latin typeface="Book Antiqua" panose="02040602050305030304" pitchFamily="18" charset="0"/>
                <a:cs typeface="Leelawadee" pitchFamily="34" charset="-34"/>
              </a:rPr>
              <a:t>www.smr-lawfirm.com</a:t>
            </a:r>
          </a:p>
          <a:p>
            <a:pPr algn="ctr">
              <a:buNone/>
            </a:pPr>
            <a:r>
              <a:rPr lang="en-US" sz="3400" dirty="0" smtClean="0">
                <a:solidFill>
                  <a:srgbClr val="214975"/>
                </a:solidFill>
                <a:latin typeface="Book Antiqua" panose="02040602050305030304" pitchFamily="18" charset="0"/>
                <a:cs typeface="Leelawadee" pitchFamily="34" charset="-34"/>
              </a:rPr>
              <a:t>nassale@smr-lawfirm.com</a:t>
            </a:r>
          </a:p>
          <a:p>
            <a:pPr algn="ctr">
              <a:buNone/>
            </a:pPr>
            <a:r>
              <a:rPr lang="en-US" sz="3400" dirty="0" smtClean="0">
                <a:solidFill>
                  <a:srgbClr val="214975"/>
                </a:solidFill>
                <a:latin typeface="Book Antiqua" panose="02040602050305030304" pitchFamily="18" charset="0"/>
                <a:cs typeface="Leelawadee" pitchFamily="34" charset="-34"/>
              </a:rPr>
              <a:t>(504) 585-7800</a:t>
            </a:r>
          </a:p>
          <a:p>
            <a:pPr algn="ctr">
              <a:buNone/>
            </a:pPr>
            <a:endParaRPr lang="en-US" dirty="0" smtClean="0"/>
          </a:p>
        </p:txBody>
      </p:sp>
      <p:pic>
        <p:nvPicPr>
          <p:cNvPr id="7" name="Picture 6" descr="SMR_logo_ (2).jpg"/>
          <p:cNvPicPr>
            <a:picLocks noChangeAspect="1"/>
          </p:cNvPicPr>
          <p:nvPr/>
        </p:nvPicPr>
        <p:blipFill>
          <a:blip r:embed="rId2" cstate="print">
            <a:clrChange>
              <a:clrFrom>
                <a:srgbClr val="FFFFFF"/>
              </a:clrFrom>
              <a:clrTo>
                <a:srgbClr val="FFFFFF">
                  <a:alpha val="0"/>
                </a:srgbClr>
              </a:clrTo>
            </a:clrChange>
          </a:blip>
          <a:srcRect l="14286" t="14286" r="10714" b="14286"/>
          <a:stretch>
            <a:fillRect/>
          </a:stretch>
        </p:blipFill>
        <p:spPr>
          <a:xfrm>
            <a:off x="3657600" y="720270"/>
            <a:ext cx="1884043" cy="1794330"/>
          </a:xfrm>
          <a:prstGeom prst="rect">
            <a:avLst/>
          </a:prstGeom>
        </p:spPr>
      </p:pic>
      <p:sp>
        <p:nvSpPr>
          <p:cNvPr id="2" name="Slide Number Placeholder 1"/>
          <p:cNvSpPr>
            <a:spLocks noGrp="1"/>
          </p:cNvSpPr>
          <p:nvPr>
            <p:ph type="sldNum" sz="quarter" idx="12"/>
          </p:nvPr>
        </p:nvSpPr>
        <p:spPr/>
        <p:txBody>
          <a:bodyPr/>
          <a:lstStyle/>
          <a:p>
            <a:fld id="{0D11833C-45DA-4E0C-9B1A-39FC504F71B5}" type="slidenum">
              <a:rPr lang="en-US" smtClean="0"/>
              <a:pPr/>
              <a:t>40</a:t>
            </a:fld>
            <a:endParaRPr lang="en-US" dirty="0"/>
          </a:p>
        </p:txBody>
      </p:sp>
    </p:spTree>
    <p:extLst>
      <p:ext uri="{BB962C8B-B14F-4D97-AF65-F5344CB8AC3E}">
        <p14:creationId xmlns:p14="http://schemas.microsoft.com/office/powerpoint/2010/main" val="706842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2612045"/>
          </a:xfrm>
        </p:spPr>
        <p:txBody>
          <a:bodyPr>
            <a:normAutofit/>
          </a:bodyPr>
          <a:lstStyle/>
          <a:p>
            <a:pPr marL="0" indent="0" algn="just">
              <a:buNone/>
            </a:pPr>
            <a:r>
              <a:rPr lang="en-US" sz="2800" dirty="0" smtClean="0">
                <a:solidFill>
                  <a:srgbClr val="214975"/>
                </a:solidFill>
                <a:latin typeface="Book Antiqua" panose="02040602050305030304" pitchFamily="18" charset="0"/>
              </a:rPr>
              <a:t>When </a:t>
            </a:r>
            <a:r>
              <a:rPr lang="en-US" sz="2800" dirty="0">
                <a:solidFill>
                  <a:srgbClr val="214975"/>
                </a:solidFill>
                <a:latin typeface="Book Antiqua" panose="02040602050305030304" pitchFamily="18" charset="0"/>
              </a:rPr>
              <a:t>production is threatened by regulatory </a:t>
            </a:r>
            <a:endParaRPr lang="en-US" sz="2800" dirty="0" smtClean="0">
              <a:solidFill>
                <a:srgbClr val="214975"/>
              </a:solidFill>
              <a:latin typeface="Book Antiqua" panose="02040602050305030304" pitchFamily="18" charset="0"/>
            </a:endParaRPr>
          </a:p>
          <a:p>
            <a:pPr marL="0" indent="0" algn="just">
              <a:buNone/>
            </a:pPr>
            <a:r>
              <a:rPr lang="en-US" sz="2800" dirty="0" smtClean="0">
                <a:solidFill>
                  <a:srgbClr val="214975"/>
                </a:solidFill>
                <a:latin typeface="Book Antiqua" panose="02040602050305030304" pitchFamily="18" charset="0"/>
              </a:rPr>
              <a:t>moratoria</a:t>
            </a:r>
            <a:r>
              <a:rPr lang="en-US" sz="2800" dirty="0" smtClean="0">
                <a:solidFill>
                  <a:srgbClr val="214975"/>
                </a:solidFill>
                <a:latin typeface="Book Antiqua" panose="02040602050305030304" pitchFamily="18" charset="0"/>
              </a:rPr>
              <a:t>, </a:t>
            </a:r>
            <a:r>
              <a:rPr lang="en-US" sz="2800" dirty="0" smtClean="0">
                <a:solidFill>
                  <a:srgbClr val="214975"/>
                </a:solidFill>
                <a:latin typeface="Book Antiqua" panose="02040602050305030304" pitchFamily="18" charset="0"/>
              </a:rPr>
              <a:t>equipment failure</a:t>
            </a:r>
            <a:r>
              <a:rPr lang="en-US" sz="2800" dirty="0" smtClean="0">
                <a:solidFill>
                  <a:srgbClr val="214975"/>
                </a:solidFill>
                <a:latin typeface="Book Antiqua" panose="02040602050305030304" pitchFamily="18" charset="0"/>
              </a:rPr>
              <a:t>, production </a:t>
            </a:r>
            <a:r>
              <a:rPr lang="en-US" sz="2800" dirty="0">
                <a:solidFill>
                  <a:srgbClr val="214975"/>
                </a:solidFill>
                <a:latin typeface="Book Antiqua" panose="02040602050305030304" pitchFamily="18" charset="0"/>
              </a:rPr>
              <a:t>interruptions </a:t>
            </a:r>
            <a:endParaRPr lang="en-US" sz="2800" dirty="0" smtClean="0">
              <a:solidFill>
                <a:srgbClr val="214975"/>
              </a:solidFill>
              <a:latin typeface="Book Antiqua" panose="02040602050305030304" pitchFamily="18" charset="0"/>
            </a:endParaRPr>
          </a:p>
          <a:p>
            <a:pPr marL="0" indent="0" algn="just">
              <a:buNone/>
            </a:pPr>
            <a:r>
              <a:rPr lang="en-US" sz="2800" dirty="0" smtClean="0">
                <a:solidFill>
                  <a:srgbClr val="214975"/>
                </a:solidFill>
                <a:latin typeface="Book Antiqua" panose="02040602050305030304" pitchFamily="18" charset="0"/>
              </a:rPr>
              <a:t>or </a:t>
            </a:r>
            <a:r>
              <a:rPr lang="en-US" sz="2800" dirty="0">
                <a:solidFill>
                  <a:srgbClr val="214975"/>
                </a:solidFill>
                <a:latin typeface="Book Antiqua" panose="02040602050305030304" pitchFamily="18" charset="0"/>
              </a:rPr>
              <a:t>low prices, lessors and lessees </a:t>
            </a:r>
            <a:r>
              <a:rPr lang="en-US" sz="2800" dirty="0" smtClean="0">
                <a:solidFill>
                  <a:srgbClr val="214975"/>
                </a:solidFill>
                <a:latin typeface="Book Antiqua" panose="02040602050305030304" pitchFamily="18" charset="0"/>
              </a:rPr>
              <a:t>often scrutinize </a:t>
            </a:r>
            <a:endParaRPr lang="en-US" sz="2800" dirty="0" smtClean="0">
              <a:solidFill>
                <a:srgbClr val="214975"/>
              </a:solidFill>
              <a:latin typeface="Book Antiqua" panose="02040602050305030304" pitchFamily="18" charset="0"/>
            </a:endParaRPr>
          </a:p>
          <a:p>
            <a:pPr marL="0" indent="0" algn="just">
              <a:buNone/>
            </a:pPr>
            <a:r>
              <a:rPr lang="en-US" sz="2800" dirty="0" smtClean="0">
                <a:solidFill>
                  <a:srgbClr val="214975"/>
                </a:solidFill>
                <a:latin typeface="Book Antiqua" panose="02040602050305030304" pitchFamily="18" charset="0"/>
              </a:rPr>
              <a:t>habendum </a:t>
            </a:r>
            <a:r>
              <a:rPr lang="en-US" sz="2800" dirty="0">
                <a:solidFill>
                  <a:srgbClr val="214975"/>
                </a:solidFill>
                <a:latin typeface="Book Antiqua" panose="02040602050305030304" pitchFamily="18" charset="0"/>
              </a:rPr>
              <a:t>clauses of existing leases to </a:t>
            </a:r>
            <a:r>
              <a:rPr lang="en-US" sz="2800" dirty="0" smtClean="0">
                <a:solidFill>
                  <a:srgbClr val="214975"/>
                </a:solidFill>
                <a:latin typeface="Book Antiqua" panose="02040602050305030304" pitchFamily="18" charset="0"/>
              </a:rPr>
              <a:t>assess </a:t>
            </a:r>
            <a:r>
              <a:rPr lang="en-US" sz="2800" dirty="0">
                <a:solidFill>
                  <a:srgbClr val="214975"/>
                </a:solidFill>
                <a:latin typeface="Book Antiqua" panose="02040602050305030304" pitchFamily="18" charset="0"/>
              </a:rPr>
              <a:t>their </a:t>
            </a:r>
            <a:endParaRPr lang="en-US" sz="2800" dirty="0" smtClean="0">
              <a:solidFill>
                <a:srgbClr val="214975"/>
              </a:solidFill>
              <a:latin typeface="Book Antiqua" panose="02040602050305030304" pitchFamily="18" charset="0"/>
            </a:endParaRPr>
          </a:p>
          <a:p>
            <a:pPr marL="0" indent="0" algn="just">
              <a:buNone/>
            </a:pPr>
            <a:r>
              <a:rPr lang="en-US" sz="2800" dirty="0" smtClean="0">
                <a:solidFill>
                  <a:srgbClr val="214975"/>
                </a:solidFill>
                <a:latin typeface="Book Antiqua" panose="02040602050305030304" pitchFamily="18" charset="0"/>
              </a:rPr>
              <a:t>options.</a:t>
            </a:r>
          </a:p>
          <a:p>
            <a:pPr marL="0" indent="0" algn="just">
              <a:buNone/>
            </a:pPr>
            <a:endParaRPr lang="en-US" sz="2800" dirty="0">
              <a:solidFill>
                <a:srgbClr val="214975"/>
              </a:solidFill>
              <a:latin typeface="Book Antiqua" panose="02040602050305030304" pitchFamily="18" charset="0"/>
            </a:endParaRPr>
          </a:p>
          <a:p>
            <a:pPr marL="0" indent="0" algn="just">
              <a:buNone/>
            </a:pPr>
            <a:endParaRPr lang="en-US" sz="28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5</a:t>
            </a:fld>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285" y="3508340"/>
            <a:ext cx="4279430" cy="2837448"/>
          </a:xfrm>
          <a:prstGeom prst="rect">
            <a:avLst/>
          </a:prstGeom>
        </p:spPr>
      </p:pic>
    </p:spTree>
    <p:extLst>
      <p:ext uri="{BB962C8B-B14F-4D97-AF65-F5344CB8AC3E}">
        <p14:creationId xmlns:p14="http://schemas.microsoft.com/office/powerpoint/2010/main" val="344297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438400"/>
            <a:ext cx="8462075" cy="2133600"/>
          </a:xfrm>
        </p:spPr>
        <p:txBody>
          <a:bodyPr>
            <a:normAutofit fontScale="77500" lnSpcReduction="20000"/>
          </a:bodyPr>
          <a:lstStyle/>
          <a:p>
            <a:pPr marL="0" indent="0" algn="just">
              <a:lnSpc>
                <a:spcPct val="120000"/>
              </a:lnSpc>
              <a:spcBef>
                <a:spcPts val="0"/>
              </a:spcBef>
              <a:buNone/>
            </a:pPr>
            <a:r>
              <a:rPr lang="en-US" sz="2800" dirty="0">
                <a:solidFill>
                  <a:srgbClr val="214975"/>
                </a:solidFill>
                <a:latin typeface="Book Antiqua" panose="02040602050305030304" pitchFamily="18" charset="0"/>
              </a:rPr>
              <a:t>The habendum clause of an oil and gas lease sets forth the duration of the lease</a:t>
            </a:r>
            <a:r>
              <a:rPr lang="en-US" sz="2800" dirty="0" smtClean="0">
                <a:solidFill>
                  <a:srgbClr val="214975"/>
                </a:solidFill>
                <a:latin typeface="Book Antiqua" panose="02040602050305030304" pitchFamily="18" charset="0"/>
              </a:rPr>
              <a:t>.</a:t>
            </a:r>
          </a:p>
          <a:p>
            <a:pPr marL="0" indent="0" algn="just">
              <a:lnSpc>
                <a:spcPct val="120000"/>
              </a:lnSpc>
              <a:spcBef>
                <a:spcPts val="0"/>
              </a:spcBef>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r>
              <a:rPr lang="en-US" sz="2800" dirty="0">
                <a:solidFill>
                  <a:srgbClr val="214975"/>
                </a:solidFill>
                <a:latin typeface="Book Antiqua" panose="02040602050305030304" pitchFamily="18" charset="0"/>
              </a:rPr>
              <a:t>Under the habendum clause, a lessee is granted a </a:t>
            </a:r>
            <a:r>
              <a:rPr lang="en-US" sz="2800" b="1" i="1" dirty="0">
                <a:solidFill>
                  <a:srgbClr val="214975"/>
                </a:solidFill>
                <a:latin typeface="Book Antiqua" panose="02040602050305030304" pitchFamily="18" charset="0"/>
              </a:rPr>
              <a:t>primary term</a:t>
            </a:r>
            <a:r>
              <a:rPr lang="en-US" sz="2800" b="1" dirty="0">
                <a:solidFill>
                  <a:srgbClr val="214975"/>
                </a:solidFill>
                <a:latin typeface="Book Antiqua" panose="02040602050305030304" pitchFamily="18" charset="0"/>
              </a:rPr>
              <a:t> </a:t>
            </a:r>
            <a:r>
              <a:rPr lang="en-US" sz="2800" dirty="0">
                <a:solidFill>
                  <a:srgbClr val="214975"/>
                </a:solidFill>
                <a:latin typeface="Book Antiqua" panose="02040602050305030304" pitchFamily="18" charset="0"/>
              </a:rPr>
              <a:t>of a fixed number of </a:t>
            </a:r>
            <a:r>
              <a:rPr lang="en-US" sz="2800" dirty="0" smtClean="0">
                <a:solidFill>
                  <a:srgbClr val="214975"/>
                </a:solidFill>
                <a:latin typeface="Book Antiqua" panose="02040602050305030304" pitchFamily="18" charset="0"/>
              </a:rPr>
              <a:t>years </a:t>
            </a:r>
            <a:r>
              <a:rPr lang="en-US" sz="2800" dirty="0">
                <a:solidFill>
                  <a:srgbClr val="214975"/>
                </a:solidFill>
                <a:latin typeface="Book Antiqua" panose="02040602050305030304" pitchFamily="18" charset="0"/>
              </a:rPr>
              <a:t>and an additional </a:t>
            </a:r>
            <a:r>
              <a:rPr lang="en-US" sz="2800" b="1" i="1" dirty="0">
                <a:solidFill>
                  <a:srgbClr val="214975"/>
                </a:solidFill>
                <a:latin typeface="Book Antiqua" panose="02040602050305030304" pitchFamily="18" charset="0"/>
              </a:rPr>
              <a:t>secondary term </a:t>
            </a:r>
            <a:r>
              <a:rPr lang="en-US" sz="2800" dirty="0">
                <a:solidFill>
                  <a:srgbClr val="214975"/>
                </a:solidFill>
                <a:latin typeface="Book Antiqua" panose="02040602050305030304" pitchFamily="18" charset="0"/>
              </a:rPr>
              <a:t>that is conditioned upon the lessee’s actual production of oil and/or gas.</a:t>
            </a:r>
          </a:p>
        </p:txBody>
      </p:sp>
      <p:sp>
        <p:nvSpPr>
          <p:cNvPr id="4" name="Slide Number Placeholder 3"/>
          <p:cNvSpPr>
            <a:spLocks noGrp="1"/>
          </p:cNvSpPr>
          <p:nvPr>
            <p:ph type="sldNum" sz="quarter" idx="12"/>
          </p:nvPr>
        </p:nvSpPr>
        <p:spPr/>
        <p:txBody>
          <a:bodyPr/>
          <a:lstStyle/>
          <a:p>
            <a:fld id="{0D11833C-45DA-4E0C-9B1A-39FC504F71B5}" type="slidenum">
              <a:rPr lang="en-US" smtClean="0"/>
              <a:pPr/>
              <a:t>6</a:t>
            </a:fld>
            <a:endParaRPr lang="en-US" dirty="0"/>
          </a:p>
        </p:txBody>
      </p:sp>
      <p:sp>
        <p:nvSpPr>
          <p:cNvPr id="5" name="Title 4"/>
          <p:cNvSpPr>
            <a:spLocks noGrp="1"/>
          </p:cNvSpPr>
          <p:nvPr>
            <p:ph type="title"/>
          </p:nvPr>
        </p:nvSpPr>
        <p:spPr>
          <a:xfrm>
            <a:off x="533400" y="1111250"/>
            <a:ext cx="8229600" cy="1143000"/>
          </a:xfrm>
        </p:spPr>
        <p:txBody>
          <a:bodyPr>
            <a:normAutofit/>
          </a:bodyPr>
          <a:lstStyle/>
          <a:p>
            <a:r>
              <a:rPr lang="en-US" sz="3200" b="1" dirty="0">
                <a:solidFill>
                  <a:srgbClr val="214975"/>
                </a:solidFill>
                <a:latin typeface="Book Antiqua" panose="02040602050305030304" pitchFamily="18" charset="0"/>
              </a:rPr>
              <a:t>Habendum Clause </a:t>
            </a:r>
            <a:endParaRPr lang="en-US" sz="3200" dirty="0">
              <a:solidFill>
                <a:srgbClr val="214975"/>
              </a:solidFill>
              <a:latin typeface="Book Antiqua" panose="0204060205030503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881" y="2438400"/>
            <a:ext cx="8458200" cy="1828800"/>
          </a:xfrm>
        </p:spPr>
        <p:txBody>
          <a:bodyPr>
            <a:normAutofit/>
          </a:bodyPr>
          <a:lstStyle/>
          <a:p>
            <a:pPr marL="0" indent="0" algn="just">
              <a:lnSpc>
                <a:spcPct val="110000"/>
              </a:lnSpc>
              <a:spcBef>
                <a:spcPts val="0"/>
              </a:spcBef>
              <a:buNone/>
            </a:pPr>
            <a:r>
              <a:rPr lang="en-US" sz="2200" dirty="0">
                <a:solidFill>
                  <a:srgbClr val="214975"/>
                </a:solidFill>
                <a:latin typeface="Book Antiqua" panose="02040602050305030304" pitchFamily="18" charset="0"/>
              </a:rPr>
              <a:t>For example, a habendum clause may provide that the “</a:t>
            </a:r>
            <a:r>
              <a:rPr lang="en-US" sz="2200" dirty="0" smtClean="0">
                <a:solidFill>
                  <a:srgbClr val="214975"/>
                </a:solidFill>
                <a:latin typeface="Book Antiqua" panose="02040602050305030304" pitchFamily="18" charset="0"/>
              </a:rPr>
              <a:t>lease </a:t>
            </a:r>
            <a:r>
              <a:rPr lang="en-US" sz="2200" dirty="0">
                <a:solidFill>
                  <a:srgbClr val="214975"/>
                </a:solidFill>
                <a:latin typeface="Book Antiqua" panose="02040602050305030304" pitchFamily="18" charset="0"/>
              </a:rPr>
              <a:t>shall remain in force </a:t>
            </a:r>
            <a:r>
              <a:rPr lang="en-US" sz="2200" dirty="0" smtClean="0">
                <a:solidFill>
                  <a:srgbClr val="214975"/>
                </a:solidFill>
                <a:latin typeface="Book Antiqua" panose="02040602050305030304" pitchFamily="18" charset="0"/>
              </a:rPr>
              <a:t>for term </a:t>
            </a:r>
            <a:r>
              <a:rPr lang="en-US" sz="2200" dirty="0">
                <a:solidFill>
                  <a:srgbClr val="214975"/>
                </a:solidFill>
                <a:latin typeface="Book Antiqua" panose="02040602050305030304" pitchFamily="18" charset="0"/>
              </a:rPr>
              <a:t>of ____ years from </a:t>
            </a:r>
            <a:r>
              <a:rPr lang="en-US" sz="2200" dirty="0" smtClean="0">
                <a:solidFill>
                  <a:srgbClr val="214975"/>
                </a:solidFill>
                <a:latin typeface="Book Antiqua" panose="02040602050305030304" pitchFamily="18" charset="0"/>
              </a:rPr>
              <a:t>the date </a:t>
            </a:r>
            <a:r>
              <a:rPr lang="en-US" sz="2200" dirty="0">
                <a:solidFill>
                  <a:srgbClr val="214975"/>
                </a:solidFill>
                <a:latin typeface="Book Antiqua" panose="02040602050305030304" pitchFamily="18" charset="0"/>
              </a:rPr>
              <a:t>(herein called the primary term) and as long thereafter as oil or gas, or either of them, is produced from said land by the lessee</a:t>
            </a:r>
            <a:r>
              <a:rPr lang="en-US" sz="2200" dirty="0" smtClean="0">
                <a:solidFill>
                  <a:srgbClr val="214975"/>
                </a:solidFill>
                <a:latin typeface="Book Antiqua" panose="02040602050305030304" pitchFamily="18" charset="0"/>
              </a:rPr>
              <a:t>.”</a:t>
            </a:r>
            <a:endParaRPr lang="en-US" sz="22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0"/>
            <a:ext cx="8763000" cy="2362200"/>
          </a:xfrm>
        </p:spPr>
        <p:txBody>
          <a:bodyPr>
            <a:normAutofit/>
          </a:bodyPr>
          <a:lstStyle/>
          <a:p>
            <a:pPr marL="0" lvl="1" indent="0" algn="just">
              <a:spcBef>
                <a:spcPts val="0"/>
              </a:spcBef>
              <a:buNone/>
            </a:pPr>
            <a:r>
              <a:rPr lang="en-US" sz="2200" dirty="0">
                <a:solidFill>
                  <a:srgbClr val="214975"/>
                </a:solidFill>
                <a:latin typeface="Book Antiqua" panose="02040602050305030304" pitchFamily="18" charset="0"/>
              </a:rPr>
              <a:t>This language limits the grant for a period of years (primary term) unless certain conditions are met.  If the conditions are met the lease is automatically extended into the secondary term.  If the conditions are not met, the lease automatically  expires at the end of the primary term</a:t>
            </a:r>
            <a:r>
              <a:rPr lang="en-US" sz="2200" dirty="0" smtClean="0">
                <a:solidFill>
                  <a:srgbClr val="214975"/>
                </a:solidFill>
                <a:latin typeface="Book Antiqua" panose="02040602050305030304" pitchFamily="18" charset="0"/>
              </a:rPr>
              <a:t>.</a:t>
            </a:r>
            <a:endParaRPr lang="en-US" sz="2200" dirty="0">
              <a:solidFill>
                <a:srgbClr val="214975"/>
              </a:solidFill>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0D11833C-45DA-4E0C-9B1A-39FC504F71B5}" type="slidenum">
              <a:rPr lang="en-US" smtClean="0"/>
              <a:pPr/>
              <a:t>8</a:t>
            </a:fld>
            <a:endParaRPr lang="en-US" dirty="0"/>
          </a:p>
        </p:txBody>
      </p:sp>
    </p:spTree>
    <p:extLst>
      <p:ext uri="{BB962C8B-B14F-4D97-AF65-F5344CB8AC3E}">
        <p14:creationId xmlns:p14="http://schemas.microsoft.com/office/powerpoint/2010/main" val="332785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10600" cy="1981200"/>
          </a:xfrm>
        </p:spPr>
        <p:txBody>
          <a:bodyPr>
            <a:normAutofit fontScale="77500" lnSpcReduction="20000"/>
          </a:bodyPr>
          <a:lstStyle/>
          <a:p>
            <a:pPr marL="0" indent="0" algn="just">
              <a:lnSpc>
                <a:spcPct val="120000"/>
              </a:lnSpc>
              <a:spcBef>
                <a:spcPts val="0"/>
              </a:spcBef>
              <a:buNone/>
            </a:pPr>
            <a:r>
              <a:rPr lang="en-US" sz="2800" dirty="0">
                <a:solidFill>
                  <a:srgbClr val="214975"/>
                </a:solidFill>
                <a:latin typeface="Book Antiqua" panose="02040602050305030304" pitchFamily="18" charset="0"/>
              </a:rPr>
              <a:t>The term “produced” under the habendum clause is understood to mean “production in paying quantities.”</a:t>
            </a:r>
          </a:p>
          <a:p>
            <a:pPr marL="0" indent="0" algn="just">
              <a:lnSpc>
                <a:spcPct val="120000"/>
              </a:lnSpc>
              <a:spcBef>
                <a:spcPts val="0"/>
              </a:spcBef>
              <a:buNone/>
            </a:pPr>
            <a:endParaRPr lang="en-US" sz="2800" dirty="0">
              <a:solidFill>
                <a:srgbClr val="214975"/>
              </a:solidFill>
              <a:latin typeface="Book Antiqua" panose="02040602050305030304" pitchFamily="18" charset="0"/>
            </a:endParaRPr>
          </a:p>
          <a:p>
            <a:pPr marL="0" indent="0" algn="just">
              <a:lnSpc>
                <a:spcPct val="120000"/>
              </a:lnSpc>
              <a:spcBef>
                <a:spcPts val="0"/>
              </a:spcBef>
              <a:buNone/>
            </a:pPr>
            <a:r>
              <a:rPr lang="en-US" sz="2800" dirty="0">
                <a:solidFill>
                  <a:srgbClr val="214975"/>
                </a:solidFill>
                <a:latin typeface="Book Antiqua" panose="02040602050305030304" pitchFamily="18" charset="0"/>
              </a:rPr>
              <a:t>For onshore leases and leases in state waters, state law determines how production in paying quantities is defined and calculated. </a:t>
            </a:r>
          </a:p>
        </p:txBody>
      </p:sp>
      <p:sp>
        <p:nvSpPr>
          <p:cNvPr id="4" name="Slide Number Placeholder 3"/>
          <p:cNvSpPr>
            <a:spLocks noGrp="1"/>
          </p:cNvSpPr>
          <p:nvPr>
            <p:ph type="sldNum" sz="quarter" idx="12"/>
          </p:nvPr>
        </p:nvSpPr>
        <p:spPr/>
        <p:txBody>
          <a:bodyPr/>
          <a:lstStyle/>
          <a:p>
            <a:fld id="{0D11833C-45DA-4E0C-9B1A-39FC504F71B5}" type="slidenum">
              <a:rPr lang="en-US" smtClean="0"/>
              <a:pPr/>
              <a:t>9</a:t>
            </a:fld>
            <a:endParaRPr lang="en-US" dirty="0"/>
          </a:p>
        </p:txBody>
      </p:sp>
      <p:sp>
        <p:nvSpPr>
          <p:cNvPr id="5" name="Title 4"/>
          <p:cNvSpPr>
            <a:spLocks noGrp="1"/>
          </p:cNvSpPr>
          <p:nvPr>
            <p:ph type="title"/>
          </p:nvPr>
        </p:nvSpPr>
        <p:spPr>
          <a:xfrm>
            <a:off x="476816" y="762000"/>
            <a:ext cx="8229600" cy="1143000"/>
          </a:xfrm>
        </p:spPr>
        <p:txBody>
          <a:bodyPr>
            <a:noAutofit/>
          </a:bodyPr>
          <a:lstStyle/>
          <a:p>
            <a:r>
              <a:rPr lang="en-US" sz="2400" b="1" dirty="0">
                <a:solidFill>
                  <a:srgbClr val="214975"/>
                </a:solidFill>
                <a:latin typeface="Book Antiqua" panose="02040602050305030304" pitchFamily="18" charset="0"/>
              </a:rPr>
              <a:t>PRODUCTION IN </a:t>
            </a:r>
            <a:r>
              <a:rPr lang="en-US" sz="2400" b="1" dirty="0" smtClean="0">
                <a:solidFill>
                  <a:srgbClr val="214975"/>
                </a:solidFill>
                <a:latin typeface="Book Antiqua" panose="02040602050305030304" pitchFamily="18" charset="0"/>
              </a:rPr>
              <a:t/>
            </a:r>
            <a:br>
              <a:rPr lang="en-US" sz="2400" b="1" dirty="0" smtClean="0">
                <a:solidFill>
                  <a:srgbClr val="214975"/>
                </a:solidFill>
                <a:latin typeface="Book Antiqua" panose="02040602050305030304" pitchFamily="18" charset="0"/>
              </a:rPr>
            </a:br>
            <a:r>
              <a:rPr lang="en-US" sz="2400" b="1" dirty="0" smtClean="0">
                <a:solidFill>
                  <a:srgbClr val="214975"/>
                </a:solidFill>
                <a:latin typeface="Book Antiqua" panose="02040602050305030304" pitchFamily="18" charset="0"/>
              </a:rPr>
              <a:t>PAYING </a:t>
            </a:r>
            <a:r>
              <a:rPr lang="en-US" sz="2400" b="1" dirty="0">
                <a:solidFill>
                  <a:srgbClr val="214975"/>
                </a:solidFill>
                <a:latin typeface="Book Antiqua" panose="02040602050305030304" pitchFamily="18" charset="0"/>
              </a:rPr>
              <a:t>QUANTITIES</a:t>
            </a:r>
            <a:endParaRPr lang="en-US" sz="2400" dirty="0">
              <a:solidFill>
                <a:srgbClr val="214975"/>
              </a:solidFill>
              <a:latin typeface="Book Antiqua" panose="0204060205030503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2009</Words>
  <Application>Microsoft Office PowerPoint</Application>
  <PresentationFormat>On-screen Show (4:3)</PresentationFormat>
  <Paragraphs>221</Paragraphs>
  <Slides>40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Book Antiqua</vt:lpstr>
      <vt:lpstr>Calibri</vt:lpstr>
      <vt:lpstr>Leelawadee</vt:lpstr>
      <vt:lpstr>Office Theme</vt:lpstr>
      <vt:lpstr>THINGS TO THINK ABOUT  AS PRICES REMAIN LOW: LEGAL, CONTRACTS AND LITIGATION</vt:lpstr>
      <vt:lpstr>PowerPoint Presentation</vt:lpstr>
      <vt:lpstr>PowerPoint Presentation</vt:lpstr>
      <vt:lpstr>PowerPoint Presentation</vt:lpstr>
      <vt:lpstr>PowerPoint Presentation</vt:lpstr>
      <vt:lpstr>Habendum Clause </vt:lpstr>
      <vt:lpstr>PowerPoint Presentation</vt:lpstr>
      <vt:lpstr>PowerPoint Presentation</vt:lpstr>
      <vt:lpstr>PRODUCTION IN  PAYING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Lender’s Dilemma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Chantelle C. Boudreaux</dc:creator>
  <cp:lastModifiedBy>Boudreaux, Chantelle C.</cp:lastModifiedBy>
  <cp:revision>236</cp:revision>
  <cp:lastPrinted>2015-04-14T19:09:17Z</cp:lastPrinted>
  <dcterms:created xsi:type="dcterms:W3CDTF">2012-01-31T15:30:52Z</dcterms:created>
  <dcterms:modified xsi:type="dcterms:W3CDTF">2015-04-15T20:02:50Z</dcterms:modified>
</cp:coreProperties>
</file>