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Layouts/slideLayout7.xml" ContentType="application/vnd.openxmlformats-officedocument.presentationml.slideLayout+xml"/>
  <Override PartName="/ppt/theme/theme4.xml" ContentType="application/vnd.openxmlformats-officedocument.theme+xml"/>
  <Override PartName="/ppt/slideLayouts/slideLayout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charts/chart1.xml" ContentType="application/vnd.openxmlformats-officedocument.drawingml.chart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1"/>
    <p:sldMasterId id="2147483650" r:id="rId2"/>
    <p:sldMasterId id="2147483666" r:id="rId3"/>
    <p:sldMasterId id="2147483656" r:id="rId4"/>
    <p:sldMasterId id="2147483661" r:id="rId5"/>
  </p:sldMasterIdLst>
  <p:notesMasterIdLst>
    <p:notesMasterId r:id="rId19"/>
  </p:notesMasterIdLst>
  <p:sldIdLst>
    <p:sldId id="294" r:id="rId6"/>
    <p:sldId id="293" r:id="rId7"/>
    <p:sldId id="278" r:id="rId8"/>
    <p:sldId id="266" r:id="rId9"/>
    <p:sldId id="284" r:id="rId10"/>
    <p:sldId id="263" r:id="rId11"/>
    <p:sldId id="292" r:id="rId12"/>
    <p:sldId id="260" r:id="rId13"/>
    <p:sldId id="303" r:id="rId14"/>
    <p:sldId id="285" r:id="rId15"/>
    <p:sldId id="306" r:id="rId16"/>
    <p:sldId id="305" r:id="rId17"/>
    <p:sldId id="288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300"/>
    <a:srgbClr val="0A456F"/>
    <a:srgbClr val="FEBE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491"/>
    <p:restoredTop sz="94681"/>
  </p:normalViewPr>
  <p:slideViewPr>
    <p:cSldViewPr snapToGrid="0" snapToObjects="1">
      <p:cViewPr varScale="1">
        <p:scale>
          <a:sx n="81" d="100"/>
          <a:sy n="81" d="100"/>
        </p:scale>
        <p:origin x="1147" y="24"/>
      </p:cViewPr>
      <p:guideLst>
        <p:guide pos="3840"/>
        <p:guide orient="horz"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1.bin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1529042759453149"/>
          <c:y val="7.2666862207527036E-2"/>
          <c:w val="0.60558850386479557"/>
          <c:h val="0.77128425904154274"/>
        </c:manualLayout>
      </c:layout>
      <c:barChart>
        <c:barDir val="col"/>
        <c:grouping val="stacked"/>
        <c:varyColors val="0"/>
        <c:ser>
          <c:idx val="1"/>
          <c:order val="0"/>
          <c:tx>
            <c:v>Discovered Resources*</c:v>
          </c:tx>
          <c:spPr>
            <a:solidFill>
              <a:schemeClr val="accent4">
                <a:lumMod val="40000"/>
                <a:lumOff val="60000"/>
              </a:schemeClr>
            </a:solidFill>
          </c:spPr>
          <c:invertIfNegative val="0"/>
          <c:dLbls>
            <c:numFmt formatCode="#,##0.00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/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'C:\My Stuff\MMS 2\Deepwater Report 2016\aa_after publication\[Reserves and Resources_UTRR by age_LDN.xlsx]Sheet2'!$A$1:$B$1</c:f>
              <c:strCache>
                <c:ptCount val="2"/>
                <c:pt idx="0">
                  <c:v>&lt;656 ft (200 m)</c:v>
                </c:pt>
                <c:pt idx="1">
                  <c:v>≥ 656 ft (200 m)</c:v>
                </c:pt>
              </c:strCache>
            </c:strRef>
          </c:cat>
          <c:val>
            <c:numRef>
              <c:f>'C:\My Stuff\MMS 2\Deepwater Report 2016\aa_after publication\[Reserves and Resources_UTRR by age_LDN.xlsx]Sheet2'!$A$3:$B$3</c:f>
              <c:numCache>
                <c:formatCode>General</c:formatCode>
                <c:ptCount val="2"/>
                <c:pt idx="0">
                  <c:v>43.877000000000002</c:v>
                </c:pt>
                <c:pt idx="1">
                  <c:v>19.240000000000002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E7F-45A3-8973-3399D4FD7CAC}"/>
            </c:ext>
          </c:extLst>
        </c:ser>
        <c:ser>
          <c:idx val="0"/>
          <c:order val="1"/>
          <c:tx>
            <c:v>UTRR</c:v>
          </c:tx>
          <c:spPr>
            <a:solidFill>
              <a:srgbClr val="00B050"/>
            </a:solidFill>
          </c:spPr>
          <c:invertIfNegative val="0"/>
          <c:dLbls>
            <c:numFmt formatCode="#,##0.00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/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'C:\My Stuff\MMS 2\Deepwater Report 2016\aa_after publication\[Reserves and Resources_UTRR by age_LDN.xlsx]Sheet2'!$A$1:$B$1</c:f>
              <c:strCache>
                <c:ptCount val="2"/>
                <c:pt idx="0">
                  <c:v>&lt;656 ft (200 m)</c:v>
                </c:pt>
                <c:pt idx="1">
                  <c:v>≥ 656 ft (200 m)</c:v>
                </c:pt>
              </c:strCache>
            </c:strRef>
          </c:cat>
          <c:val>
            <c:numRef>
              <c:f>'C:\My Stuff\MMS 2\Deepwater Report 2016\aa_after publication\[Reserves and Resources_UTRR by age_LDN.xlsx]Sheet2'!$A$2:$B$2</c:f>
              <c:numCache>
                <c:formatCode>General</c:formatCode>
                <c:ptCount val="2"/>
                <c:pt idx="0">
                  <c:v>13.868999999999986</c:v>
                </c:pt>
                <c:pt idx="1">
                  <c:v>59.820000000000007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E7F-45A3-8973-3399D4FD7CAC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36993280"/>
        <c:axId val="36995456"/>
      </c:barChart>
      <c:catAx>
        <c:axId val="3699328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sz="800" b="0" dirty="0"/>
                  <a:t>*includes remaining reserves, </a:t>
                </a:r>
              </a:p>
              <a:p>
                <a:pPr>
                  <a:defRPr/>
                </a:pPr>
                <a:r>
                  <a:rPr lang="en-US" sz="800" b="0" dirty="0"/>
                  <a:t>cumulative production, and </a:t>
                </a:r>
              </a:p>
              <a:p>
                <a:pPr>
                  <a:defRPr/>
                </a:pPr>
                <a:r>
                  <a:rPr lang="en-US" sz="800" b="0" dirty="0"/>
                  <a:t>contingent resources. Does not include </a:t>
                </a:r>
              </a:p>
              <a:p>
                <a:pPr>
                  <a:defRPr/>
                </a:pPr>
                <a:r>
                  <a:rPr lang="en-US" sz="800" b="0" dirty="0"/>
                  <a:t>reserves appreciation.</a:t>
                </a:r>
              </a:p>
            </c:rich>
          </c:tx>
          <c:layout>
            <c:manualLayout>
              <c:xMode val="edge"/>
              <c:yMode val="edge"/>
              <c:x val="0.77062334613767114"/>
              <c:y val="0.41955288794929307"/>
            </c:manualLayout>
          </c:layout>
          <c:overlay val="0"/>
        </c:title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en-US"/>
          </a:p>
        </c:txPr>
        <c:crossAx val="36995456"/>
        <c:crosses val="autoZero"/>
        <c:auto val="1"/>
        <c:lblAlgn val="ctr"/>
        <c:lblOffset val="100"/>
        <c:noMultiLvlLbl val="0"/>
      </c:catAx>
      <c:valAx>
        <c:axId val="36995456"/>
        <c:scaling>
          <c:orientation val="minMax"/>
          <c:max val="8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200"/>
                </a:pPr>
                <a:r>
                  <a:rPr lang="en-US" sz="1200"/>
                  <a:t>Billion Barrels of Oil Equivalent (BBOE)</a:t>
                </a:r>
              </a:p>
            </c:rich>
          </c:tx>
          <c:layout>
            <c:manualLayout>
              <c:xMode val="edge"/>
              <c:yMode val="edge"/>
              <c:x val="7.3178160422254909E-3"/>
              <c:y val="0.25071118342892562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en-US"/>
          </a:p>
        </c:txPr>
        <c:crossAx val="3699328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4195666218308132"/>
          <c:y val="0.28962974903704203"/>
          <c:w val="0.25520819357362795"/>
          <c:h val="9.5087825639381146E-2"/>
        </c:manualLayout>
      </c:layout>
      <c:overlay val="0"/>
      <c:spPr>
        <a:ln>
          <a:solidFill>
            <a:schemeClr val="tx1"/>
          </a:solidFill>
        </a:ln>
      </c:spPr>
      <c:txPr>
        <a:bodyPr/>
        <a:lstStyle/>
        <a:p>
          <a:pPr>
            <a:defRPr sz="1200" b="1"/>
          </a:pPr>
          <a:endParaRPr lang="en-US"/>
        </a:p>
      </c:txPr>
    </c:legend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B98A89-FCA2-B34F-B69A-4EBA2E58DFD9}" type="datetimeFigureOut">
              <a:rPr lang="en-US" smtClean="0"/>
              <a:t>11/13/2018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CC93C6-9524-1043-951B-D24E02F6A6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8849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06536" eaLnBrk="0" fontAlgn="base" hangingPunct="0">
              <a:spcBef>
                <a:spcPct val="30000"/>
              </a:spcBef>
              <a:spcAft>
                <a:spcPct val="0"/>
              </a:spcAft>
              <a:defRPr/>
            </a:pPr>
            <a:r>
              <a:rPr lang="en-US" baseline="0" dirty="0"/>
              <a:t>{Click to add the other layers one at a time, with WAZ and FAZ on top. This coverage is what the government has selectively obtained copies of, which is probably most acquired surveys, but maybe not a few.}</a:t>
            </a:r>
          </a:p>
          <a:p>
            <a:pPr defTabSz="906536" eaLnBrk="0" fontAlgn="base" hangingPunct="0">
              <a:spcBef>
                <a:spcPct val="30000"/>
              </a:spcBef>
              <a:spcAft>
                <a:spcPct val="0"/>
              </a:spcAft>
              <a:defRPr/>
            </a:pPr>
            <a:endParaRPr lang="en-US" baseline="0" dirty="0"/>
          </a:p>
          <a:p>
            <a:pPr defTabSz="906536" eaLnBrk="0" fontAlgn="base" hangingPunct="0">
              <a:spcBef>
                <a:spcPct val="30000"/>
              </a:spcBef>
              <a:spcAft>
                <a:spcPct val="0"/>
              </a:spcAft>
              <a:defRPr/>
            </a:pPr>
            <a:r>
              <a:rPr lang="en-US" baseline="0" dirty="0"/>
              <a:t>The need for better subsalt imaging under the salt canopy spurred by the Lower Tertiary trend has led to recent technological advances allowing large, nonexclusive Wide-Azimuth (WAZ) and Full-Azimuth (FAZ) seismic surveys to be acquired and sold to industry for exploration in this important deepwater trend. Commercial WAZ and FAZ surveys now cover most of the salt canopy.</a:t>
            </a:r>
          </a:p>
          <a:p>
            <a:pPr defTabSz="906536" eaLnBrk="0" fontAlgn="base" hangingPunct="0">
              <a:spcBef>
                <a:spcPct val="30000"/>
              </a:spcBef>
              <a:spcAft>
                <a:spcPct val="0"/>
              </a:spcAft>
              <a:defRPr/>
            </a:pPr>
            <a:r>
              <a:rPr lang="en-US" baseline="0" dirty="0"/>
              <a:t>2-D Seismic since 60s</a:t>
            </a:r>
          </a:p>
          <a:p>
            <a:pPr marL="0" marR="0" lvl="0" indent="0" algn="l" defTabSz="906536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2006 </a:t>
            </a:r>
            <a:r>
              <a:rPr lang="en-US" sz="120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+mn-lt"/>
                <a:ea typeface="+mn-ea"/>
                <a:cs typeface="+mn-cs"/>
              </a:rPr>
              <a:t>The first commercial, wide-azimuth seismic survey was acquired in deepwater</a:t>
            </a:r>
            <a:endParaRPr lang="en-US" dirty="0"/>
          </a:p>
          <a:p>
            <a:pPr defTabSz="906536" eaLnBrk="0" fontAlgn="base" hangingPunct="0">
              <a:spcBef>
                <a:spcPct val="30000"/>
              </a:spcBef>
              <a:spcAft>
                <a:spcPct val="0"/>
              </a:spcAft>
              <a:defRPr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6A5EA9-B0AD-4E89-9A2B-CF6F4E105E58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82521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794FFFE-FC92-0848-8665-A228D2B2A1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40442" y="5139266"/>
            <a:ext cx="1462039" cy="18920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7AA9425-80F7-7741-B0D4-D1BD83704EB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243263" y="243426"/>
            <a:ext cx="3712917" cy="17856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AE1B66B8-4B47-D54F-AB17-14545B8ADAF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-89452" y="2249871"/>
            <a:ext cx="12364278" cy="493330"/>
          </a:xfrm>
          <a:prstGeom prst="rect">
            <a:avLst/>
          </a:prstGeom>
          <a:effectLst>
            <a:outerShdw blurRad="50800" dist="50800" dir="2700000" algn="ctr" rotWithShape="0">
              <a:srgbClr val="000000">
                <a:alpha val="40000"/>
              </a:srgbClr>
            </a:outerShdw>
          </a:effectLst>
        </p:spPr>
        <p:txBody>
          <a:bodyPr/>
          <a:lstStyle>
            <a:lvl1pPr marL="0" indent="0" algn="ctr">
              <a:buNone/>
              <a:defRPr sz="32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Header here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BEFE215-745C-0E4A-A0BF-DFAC65C25C37}"/>
              </a:ext>
            </a:extLst>
          </p:cNvPr>
          <p:cNvCxnSpPr>
            <a:cxnSpLocks/>
          </p:cNvCxnSpPr>
          <p:nvPr userDrawn="1"/>
        </p:nvCxnSpPr>
        <p:spPr>
          <a:xfrm>
            <a:off x="4459941" y="3047254"/>
            <a:ext cx="3272117" cy="0"/>
          </a:xfrm>
          <a:prstGeom prst="line">
            <a:avLst/>
          </a:prstGeom>
          <a:ln w="38100">
            <a:solidFill>
              <a:srgbClr val="FEBE1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C11EA916-FA9C-CF4F-B743-5CA5765AD5C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-99391" y="3357551"/>
            <a:ext cx="12374217" cy="767188"/>
          </a:xfrm>
          <a:prstGeom prst="rect">
            <a:avLst/>
          </a:prstGeom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txBody>
          <a:bodyPr/>
          <a:lstStyle>
            <a:lvl1pPr marL="0" indent="0" algn="ctr">
              <a:buNone/>
              <a:defRPr sz="2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 header</a:t>
            </a:r>
            <a:br>
              <a:rPr lang="en-US" dirty="0"/>
            </a:br>
            <a:r>
              <a:rPr lang="en-US" dirty="0"/>
              <a:t>Date</a:t>
            </a:r>
          </a:p>
        </p:txBody>
      </p: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60366FF9-706F-1242-8A36-0A11D5D0700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28800" y="5817594"/>
            <a:ext cx="8527774" cy="35342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 i="0">
                <a:solidFill>
                  <a:srgbClr val="0A456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Presenter | Event</a:t>
            </a:r>
          </a:p>
        </p:txBody>
      </p:sp>
    </p:spTree>
    <p:extLst>
      <p:ext uri="{BB962C8B-B14F-4D97-AF65-F5344CB8AC3E}">
        <p14:creationId xmlns:p14="http://schemas.microsoft.com/office/powerpoint/2010/main" val="392328555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752">
          <p15:clr>
            <a:srgbClr val="FBAE40"/>
          </p15:clr>
        </p15:guide>
        <p15:guide id="4" pos="5928">
          <p15:clr>
            <a:srgbClr val="FBAE40"/>
          </p15:clr>
        </p15:guide>
        <p15:guide id="5" orient="horz">
          <p15:clr>
            <a:srgbClr val="FBAE40"/>
          </p15:clr>
        </p15:guide>
        <p15:guide id="6" orient="horz" pos="3672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ior Slide – Text/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B8D7A3A-B387-F34B-8056-5B547206F9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67"/>
          <a:stretch/>
        </p:blipFill>
        <p:spPr>
          <a:xfrm>
            <a:off x="0" y="0"/>
            <a:ext cx="12192000" cy="6743700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3DFF249-6503-634F-9F4A-3BC57E4149B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7184" y="183198"/>
            <a:ext cx="11794316" cy="523875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32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F9156EB6-7071-764E-A71C-48EB498A481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57035" y="1487373"/>
            <a:ext cx="5776913" cy="4356100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26B99A"/>
              </a:buClr>
              <a:buSzPct val="75000"/>
              <a:buFont typeface="Courier New" panose="02070309020205020404" pitchFamily="49" charset="0"/>
              <a:buChar char="o"/>
              <a:defRPr sz="2400" b="1">
                <a:solidFill>
                  <a:srgbClr val="0A456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buClr>
                <a:srgbClr val="26B99A"/>
              </a:buClr>
              <a:buSzPct val="75000"/>
              <a:buFont typeface="Courier New" panose="02070309020205020404" pitchFamily="49" charset="0"/>
              <a:buChar char="o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Clr>
                <a:srgbClr val="26B99A"/>
              </a:buClr>
              <a:buSzPct val="75000"/>
              <a:buFont typeface="Courier New" panose="02070309020205020404" pitchFamily="49" charset="0"/>
              <a:buChar char="o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Clr>
                <a:srgbClr val="26B99A"/>
              </a:buClr>
              <a:buSzPct val="75000"/>
              <a:buFont typeface="Courier New" panose="02070309020205020404" pitchFamily="49" charset="0"/>
              <a:buChar char="o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buClr>
                <a:srgbClr val="26B99A"/>
              </a:buClr>
              <a:buSzPct val="75000"/>
              <a:buFont typeface="Courier New" panose="02070309020205020404" pitchFamily="49" charset="0"/>
              <a:buChar char="o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900E920F-2231-794D-A07E-84288E3EF05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733973" y="1463560"/>
            <a:ext cx="4721225" cy="43799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</a:lstStyle>
          <a:p>
            <a:r>
              <a:rPr lang="en-US" dirty="0"/>
              <a:t>Click icon to insert picture </a:t>
            </a:r>
            <a:br>
              <a:rPr lang="en-US" dirty="0"/>
            </a:br>
            <a:r>
              <a:rPr lang="en-US" dirty="0"/>
              <a:t>h = 4.79”  w = 5.16”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475096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ior Slide –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CECE1DE-C755-2E49-9413-4F453ECEAC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67"/>
          <a:stretch/>
        </p:blipFill>
        <p:spPr>
          <a:xfrm>
            <a:off x="0" y="0"/>
            <a:ext cx="12192000" cy="6743700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3DFF249-6503-634F-9F4A-3BC57E4149B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7184" y="183198"/>
            <a:ext cx="11794316" cy="523875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32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3" name="Table Placeholder 2">
            <a:extLst>
              <a:ext uri="{FF2B5EF4-FFF2-40B4-BE49-F238E27FC236}">
                <a16:creationId xmlns:a16="http://schemas.microsoft.com/office/drawing/2014/main" id="{52BFD7D3-CF2C-644A-9429-5D574D08CC8F}"/>
              </a:ext>
            </a:extLst>
          </p:cNvPr>
          <p:cNvSpPr>
            <a:spLocks noGrp="1"/>
          </p:cNvSpPr>
          <p:nvPr>
            <p:ph type="tbl" sz="quarter" idx="11"/>
          </p:nvPr>
        </p:nvSpPr>
        <p:spPr>
          <a:xfrm>
            <a:off x="1246188" y="1597342"/>
            <a:ext cx="9385300" cy="42560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715687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ior Slide – 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03973EB3-FBE1-7A45-B94D-2191AB3D2C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67"/>
          <a:stretch/>
        </p:blipFill>
        <p:spPr>
          <a:xfrm>
            <a:off x="0" y="0"/>
            <a:ext cx="12192000" cy="6743700"/>
          </a:xfrm>
          <a:prstGeom prst="rect">
            <a:avLst/>
          </a:prstGeom>
        </p:spPr>
      </p:pic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27DEBBC4-9752-CC4B-A36F-B89E9C3D092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7184" y="183198"/>
            <a:ext cx="11794316" cy="523875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32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36110FFD-8DA9-E34A-9778-4476AD62D79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55289" y="1670253"/>
            <a:ext cx="10628991" cy="4356100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26B99A"/>
              </a:buClr>
              <a:buSzPct val="75000"/>
              <a:buFont typeface="Courier New" panose="02070309020205020404" pitchFamily="49" charset="0"/>
              <a:buChar char="o"/>
              <a:defRPr sz="2400" b="1">
                <a:solidFill>
                  <a:srgbClr val="0A456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buClr>
                <a:srgbClr val="26B99A"/>
              </a:buClr>
              <a:buSzPct val="75000"/>
              <a:buFont typeface="Courier New" panose="02070309020205020404" pitchFamily="49" charset="0"/>
              <a:buChar char="o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Clr>
                <a:srgbClr val="26B99A"/>
              </a:buClr>
              <a:buSzPct val="75000"/>
              <a:buFont typeface="Courier New" panose="02070309020205020404" pitchFamily="49" charset="0"/>
              <a:buChar char="o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Clr>
                <a:srgbClr val="26B99A"/>
              </a:buClr>
              <a:buSzPct val="75000"/>
              <a:buFont typeface="Courier New" panose="02070309020205020404" pitchFamily="49" charset="0"/>
              <a:buChar char="o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buClr>
                <a:srgbClr val="26B99A"/>
              </a:buClr>
              <a:buSzPct val="75000"/>
              <a:buFont typeface="Courier New" panose="02070309020205020404" pitchFamily="49" charset="0"/>
              <a:buChar char="o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583165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2400"/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2134A-F7E2-47D9-A46B-7F2EF3446BB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13385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w Topic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794FFFE-FC92-0848-8665-A228D2B2A1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40442" y="5139266"/>
            <a:ext cx="1462039" cy="1892051"/>
          </a:xfrm>
          <a:prstGeom prst="rect">
            <a:avLst/>
          </a:prstGeom>
        </p:spPr>
      </p:pic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AE1B66B8-4B47-D54F-AB17-14545B8ADAF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-94391" y="2339322"/>
            <a:ext cx="12376847" cy="586758"/>
          </a:xfrm>
          <a:prstGeom prst="rect">
            <a:avLst/>
          </a:prstGeom>
          <a:effectLst>
            <a:outerShdw blurRad="50800" dist="50800" dir="2700000" algn="ctr" rotWithShape="0">
              <a:srgbClr val="000000">
                <a:alpha val="40000"/>
              </a:srgbClr>
            </a:outerShdw>
          </a:effectLst>
        </p:spPr>
        <p:txBody>
          <a:bodyPr/>
          <a:lstStyle>
            <a:lvl1pPr marL="0" indent="0" algn="ctr">
              <a:buNone/>
              <a:defRPr sz="32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New Topic Header</a:t>
            </a:r>
          </a:p>
        </p:txBody>
      </p:sp>
    </p:spTree>
    <p:extLst>
      <p:ext uri="{BB962C8B-B14F-4D97-AF65-F5344CB8AC3E}">
        <p14:creationId xmlns:p14="http://schemas.microsoft.com/office/powerpoint/2010/main" val="343272691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752">
          <p15:clr>
            <a:srgbClr val="FBAE40"/>
          </p15:clr>
        </p15:guide>
        <p15:guide id="4" pos="5928">
          <p15:clr>
            <a:srgbClr val="FBAE40"/>
          </p15:clr>
        </p15:guide>
        <p15:guide id="5" orient="horz">
          <p15:clr>
            <a:srgbClr val="FBAE40"/>
          </p15:clr>
        </p15:guide>
        <p15:guide id="6" orient="horz" pos="3672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ior Slide – Full Screen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227188A-44C9-2B47-99BC-1C8A10420F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DBBB6CA-9C92-EA41-95F8-04AB394BCDD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0D9E5EBB-1B4B-424D-B637-5E609A8EFF4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25845" y="617233"/>
            <a:ext cx="3819525" cy="3251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793610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0586166-93B1-AD4D-8970-06053EEDF4F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93633" y="1818997"/>
            <a:ext cx="4004735" cy="19259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915EC83A-57BC-F54E-85DA-3032FB6178A2}"/>
              </a:ext>
            </a:extLst>
          </p:cNvPr>
          <p:cNvGrpSpPr/>
          <p:nvPr userDrawn="1"/>
        </p:nvGrpSpPr>
        <p:grpSpPr>
          <a:xfrm>
            <a:off x="4894811" y="4131628"/>
            <a:ext cx="2402379" cy="423747"/>
            <a:chOff x="4688378" y="4131628"/>
            <a:chExt cx="2402379" cy="42374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BE8B2C8-57A2-4446-8F6D-1C8D04CF96A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301047" y="4131628"/>
              <a:ext cx="789710" cy="423747"/>
            </a:xfrm>
            <a:prstGeom prst="rect">
              <a:avLst/>
            </a:prstGeom>
            <a:effectLst>
              <a:outerShdw blurRad="50800" dist="38100" dir="2700000" algn="ctr" rotWithShape="0">
                <a:srgbClr val="000000">
                  <a:alpha val="40000"/>
                </a:srgbClr>
              </a:outerShdw>
            </a:effec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9C6FF85-272D-C043-8850-15E4D357E351}"/>
                </a:ext>
              </a:extLst>
            </p:cNvPr>
            <p:cNvSpPr txBox="1"/>
            <p:nvPr userDrawn="1"/>
          </p:nvSpPr>
          <p:spPr>
            <a:xfrm>
              <a:off x="4688378" y="4158835"/>
              <a:ext cx="1346662" cy="369332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en-US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BOEM.gov</a:t>
              </a:r>
              <a:endPara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45AFC817-E804-7843-B24D-79F438A7CD2A}"/>
                </a:ext>
              </a:extLst>
            </p:cNvPr>
            <p:cNvCxnSpPr/>
            <p:nvPr userDrawn="1"/>
          </p:nvCxnSpPr>
          <p:spPr>
            <a:xfrm>
              <a:off x="6143625" y="4131628"/>
              <a:ext cx="0" cy="423747"/>
            </a:xfrm>
            <a:prstGeom prst="line">
              <a:avLst/>
            </a:prstGeom>
            <a:ln w="28575">
              <a:solidFill>
                <a:srgbClr val="FEBE1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6D378509-88F5-0640-9A01-4A66AC2EEB1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0" y="5430581"/>
            <a:ext cx="12192000" cy="383402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/>
          <a:lstStyle>
            <a:lvl1pPr marL="0" indent="0" algn="ctr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Presenter | Email Address | Phone</a:t>
            </a:r>
          </a:p>
        </p:txBody>
      </p:sp>
    </p:spTree>
    <p:extLst>
      <p:ext uri="{BB962C8B-B14F-4D97-AF65-F5344CB8AC3E}">
        <p14:creationId xmlns:p14="http://schemas.microsoft.com/office/powerpoint/2010/main" val="17472283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680" userDrawn="1">
          <p15:clr>
            <a:srgbClr val="FBAE40"/>
          </p15:clr>
        </p15:guide>
        <p15:guide id="4" userDrawn="1">
          <p15:clr>
            <a:srgbClr val="FBAE40"/>
          </p15:clr>
        </p15:guide>
        <p15:guide id="5" orient="horz" pos="3672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6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7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3B369A0-80C7-574F-9CC7-8F35CCB6980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95328" y="0"/>
            <a:ext cx="12382656" cy="6965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735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B7139BE-CCF4-9649-9081-4161EB4EDB9E}"/>
              </a:ext>
            </a:extLst>
          </p:cNvPr>
          <p:cNvSpPr/>
          <p:nvPr userDrawn="1"/>
        </p:nvSpPr>
        <p:spPr>
          <a:xfrm>
            <a:off x="0" y="6317672"/>
            <a:ext cx="12192000" cy="540328"/>
          </a:xfrm>
          <a:prstGeom prst="rect">
            <a:avLst/>
          </a:prstGeom>
          <a:solidFill>
            <a:srgbClr val="0A45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A456F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25DF203-C644-5340-8215-563EBD2B04D6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39" y="6381211"/>
            <a:ext cx="2851266" cy="40368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DB06B1B-45CC-3A4A-AE4F-C633F3C71E1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38959" y="5826683"/>
            <a:ext cx="847747" cy="1097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214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5" r:id="rId3"/>
    <p:sldLayoutId id="2147483668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3B369A0-80C7-574F-9CC7-8F35CCB6980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95328" y="0"/>
            <a:ext cx="12382656" cy="6965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21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1267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1421859-61DA-214E-9A20-088466A210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422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3" Type="http://schemas.openxmlformats.org/officeDocument/2006/relationships/image" Target="../media/image16.jpg"/><Relationship Id="rId7" Type="http://schemas.openxmlformats.org/officeDocument/2006/relationships/image" Target="../media/image2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mailto:omaira.falcon@boem.gov" TargetMode="Externa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ia.gov/outlooks/steo/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36FEF2D-6E40-504F-BE6F-E57DACC63C4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API Delta Section Joint Society Luncheon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0BDC97-1F09-554F-A976-C681BDFE5A7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11/13/2018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D0AD98-617E-764C-9660-EADC99EEDE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Mike </a:t>
            </a:r>
            <a:r>
              <a:rPr lang="en-US" dirty="0" err="1"/>
              <a:t>Celata</a:t>
            </a:r>
            <a:r>
              <a:rPr lang="en-US" dirty="0"/>
              <a:t> | Director, Gulf of Mexico Region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83540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2F7893-3752-1B4D-8230-DEC60E530AD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3200" dirty="0"/>
              <a:t>Shallow vs. Deep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C9836C-7A8B-254E-A552-869C2A8E5EE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55289" y="1670253"/>
            <a:ext cx="10649590" cy="4356100"/>
          </a:xfrm>
        </p:spPr>
        <p:txBody>
          <a:bodyPr/>
          <a:lstStyle/>
          <a:p>
            <a:pPr marL="457200" lvl="1" indent="0">
              <a:buNone/>
            </a:pPr>
            <a:endParaRPr lang="en-US" dirty="0"/>
          </a:p>
          <a:p>
            <a:endParaRPr lang="en-US" sz="2400" dirty="0"/>
          </a:p>
        </p:txBody>
      </p:sp>
      <p:graphicFrame>
        <p:nvGraphicFramePr>
          <p:cNvPr id="6" name="Chart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5314848"/>
              </p:ext>
            </p:extLst>
          </p:nvPr>
        </p:nvGraphicFramePr>
        <p:xfrm>
          <a:off x="1893345" y="1225318"/>
          <a:ext cx="8869390" cy="56326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7494393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8" name="Text Box 6"/>
          <p:cNvSpPr txBox="1">
            <a:spLocks noChangeArrowheads="1"/>
          </p:cNvSpPr>
          <p:nvPr/>
        </p:nvSpPr>
        <p:spPr bwMode="auto">
          <a:xfrm>
            <a:off x="2994917" y="183853"/>
            <a:ext cx="6781800" cy="52322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chemeClr val="bg1"/>
                </a:solidFill>
              </a:rPr>
              <a:t>Seismic Data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0930" y="974141"/>
            <a:ext cx="7523856" cy="53035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29274" y="974141"/>
            <a:ext cx="7525512" cy="53035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9274" y="974142"/>
            <a:ext cx="7525512" cy="530468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29274" y="974143"/>
            <a:ext cx="7525512" cy="53046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9274" y="974144"/>
            <a:ext cx="7525512" cy="530468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9274" y="975312"/>
            <a:ext cx="7523854" cy="5303520"/>
          </a:xfrm>
          <a:prstGeom prst="rect">
            <a:avLst/>
          </a:prstGeom>
        </p:spPr>
      </p:pic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6909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U.S. Gulf of Mexico Outlook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400050" lvl="0" indent="-285750">
              <a:lnSpc>
                <a:spcPct val="115000"/>
              </a:lnSpc>
              <a:spcBef>
                <a:spcPts val="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rgbClr val="000000"/>
                </a:solidFill>
                <a:latin typeface="Segoe UI" panose="020B0502040204020203" pitchFamily="34" charset="0"/>
                <a:ea typeface="Arial"/>
                <a:cs typeface="Segoe UI" panose="020B0502040204020203" pitchFamily="34" charset="0"/>
                <a:sym typeface="Arial"/>
              </a:rPr>
              <a:t>The number of active </a:t>
            </a:r>
            <a:r>
              <a:rPr lang="en-US" dirty="0">
                <a:solidFill>
                  <a:srgbClr val="000000"/>
                </a:solidFill>
                <a:latin typeface="Segoe UI" panose="020B0502040204020203" pitchFamily="34" charset="0"/>
                <a:ea typeface="Arial"/>
                <a:cs typeface="Segoe UI" panose="020B0502040204020203" pitchFamily="34" charset="0"/>
                <a:sym typeface="Arial"/>
              </a:rPr>
              <a:t>deep water leases</a:t>
            </a:r>
            <a:r>
              <a:rPr lang="en-US" b="0" dirty="0">
                <a:solidFill>
                  <a:srgbClr val="000000"/>
                </a:solidFill>
                <a:latin typeface="Segoe UI" panose="020B0502040204020203" pitchFamily="34" charset="0"/>
                <a:ea typeface="Arial"/>
                <a:cs typeface="Segoe UI" panose="020B0502040204020203" pitchFamily="34" charset="0"/>
                <a:sym typeface="Arial"/>
              </a:rPr>
              <a:t> remains robust, </a:t>
            </a:r>
            <a:r>
              <a:rPr lang="en-US" dirty="0">
                <a:solidFill>
                  <a:srgbClr val="000000"/>
                </a:solidFill>
                <a:latin typeface="Segoe UI" panose="020B0502040204020203" pitchFamily="34" charset="0"/>
                <a:ea typeface="Arial"/>
                <a:cs typeface="Segoe UI" panose="020B0502040204020203" pitchFamily="34" charset="0"/>
                <a:sym typeface="Arial"/>
              </a:rPr>
              <a:t>accounts for over 70% of all leases</a:t>
            </a:r>
            <a:r>
              <a:rPr lang="en-US" b="0" dirty="0">
                <a:solidFill>
                  <a:srgbClr val="000000"/>
                </a:solidFill>
                <a:latin typeface="Segoe UI" panose="020B0502040204020203" pitchFamily="34" charset="0"/>
                <a:ea typeface="Arial"/>
                <a:cs typeface="Segoe UI" panose="020B0502040204020203" pitchFamily="34" charset="0"/>
                <a:sym typeface="Arial"/>
              </a:rPr>
              <a:t> in the Gulf of Mexico.</a:t>
            </a:r>
          </a:p>
          <a:p>
            <a:pPr marL="400050" lvl="0" indent="-285750">
              <a:lnSpc>
                <a:spcPct val="115000"/>
              </a:lnSpc>
              <a:spcBef>
                <a:spcPts val="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rgbClr val="000000"/>
                </a:solidFill>
                <a:latin typeface="Segoe UI" panose="020B0502040204020203" pitchFamily="34" charset="0"/>
                <a:ea typeface="Arial"/>
                <a:cs typeface="Segoe UI" panose="020B0502040204020203" pitchFamily="34" charset="0"/>
                <a:sym typeface="Arial"/>
              </a:rPr>
              <a:t>The deep water portion is assessed to </a:t>
            </a:r>
            <a:r>
              <a:rPr lang="en-US" dirty="0">
                <a:solidFill>
                  <a:srgbClr val="000000"/>
                </a:solidFill>
                <a:latin typeface="Segoe UI" panose="020B0502040204020203" pitchFamily="34" charset="0"/>
                <a:ea typeface="Arial"/>
                <a:cs typeface="Segoe UI" panose="020B0502040204020203" pitchFamily="34" charset="0"/>
                <a:sym typeface="Arial"/>
              </a:rPr>
              <a:t>contain 80% of the remaining undiscovered resources</a:t>
            </a:r>
            <a:r>
              <a:rPr lang="en-US" b="0" dirty="0">
                <a:solidFill>
                  <a:srgbClr val="000000"/>
                </a:solidFill>
                <a:latin typeface="Segoe UI" panose="020B0502040204020203" pitchFamily="34" charset="0"/>
                <a:ea typeface="Arial"/>
                <a:cs typeface="Segoe UI" panose="020B0502040204020203" pitchFamily="34" charset="0"/>
                <a:sym typeface="Arial"/>
              </a:rPr>
              <a:t>.</a:t>
            </a:r>
          </a:p>
          <a:p>
            <a:pPr marL="400050" indent="-285750">
              <a:lnSpc>
                <a:spcPct val="115000"/>
              </a:lnSpc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kern="0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Production at all time high; the Energy Information Administration expects a continued rise in 2019.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57776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1DB3A50-9FFE-F946-9E6B-1AFBEB2D109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Mike </a:t>
            </a:r>
            <a:r>
              <a:rPr lang="en-US" dirty="0" err="1"/>
              <a:t>Celata</a:t>
            </a:r>
            <a:r>
              <a:rPr lang="en-US" dirty="0"/>
              <a:t> | </a:t>
            </a:r>
            <a:r>
              <a:rPr lang="en-US" dirty="0">
                <a:hlinkClick r:id="rId2"/>
              </a:rPr>
              <a:t>michael.celata@boem.gov</a:t>
            </a:r>
            <a:r>
              <a:rPr lang="en-US" dirty="0"/>
              <a:t> | 504-736-2592</a:t>
            </a:r>
          </a:p>
        </p:txBody>
      </p:sp>
    </p:spTree>
    <p:extLst>
      <p:ext uri="{BB962C8B-B14F-4D97-AF65-F5344CB8AC3E}">
        <p14:creationId xmlns:p14="http://schemas.microsoft.com/office/powerpoint/2010/main" val="39244770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2F7893-3752-1B4D-8230-DEC60E530AD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7184" y="183198"/>
            <a:ext cx="7771895" cy="523875"/>
          </a:xfrm>
        </p:spPr>
        <p:txBody>
          <a:bodyPr/>
          <a:lstStyle/>
          <a:p>
            <a:r>
              <a:rPr lang="en-US" dirty="0"/>
              <a:t>Outer Continental Shelf Lands Act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C9836C-7A8B-254E-A552-869C2A8E5EE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55289" y="1670253"/>
            <a:ext cx="10649590" cy="4356100"/>
          </a:xfrm>
        </p:spPr>
        <p:txBody>
          <a:bodyPr/>
          <a:lstStyle/>
          <a:p>
            <a:pPr marL="0" indent="0">
              <a:buNone/>
            </a:pPr>
            <a:r>
              <a:rPr lang="en-US" i="1" dirty="0"/>
              <a:t>“(T)he outer Continental Shelf is a vital national resource reserve held by the Federal Government for the public, which should be made available for expeditious and orderly development, subject to environmental safeguards, in a manner which is consistent with the maintenance of competition and other national needs”</a:t>
            </a:r>
          </a:p>
          <a:p>
            <a:pPr marL="0" indent="0">
              <a:buNone/>
            </a:pPr>
            <a:endParaRPr lang="en-US" i="1" dirty="0"/>
          </a:p>
          <a:p>
            <a:pPr marL="0" indent="0" algn="r">
              <a:buNone/>
            </a:pPr>
            <a:r>
              <a:rPr lang="en-US" i="1" dirty="0"/>
              <a:t>			</a:t>
            </a:r>
            <a:r>
              <a:rPr lang="en-US" sz="1400" dirty="0"/>
              <a:t>Outer Continental Shelf Lands Act</a:t>
            </a:r>
          </a:p>
          <a:p>
            <a:pPr marL="0" indent="0" algn="r">
              <a:buNone/>
            </a:pPr>
            <a:r>
              <a:rPr lang="en-US" sz="1400" dirty="0"/>
              <a:t>							Sec 3(3)</a:t>
            </a:r>
          </a:p>
        </p:txBody>
      </p:sp>
    </p:spTree>
    <p:extLst>
      <p:ext uri="{BB962C8B-B14F-4D97-AF65-F5344CB8AC3E}">
        <p14:creationId xmlns:p14="http://schemas.microsoft.com/office/powerpoint/2010/main" val="20713489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90A173E-6FFD-B64E-8EA6-EFA87299761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7183" y="183198"/>
            <a:ext cx="8775452" cy="523875"/>
          </a:xfrm>
        </p:spPr>
        <p:txBody>
          <a:bodyPr/>
          <a:lstStyle/>
          <a:p>
            <a:r>
              <a:rPr lang="en-US" sz="3200" dirty="0"/>
              <a:t>U.S. Gulf </a:t>
            </a:r>
            <a:r>
              <a:rPr lang="en-US" dirty="0"/>
              <a:t>of Mexico </a:t>
            </a:r>
            <a:r>
              <a:rPr lang="en-US" sz="3200" dirty="0"/>
              <a:t>Leasing Activity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836" y="868437"/>
            <a:ext cx="6916270" cy="5344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7591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90A173E-6FFD-B64E-8EA6-EFA87299761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7183" y="183198"/>
            <a:ext cx="6882239" cy="523875"/>
          </a:xfrm>
        </p:spPr>
        <p:txBody>
          <a:bodyPr/>
          <a:lstStyle/>
          <a:p>
            <a:r>
              <a:rPr lang="en-US" sz="3200" dirty="0"/>
              <a:t>U.S. Gulf of Mexico Lease Activity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C6B13B1-2642-2440-A20B-A8960ED4CAB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753" y="1518367"/>
            <a:ext cx="8175812" cy="4586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6665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90A173E-6FFD-B64E-8EA6-EFA87299761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7184" y="183198"/>
            <a:ext cx="6904816" cy="523875"/>
          </a:xfrm>
        </p:spPr>
        <p:txBody>
          <a:bodyPr/>
          <a:lstStyle/>
          <a:p>
            <a:r>
              <a:rPr lang="en-US" sz="3200" dirty="0"/>
              <a:t>Leasing Trend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918" y="1327793"/>
            <a:ext cx="7799293" cy="4902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2677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90A173E-6FFD-B64E-8EA6-EFA87299761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7183" y="183198"/>
            <a:ext cx="6526789" cy="523875"/>
          </a:xfrm>
        </p:spPr>
        <p:txBody>
          <a:bodyPr/>
          <a:lstStyle/>
          <a:p>
            <a:r>
              <a:rPr lang="en-US" sz="3200" dirty="0"/>
              <a:t>Gulf of Mexico Highlights</a:t>
            </a:r>
          </a:p>
        </p:txBody>
      </p:sp>
      <p:graphicFrame>
        <p:nvGraphicFramePr>
          <p:cNvPr id="6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210039"/>
              </p:ext>
            </p:extLst>
          </p:nvPr>
        </p:nvGraphicFramePr>
        <p:xfrm>
          <a:off x="1882588" y="1541161"/>
          <a:ext cx="7486650" cy="4617240"/>
        </p:xfrm>
        <a:graphic>
          <a:graphicData uri="http://schemas.openxmlformats.org/drawingml/2006/table">
            <a:tbl>
              <a:tblPr firstRow="1" bandRow="1"/>
              <a:tblGrid>
                <a:gridCol w="6932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1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0117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477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318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3981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94098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18721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Lease Sale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Date of Sale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No.</a:t>
                      </a:r>
                      <a:r>
                        <a:rPr lang="en-US" sz="1800" u="none" strike="noStrike" baseline="0" dirty="0">
                          <a:effectLst/>
                        </a:rPr>
                        <a:t> of </a:t>
                      </a:r>
                      <a:r>
                        <a:rPr lang="en-US" sz="1800" u="none" strike="noStrike" dirty="0">
                          <a:effectLst/>
                        </a:rPr>
                        <a:t>Tracts Offered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No. of Tracts Bid On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No.  Of Bids Received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Total Bonus High Bid ($)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1135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251</a:t>
                      </a: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Gulf-wide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8/15/18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14622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178.1M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7729068"/>
                  </a:ext>
                </a:extLst>
              </a:tr>
              <a:tr h="291135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250</a:t>
                      </a: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Gulf-wide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3/21/2018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14474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124.8M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8224462"/>
                  </a:ext>
                </a:extLst>
              </a:tr>
              <a:tr h="29113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249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Gulf-wide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8/16/2017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14220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90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99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121.1</a:t>
                      </a:r>
                      <a:r>
                        <a:rPr lang="en-US" sz="1600" u="none" strike="noStrike" baseline="0" dirty="0">
                          <a:effectLst/>
                        </a:rPr>
                        <a:t> M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113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247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CGOM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3/22/2017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9118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163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189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274.8</a:t>
                      </a:r>
                      <a:r>
                        <a:rPr lang="en-US" sz="1600" u="none" strike="noStrike" baseline="0" dirty="0">
                          <a:effectLst/>
                        </a:rPr>
                        <a:t> M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113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248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WGOM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8/24/2016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4399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24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24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18.1</a:t>
                      </a:r>
                      <a:r>
                        <a:rPr lang="en-US" sz="1600" u="none" strike="noStrike" baseline="0" dirty="0">
                          <a:effectLst/>
                        </a:rPr>
                        <a:t> M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113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226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EGOM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3/23/2016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162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113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241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CGOM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3/23/2016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8349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128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148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156.4</a:t>
                      </a:r>
                      <a:r>
                        <a:rPr lang="en-US" sz="1600" u="none" strike="noStrike" baseline="0" dirty="0">
                          <a:effectLst/>
                        </a:rPr>
                        <a:t> M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113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246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WGOM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8/19/2015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4083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33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33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22.7</a:t>
                      </a:r>
                      <a:r>
                        <a:rPr lang="en-US" sz="1600" u="none" strike="noStrike" baseline="0" dirty="0">
                          <a:effectLst/>
                        </a:rPr>
                        <a:t> M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113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235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CGOM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3/18/2015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7788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169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195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538.8</a:t>
                      </a:r>
                      <a:r>
                        <a:rPr lang="en-US" sz="1600" u="none" strike="noStrike" baseline="0" dirty="0">
                          <a:effectLst/>
                        </a:rPr>
                        <a:t> M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9113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238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WGOM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8/20/2014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4026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81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93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110</a:t>
                      </a:r>
                      <a:r>
                        <a:rPr lang="en-US" sz="1600" u="none" strike="noStrike" baseline="0" dirty="0">
                          <a:effectLst/>
                        </a:rPr>
                        <a:t> M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9113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225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EGOM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3/19/2014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134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9113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231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CGOM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3/19/2014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7511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326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380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850.8</a:t>
                      </a:r>
                      <a:r>
                        <a:rPr lang="en-US" sz="1600" u="none" strike="noStrike" baseline="0" dirty="0">
                          <a:effectLst/>
                        </a:rPr>
                        <a:t> M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9113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233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WGOM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8/28/2013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4036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56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64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123.7</a:t>
                      </a:r>
                      <a:r>
                        <a:rPr lang="en-US" sz="1600" u="none" strike="noStrike" baseline="0" dirty="0">
                          <a:effectLst/>
                        </a:rPr>
                        <a:t> M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164847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2FD0D70-9DA9-4343-B469-E3496E132F0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Monthly Oil Production from U.S. Gulf of Mexico</a:t>
            </a:r>
          </a:p>
        </p:txBody>
      </p:sp>
      <p:pic>
        <p:nvPicPr>
          <p:cNvPr id="5" name="Picture 2" descr="monthly oil production from U.S. Federal Gulf of Mexico, as explained in the article text"/>
          <p:cNvPicPr>
            <a:picLocks noGrp="1" noChangeAspect="1" noChangeArrowheads="1"/>
          </p:cNvPicPr>
          <p:nvPr>
            <p:ph type="tbl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6341" y="1775012"/>
            <a:ext cx="6790765" cy="3805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2326341" y="5592999"/>
            <a:ext cx="651322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sz="1200" b="1" dirty="0"/>
              <a:t>Source:  </a:t>
            </a:r>
            <a:r>
              <a:rPr lang="en-US" sz="1200" dirty="0"/>
              <a:t>U.S. Energy Information Administration, </a:t>
            </a:r>
            <a:r>
              <a:rPr lang="en-US" sz="1200" dirty="0">
                <a:hlinkClick r:id="rId3"/>
              </a:rPr>
              <a:t>https://www.eia.gov/outlooks/steo/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13714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2F7893-3752-1B4D-8230-DEC60E530AD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3200" dirty="0"/>
              <a:t>BOEM Production Forecast</a:t>
            </a:r>
          </a:p>
        </p:txBody>
      </p:sp>
      <p:pic>
        <p:nvPicPr>
          <p:cNvPr id="6" name="Content Placeholder 3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88141" y="1748118"/>
            <a:ext cx="8408894" cy="427616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34298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A686EFE-5068-A246-94F8-1253C43A387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Discoveries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4439" y="1427580"/>
            <a:ext cx="8320514" cy="4852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386301"/>
      </p:ext>
    </p:extLst>
  </p:cSld>
  <p:clrMapOvr>
    <a:masterClrMapping/>
  </p:clrMapOvr>
</p:sld>
</file>

<file path=ppt/theme/theme1.xml><?xml version="1.0" encoding="utf-8"?>
<a:theme xmlns:a="http://schemas.openxmlformats.org/drawingml/2006/main" name="Presentation Title Backgroun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resentation Interior Background">
  <a:themeElements>
    <a:clrScheme name="Blue Green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Presentation New Topic Backgroun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Presentation Full Image Backgroun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Presentation End Backgroun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10828</TotalTime>
  <Words>497</Words>
  <Application>Microsoft Office PowerPoint</Application>
  <PresentationFormat>Widescreen</PresentationFormat>
  <Paragraphs>131</Paragraphs>
  <Slides>13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13</vt:i4>
      </vt:variant>
    </vt:vector>
  </HeadingPairs>
  <TitlesOfParts>
    <vt:vector size="23" baseType="lpstr">
      <vt:lpstr>Arial</vt:lpstr>
      <vt:lpstr>Calibri</vt:lpstr>
      <vt:lpstr>Calibri Light</vt:lpstr>
      <vt:lpstr>Courier New</vt:lpstr>
      <vt:lpstr>Segoe UI</vt:lpstr>
      <vt:lpstr>Presentation Title Background</vt:lpstr>
      <vt:lpstr>Presentation Interior Background</vt:lpstr>
      <vt:lpstr>Presentation New Topic Background</vt:lpstr>
      <vt:lpstr>Presentation Full Image Background</vt:lpstr>
      <vt:lpstr>Presentation End Background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Alison Tagliaferri</dc:creator>
  <cp:lastModifiedBy>Charles Miller III</cp:lastModifiedBy>
  <cp:revision>156</cp:revision>
  <dcterms:created xsi:type="dcterms:W3CDTF">2018-09-06T14:21:40Z</dcterms:created>
  <dcterms:modified xsi:type="dcterms:W3CDTF">2018-11-13T20:04:45Z</dcterms:modified>
</cp:coreProperties>
</file>