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handoutMasterIdLst>
    <p:handoutMasterId r:id="rId18"/>
  </p:handoutMasterIdLst>
  <p:sldIdLst>
    <p:sldId id="256" r:id="rId2"/>
    <p:sldId id="415" r:id="rId3"/>
    <p:sldId id="378" r:id="rId4"/>
    <p:sldId id="383" r:id="rId5"/>
    <p:sldId id="404" r:id="rId6"/>
    <p:sldId id="406" r:id="rId7"/>
    <p:sldId id="405" r:id="rId8"/>
    <p:sldId id="408" r:id="rId9"/>
    <p:sldId id="409" r:id="rId10"/>
    <p:sldId id="410" r:id="rId11"/>
    <p:sldId id="414" r:id="rId12"/>
    <p:sldId id="411" r:id="rId13"/>
    <p:sldId id="412" r:id="rId14"/>
    <p:sldId id="413" r:id="rId15"/>
    <p:sldId id="354" r:id="rId16"/>
  </p:sldIdLst>
  <p:sldSz cx="9144000" cy="6858000" type="screen4x3"/>
  <p:notesSz cx="7010400" cy="9296400"/>
  <p:embeddedFontLst>
    <p:embeddedFont>
      <p:font typeface="Futura Medium" panose="00000400000000000000" pitchFamily="2"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Futura Light" panose="00000400000000000000" pitchFamily="2" charset="0"/>
      <p:regular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9DB"/>
    <a:srgbClr val="99CDB7"/>
    <a:srgbClr val="66B492"/>
    <a:srgbClr val="339B6E"/>
    <a:srgbClr val="DFD1DE"/>
    <a:srgbClr val="C0A2BD"/>
    <a:srgbClr val="A0749B"/>
    <a:srgbClr val="81457A"/>
    <a:srgbClr val="CCD7E6"/>
    <a:srgbClr val="99AF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95" autoAdjust="0"/>
    <p:restoredTop sz="98186" autoAdjust="0"/>
  </p:normalViewPr>
  <p:slideViewPr>
    <p:cSldViewPr snapToGrid="0" showGuides="1">
      <p:cViewPr>
        <p:scale>
          <a:sx n="80" d="100"/>
          <a:sy n="80" d="100"/>
        </p:scale>
        <p:origin x="-1742" y="-144"/>
      </p:cViewPr>
      <p:guideLst>
        <p:guide orient="horz" pos="4144"/>
        <p:guide orient="horz" pos="149"/>
        <p:guide orient="horz" pos="831"/>
        <p:guide orient="horz" pos="465"/>
        <p:guide orient="horz" pos="4021"/>
        <p:guide orient="horz" pos="2095"/>
        <p:guide orient="horz" pos="1787"/>
        <p:guide pos="574"/>
        <p:guide pos="5466"/>
        <p:guide pos="2930"/>
        <p:guide pos="300"/>
        <p:guide pos="3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howGuides="1">
      <p:cViewPr varScale="1">
        <p:scale>
          <a:sx n="52" d="100"/>
          <a:sy n="52" d="100"/>
        </p:scale>
        <p:origin x="-2640" y="-11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u="sng" dirty="0"/>
              <a:t>Subsea Equipment Escalation</a:t>
            </a:r>
          </a:p>
        </c:rich>
      </c:tx>
      <c:layout/>
      <c:overlay val="0"/>
    </c:title>
    <c:autoTitleDeleted val="0"/>
    <c:plotArea>
      <c:layout/>
      <c:lineChart>
        <c:grouping val="standard"/>
        <c:varyColors val="0"/>
        <c:ser>
          <c:idx val="0"/>
          <c:order val="0"/>
          <c:tx>
            <c:strRef>
              <c:f>Sheet1!$B$9</c:f>
              <c:strCache>
                <c:ptCount val="1"/>
                <c:pt idx="0">
                  <c:v>Cost Index</c:v>
                </c:pt>
              </c:strCache>
            </c:strRef>
          </c:tx>
          <c:marker>
            <c:symbol val="none"/>
          </c:marker>
          <c:cat>
            <c:strRef>
              <c:f>Sheet1!$C$8:$G$8</c:f>
              <c:strCache>
                <c:ptCount val="5"/>
                <c:pt idx="0">
                  <c:v>2010</c:v>
                </c:pt>
                <c:pt idx="1">
                  <c:v>2012</c:v>
                </c:pt>
                <c:pt idx="2">
                  <c:v>2013</c:v>
                </c:pt>
                <c:pt idx="3">
                  <c:v>2014</c:v>
                </c:pt>
                <c:pt idx="4">
                  <c:v>2016+</c:v>
                </c:pt>
              </c:strCache>
            </c:strRef>
          </c:cat>
          <c:val>
            <c:numRef>
              <c:f>Sheet1!$C$9:$G$9</c:f>
              <c:numCache>
                <c:formatCode>0</c:formatCode>
                <c:ptCount val="5"/>
                <c:pt idx="0">
                  <c:v>100</c:v>
                </c:pt>
                <c:pt idx="1">
                  <c:v>133</c:v>
                </c:pt>
                <c:pt idx="2">
                  <c:v>146.30000000000001</c:v>
                </c:pt>
                <c:pt idx="3">
                  <c:v>245.78400000000002</c:v>
                </c:pt>
                <c:pt idx="4">
                  <c:v>398.17008000000004</c:v>
                </c:pt>
              </c:numCache>
            </c:numRef>
          </c:val>
          <c:smooth val="0"/>
        </c:ser>
        <c:dLbls>
          <c:showLegendKey val="0"/>
          <c:showVal val="0"/>
          <c:showCatName val="0"/>
          <c:showSerName val="0"/>
          <c:showPercent val="0"/>
          <c:showBubbleSize val="0"/>
        </c:dLbls>
        <c:marker val="1"/>
        <c:smooth val="0"/>
        <c:axId val="194013824"/>
        <c:axId val="194208128"/>
      </c:lineChart>
      <c:catAx>
        <c:axId val="194013824"/>
        <c:scaling>
          <c:orientation val="minMax"/>
        </c:scaling>
        <c:delete val="0"/>
        <c:axPos val="b"/>
        <c:majorTickMark val="none"/>
        <c:minorTickMark val="none"/>
        <c:tickLblPos val="nextTo"/>
        <c:txPr>
          <a:bodyPr/>
          <a:lstStyle/>
          <a:p>
            <a:pPr>
              <a:defRPr b="1"/>
            </a:pPr>
            <a:endParaRPr lang="en-US"/>
          </a:p>
        </c:txPr>
        <c:crossAx val="194208128"/>
        <c:crosses val="autoZero"/>
        <c:auto val="1"/>
        <c:lblAlgn val="ctr"/>
        <c:lblOffset val="100"/>
        <c:noMultiLvlLbl val="0"/>
      </c:catAx>
      <c:valAx>
        <c:axId val="194208128"/>
        <c:scaling>
          <c:orientation val="minMax"/>
          <c:min val="100"/>
        </c:scaling>
        <c:delete val="0"/>
        <c:axPos val="l"/>
        <c:majorGridlines>
          <c:spPr>
            <a:ln w="15875"/>
          </c:spPr>
        </c:majorGridlines>
        <c:title>
          <c:tx>
            <c:rich>
              <a:bodyPr/>
              <a:lstStyle/>
              <a:p>
                <a:pPr>
                  <a:defRPr sz="900"/>
                </a:pPr>
                <a:r>
                  <a:rPr lang="en-US" sz="900"/>
                  <a:t>Cost Index (2010 = 100)</a:t>
                </a:r>
              </a:p>
            </c:rich>
          </c:tx>
          <c:layout>
            <c:manualLayout>
              <c:xMode val="edge"/>
              <c:yMode val="edge"/>
              <c:x val="2.9961776322836017E-2"/>
              <c:y val="0.30673811606882478"/>
            </c:manualLayout>
          </c:layout>
          <c:overlay val="0"/>
        </c:title>
        <c:numFmt formatCode="0" sourceLinked="1"/>
        <c:majorTickMark val="none"/>
        <c:minorTickMark val="none"/>
        <c:tickLblPos val="nextTo"/>
        <c:txPr>
          <a:bodyPr/>
          <a:lstStyle/>
          <a:p>
            <a:pPr>
              <a:defRPr b="1"/>
            </a:pPr>
            <a:endParaRPr lang="en-US"/>
          </a:p>
        </c:txPr>
        <c:crossAx val="194013824"/>
        <c:crosses val="autoZero"/>
        <c:crossBetween val="between"/>
      </c:valAx>
      <c:spPr>
        <a:ln w="38100"/>
      </c:spPr>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88139" tIns="44070" rIns="88139" bIns="44070" rtlCol="0"/>
          <a:lstStyle>
            <a:lvl1pPr algn="l">
              <a:defRPr sz="1200"/>
            </a:lvl1pPr>
          </a:lstStyle>
          <a:p>
            <a:endParaRPr lang="en-GB" dirty="0">
              <a:latin typeface="Futura Medium" pitchFamily="2"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88139" tIns="44070" rIns="88139" bIns="44070" rtlCol="0"/>
          <a:lstStyle>
            <a:lvl1pPr algn="r">
              <a:defRPr sz="1200"/>
            </a:lvl1pPr>
          </a:lstStyle>
          <a:p>
            <a:fld id="{78688C09-A274-4C07-9395-CBE67C0DE912}" type="datetimeFigureOut">
              <a:rPr lang="en-GB" smtClean="0">
                <a:latin typeface="Futura Medium" pitchFamily="2" charset="0"/>
              </a:rPr>
              <a:pPr/>
              <a:t>14/04/2015</a:t>
            </a:fld>
            <a:endParaRPr lang="en-GB" dirty="0">
              <a:latin typeface="Futura Medium" pitchFamily="2" charset="0"/>
            </a:endParaRPr>
          </a:p>
        </p:txBody>
      </p:sp>
      <p:sp>
        <p:nvSpPr>
          <p:cNvPr id="4" name="Footer Placeholder 3"/>
          <p:cNvSpPr>
            <a:spLocks noGrp="1"/>
          </p:cNvSpPr>
          <p:nvPr>
            <p:ph type="ftr" sz="quarter" idx="2"/>
          </p:nvPr>
        </p:nvSpPr>
        <p:spPr>
          <a:xfrm>
            <a:off x="0" y="8829966"/>
            <a:ext cx="3037840" cy="464820"/>
          </a:xfrm>
          <a:prstGeom prst="rect">
            <a:avLst/>
          </a:prstGeom>
        </p:spPr>
        <p:txBody>
          <a:bodyPr vert="horz" lIns="88139" tIns="44070" rIns="88139" bIns="44070" rtlCol="0" anchor="b"/>
          <a:lstStyle>
            <a:lvl1pPr algn="l">
              <a:defRPr sz="1200"/>
            </a:lvl1pPr>
          </a:lstStyle>
          <a:p>
            <a:endParaRPr lang="en-GB" dirty="0">
              <a:latin typeface="Futura Medium" pitchFamily="2" charset="0"/>
            </a:endParaRPr>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88139" tIns="44070" rIns="88139" bIns="44070" rtlCol="0" anchor="b"/>
          <a:lstStyle>
            <a:lvl1pPr algn="r">
              <a:defRPr sz="1200"/>
            </a:lvl1pPr>
          </a:lstStyle>
          <a:p>
            <a:fld id="{18B005D9-1AAC-4E6D-B9B3-BB8CB4FD9D30}" type="slidenum">
              <a:rPr lang="en-GB" smtClean="0">
                <a:latin typeface="Futura Medium" pitchFamily="2" charset="0"/>
              </a:rPr>
              <a:pPr/>
              <a:t>‹#›</a:t>
            </a:fld>
            <a:endParaRPr lang="en-GB" dirty="0">
              <a:latin typeface="Futura Medium" pitchFamily="2" charset="0"/>
            </a:endParaRPr>
          </a:p>
        </p:txBody>
      </p:sp>
    </p:spTree>
    <p:extLst>
      <p:ext uri="{BB962C8B-B14F-4D97-AF65-F5344CB8AC3E}">
        <p14:creationId xmlns:p14="http://schemas.microsoft.com/office/powerpoint/2010/main" val="30839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88139" tIns="44070" rIns="88139" bIns="44070" rtlCol="0"/>
          <a:lstStyle>
            <a:lvl1pPr algn="l">
              <a:defRPr sz="1200">
                <a:latin typeface="Futura Medium" pitchFamily="2" charset="0"/>
              </a:defRPr>
            </a:lvl1pPr>
          </a:lstStyle>
          <a:p>
            <a:endParaRPr lang="en-GB" dirty="0"/>
          </a:p>
        </p:txBody>
      </p:sp>
      <p:sp>
        <p:nvSpPr>
          <p:cNvPr id="3" name="Date Placeholder 2"/>
          <p:cNvSpPr>
            <a:spLocks noGrp="1"/>
          </p:cNvSpPr>
          <p:nvPr>
            <p:ph type="dt" idx="1"/>
          </p:nvPr>
        </p:nvSpPr>
        <p:spPr>
          <a:xfrm>
            <a:off x="3970938" y="0"/>
            <a:ext cx="3037840" cy="464820"/>
          </a:xfrm>
          <a:prstGeom prst="rect">
            <a:avLst/>
          </a:prstGeom>
        </p:spPr>
        <p:txBody>
          <a:bodyPr vert="horz" lIns="88139" tIns="44070" rIns="88139" bIns="44070" rtlCol="0"/>
          <a:lstStyle>
            <a:lvl1pPr algn="r">
              <a:defRPr sz="1200">
                <a:latin typeface="Futura Medium" pitchFamily="2" charset="0"/>
              </a:defRPr>
            </a:lvl1pPr>
          </a:lstStyle>
          <a:p>
            <a:fld id="{E8910CE4-810D-4C84-B7AD-48C304FEA169}" type="datetimeFigureOut">
              <a:rPr lang="en-GB" smtClean="0"/>
              <a:pPr/>
              <a:t>14/04/2015</a:t>
            </a:fld>
            <a:endParaRPr lang="en-GB"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GB"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88139" tIns="44070" rIns="88139" bIns="4407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6" name="Footer Placeholder 5"/>
          <p:cNvSpPr>
            <a:spLocks noGrp="1"/>
          </p:cNvSpPr>
          <p:nvPr>
            <p:ph type="ftr" sz="quarter" idx="4"/>
          </p:nvPr>
        </p:nvSpPr>
        <p:spPr>
          <a:xfrm>
            <a:off x="0" y="8829966"/>
            <a:ext cx="3037840" cy="464820"/>
          </a:xfrm>
          <a:prstGeom prst="rect">
            <a:avLst/>
          </a:prstGeom>
        </p:spPr>
        <p:txBody>
          <a:bodyPr vert="horz" lIns="88139" tIns="44070" rIns="88139" bIns="44070" rtlCol="0" anchor="b"/>
          <a:lstStyle>
            <a:lvl1pPr algn="l">
              <a:defRPr sz="1200">
                <a:latin typeface="Futura Medium" pitchFamily="2" charset="0"/>
              </a:defRPr>
            </a:lvl1pPr>
          </a:lstStyle>
          <a:p>
            <a:endParaRPr lang="en-GB"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88139" tIns="44070" rIns="88139" bIns="44070" rtlCol="0" anchor="b"/>
          <a:lstStyle>
            <a:lvl1pPr algn="r">
              <a:defRPr sz="1200">
                <a:latin typeface="Futura Medium" pitchFamily="2" charset="0"/>
              </a:defRPr>
            </a:lvl1pPr>
          </a:lstStyle>
          <a:p>
            <a:fld id="{DE799493-6412-4470-9830-D005B358D66E}" type="slidenum">
              <a:rPr lang="en-GB" smtClean="0"/>
              <a:pPr/>
              <a:t>‹#›</a:t>
            </a:fld>
            <a:endParaRPr lang="en-GB" dirty="0"/>
          </a:p>
        </p:txBody>
      </p:sp>
    </p:spTree>
    <p:extLst>
      <p:ext uri="{BB962C8B-B14F-4D97-AF65-F5344CB8AC3E}">
        <p14:creationId xmlns:p14="http://schemas.microsoft.com/office/powerpoint/2010/main" val="2106607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utura Medium" pitchFamily="2" charset="0"/>
        <a:ea typeface="+mn-ea"/>
        <a:cs typeface="+mn-cs"/>
      </a:defRPr>
    </a:lvl1pPr>
    <a:lvl2pPr marL="457200" algn="l" defTabSz="914400" rtl="0" eaLnBrk="1" latinLnBrk="0" hangingPunct="1">
      <a:defRPr sz="1200" kern="1200">
        <a:solidFill>
          <a:schemeClr val="tx1"/>
        </a:solidFill>
        <a:latin typeface="Futura Medium"/>
        <a:ea typeface="+mn-ea"/>
        <a:cs typeface="+mn-cs"/>
      </a:defRPr>
    </a:lvl2pPr>
    <a:lvl3pPr marL="914400" algn="l" defTabSz="914400" rtl="0" eaLnBrk="1" latinLnBrk="0" hangingPunct="1">
      <a:defRPr sz="1200" kern="1200">
        <a:solidFill>
          <a:schemeClr val="tx1"/>
        </a:solidFill>
        <a:latin typeface="Futura Medium"/>
        <a:ea typeface="+mn-ea"/>
        <a:cs typeface="+mn-cs"/>
      </a:defRPr>
    </a:lvl3pPr>
    <a:lvl4pPr marL="1371600" algn="l" defTabSz="914400" rtl="0" eaLnBrk="1" latinLnBrk="0" hangingPunct="1">
      <a:defRPr sz="1200" kern="1200">
        <a:solidFill>
          <a:schemeClr val="tx1"/>
        </a:solidFill>
        <a:latin typeface="Futura Medium"/>
        <a:ea typeface="+mn-ea"/>
        <a:cs typeface="+mn-cs"/>
      </a:defRPr>
    </a:lvl4pPr>
    <a:lvl5pPr marL="1828800" algn="l" defTabSz="914400" rtl="0" eaLnBrk="1" latinLnBrk="0" hangingPunct="1">
      <a:defRPr sz="1200" kern="1200">
        <a:solidFill>
          <a:schemeClr val="tx1"/>
        </a:solidFill>
        <a:latin typeface="Futura Medium"/>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latin typeface="Futura Medium" pitchFamily="2" charset="0"/>
            </a:endParaRPr>
          </a:p>
        </p:txBody>
      </p:sp>
      <p:sp>
        <p:nvSpPr>
          <p:cNvPr id="4" name="Slide Number Placeholder 3"/>
          <p:cNvSpPr>
            <a:spLocks noGrp="1"/>
          </p:cNvSpPr>
          <p:nvPr>
            <p:ph type="sldNum" sz="quarter" idx="10"/>
          </p:nvPr>
        </p:nvSpPr>
        <p:spPr/>
        <p:txBody>
          <a:bodyPr/>
          <a:lstStyle/>
          <a:p>
            <a:fld id="{DE799493-6412-4470-9830-D005B358D66E}" type="slidenum">
              <a:rPr lang="en-GB" smtClean="0">
                <a:latin typeface="Futura Medium" pitchFamily="2" charset="0"/>
              </a:rPr>
              <a:pPr/>
              <a:t>1</a:t>
            </a:fld>
            <a:endParaRPr lang="en-GB" dirty="0">
              <a:latin typeface="Futura Medium" pitchFamily="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6</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E799493-6412-4470-9830-D005B358D66E}" type="slidenum">
              <a:rPr lang="en-GB" smtClean="0"/>
              <a:pPr/>
              <a:t>15</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4" name="Group 13"/>
          <p:cNvGrpSpPr/>
          <p:nvPr userDrawn="1"/>
        </p:nvGrpSpPr>
        <p:grpSpPr>
          <a:xfrm>
            <a:off x="468313" y="226142"/>
            <a:ext cx="8208961" cy="6167226"/>
            <a:chOff x="468313" y="226142"/>
            <a:chExt cx="8208961" cy="6167226"/>
          </a:xfrm>
        </p:grpSpPr>
        <p:sp>
          <p:nvSpPr>
            <p:cNvPr id="15" name="Rectangle 4"/>
            <p:cNvSpPr>
              <a:spLocks noChangeArrowheads="1"/>
            </p:cNvSpPr>
            <p:nvPr/>
          </p:nvSpPr>
          <p:spPr bwMode="auto">
            <a:xfrm flipH="1">
              <a:off x="468313" y="1307018"/>
              <a:ext cx="7020000" cy="5086350"/>
            </a:xfrm>
            <a:prstGeom prst="rect">
              <a:avLst/>
            </a:prstGeom>
            <a:solidFill>
              <a:schemeClr val="accent1">
                <a:lumMod val="40000"/>
                <a:lumOff val="60000"/>
              </a:schemeClr>
            </a:solidFill>
            <a:ln w="9525">
              <a:noFill/>
              <a:miter lim="800000"/>
              <a:headEnd/>
              <a:tailEnd/>
            </a:ln>
            <a:effectLst/>
          </p:spPr>
          <p:txBody>
            <a:bodyPr wrap="none" anchor="ctr"/>
            <a:lstStyle/>
            <a:p>
              <a:r>
                <a:rPr lang="en-GB" dirty="0" smtClean="0"/>
                <a:t> </a:t>
              </a:r>
              <a:endParaRPr lang="en-GB" dirty="0"/>
            </a:p>
          </p:txBody>
        </p:sp>
        <p:sp>
          <p:nvSpPr>
            <p:cNvPr id="16" name="Rectangle 4"/>
            <p:cNvSpPr>
              <a:spLocks noChangeArrowheads="1"/>
            </p:cNvSpPr>
            <p:nvPr/>
          </p:nvSpPr>
          <p:spPr bwMode="auto">
            <a:xfrm flipH="1">
              <a:off x="1548071" y="226142"/>
              <a:ext cx="7129203" cy="5040000"/>
            </a:xfrm>
            <a:prstGeom prst="rect">
              <a:avLst/>
            </a:prstGeom>
            <a:solidFill>
              <a:schemeClr val="accent1">
                <a:lumMod val="60000"/>
                <a:lumOff val="40000"/>
              </a:schemeClr>
            </a:solidFill>
            <a:ln w="9525">
              <a:noFill/>
              <a:miter lim="800000"/>
              <a:headEnd/>
              <a:tailEnd/>
            </a:ln>
            <a:effectLst/>
          </p:spPr>
          <p:txBody>
            <a:bodyPr wrap="none" anchor="ctr"/>
            <a:lstStyle/>
            <a:p>
              <a:endParaRPr lang="en-GB" dirty="0"/>
            </a:p>
          </p:txBody>
        </p:sp>
        <p:sp>
          <p:nvSpPr>
            <p:cNvPr id="17" name="Rectangle 4"/>
            <p:cNvSpPr>
              <a:spLocks noChangeArrowheads="1"/>
            </p:cNvSpPr>
            <p:nvPr/>
          </p:nvSpPr>
          <p:spPr bwMode="auto">
            <a:xfrm flipH="1">
              <a:off x="1548072" y="1307018"/>
              <a:ext cx="5942197" cy="3960000"/>
            </a:xfrm>
            <a:prstGeom prst="rect">
              <a:avLst/>
            </a:prstGeom>
            <a:solidFill>
              <a:schemeClr val="accent1"/>
            </a:solidFill>
            <a:ln w="9525">
              <a:noFill/>
              <a:miter lim="800000"/>
              <a:headEnd/>
              <a:tailEnd/>
            </a:ln>
            <a:effectLst/>
          </p:spPr>
          <p:txBody>
            <a:bodyPr wrap="none" anchor="ctr"/>
            <a:lstStyle/>
            <a:p>
              <a:endParaRPr lang="en-GB" dirty="0"/>
            </a:p>
          </p:txBody>
        </p:sp>
        <p:pic>
          <p:nvPicPr>
            <p:cNvPr id="23" name="Picture 22" descr="Shell-2010-Pecten-RGBpc.wmf"/>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468313" y="290934"/>
              <a:ext cx="720000" cy="667868"/>
            </a:xfrm>
            <a:prstGeom prst="rect">
              <a:avLst/>
            </a:prstGeom>
            <a:noFill/>
          </p:spPr>
        </p:pic>
      </p:grpSp>
      <p:sp>
        <p:nvSpPr>
          <p:cNvPr id="28" name="Rectangle 2"/>
          <p:cNvSpPr>
            <a:spLocks noGrp="1" noChangeArrowheads="1"/>
          </p:cNvSpPr>
          <p:nvPr userDrawn="1">
            <p:ph type="ctrTitle"/>
          </p:nvPr>
        </p:nvSpPr>
        <p:spPr>
          <a:xfrm>
            <a:off x="1697782" y="1400847"/>
            <a:ext cx="5694536" cy="1206000"/>
          </a:xfrm>
          <a:noFill/>
        </p:spPr>
        <p:txBody>
          <a:bodyPr lIns="0" tIns="0" rIns="0"/>
          <a:lstStyle>
            <a:lvl1pPr>
              <a:defRPr kern="1200" cap="all" spc="0" baseline="0">
                <a:solidFill>
                  <a:schemeClr val="accent2"/>
                </a:solidFill>
                <a:latin typeface="+mj-lt"/>
                <a:cs typeface="Arial" pitchFamily="34" charset="0"/>
              </a:defRPr>
            </a:lvl1pPr>
          </a:lstStyle>
          <a:p>
            <a:r>
              <a:rPr lang="en-GB" dirty="0"/>
              <a:t>Click to edit Master title </a:t>
            </a:r>
            <a:r>
              <a:rPr lang="en-GB" dirty="0" smtClean="0"/>
              <a:t>style</a:t>
            </a:r>
            <a:endParaRPr lang="en-GB" dirty="0"/>
          </a:p>
        </p:txBody>
      </p:sp>
      <p:sp>
        <p:nvSpPr>
          <p:cNvPr id="29" name="Rectangle 3"/>
          <p:cNvSpPr>
            <a:spLocks noGrp="1" noChangeArrowheads="1"/>
          </p:cNvSpPr>
          <p:nvPr userDrawn="1">
            <p:ph type="subTitle" idx="1"/>
          </p:nvPr>
        </p:nvSpPr>
        <p:spPr>
          <a:xfrm>
            <a:off x="1697782" y="2851200"/>
            <a:ext cx="2700000" cy="1620000"/>
          </a:xfrm>
        </p:spPr>
        <p:txBody>
          <a:bodyPr/>
          <a:lstStyle>
            <a:lvl1pPr marL="0" indent="0">
              <a:spcBef>
                <a:spcPct val="0"/>
              </a:spcBef>
              <a:buFont typeface="Wingdings" pitchFamily="2" charset="2"/>
              <a:buNone/>
              <a:defRPr sz="1600" baseline="0">
                <a:solidFill>
                  <a:schemeClr val="tx1"/>
                </a:solidFill>
                <a:latin typeface="+mn-lt"/>
                <a:cs typeface="Arial" pitchFamily="34" charset="0"/>
              </a:defRPr>
            </a:lvl1pPr>
          </a:lstStyle>
          <a:p>
            <a:r>
              <a:rPr lang="en-GB" dirty="0"/>
              <a:t>Click to edit Master subtitle style</a:t>
            </a:r>
          </a:p>
        </p:txBody>
      </p:sp>
      <p:sp>
        <p:nvSpPr>
          <p:cNvPr id="32" name="Text Placeholder 31"/>
          <p:cNvSpPr>
            <a:spLocks noGrp="1"/>
          </p:cNvSpPr>
          <p:nvPr userDrawn="1">
            <p:ph type="body" sz="quarter" idx="10" hasCustomPrompt="1"/>
          </p:nvPr>
        </p:nvSpPr>
        <p:spPr>
          <a:xfrm>
            <a:off x="1578064" y="5402511"/>
            <a:ext cx="5857896" cy="196455"/>
          </a:xfrm>
        </p:spPr>
        <p:txBody>
          <a:bodyPr anchor="t" anchorCtr="0"/>
          <a:lstStyle>
            <a:lvl1pPr>
              <a:buNone/>
              <a:defRPr sz="1200">
                <a:latin typeface="+mn-lt"/>
              </a:defRPr>
            </a:lvl1pPr>
          </a:lstStyle>
          <a:p>
            <a:pPr lvl="0"/>
            <a:r>
              <a:rPr lang="en-GB" smtClean="0"/>
              <a:t>Click to insert Author’s Name</a:t>
            </a:r>
            <a:endParaRPr lang="en-GB" dirty="0"/>
          </a:p>
        </p:txBody>
      </p:sp>
      <p:sp>
        <p:nvSpPr>
          <p:cNvPr id="33" name="Text Placeholder 31"/>
          <p:cNvSpPr>
            <a:spLocks noGrp="1"/>
          </p:cNvSpPr>
          <p:nvPr userDrawn="1">
            <p:ph type="body" sz="quarter" idx="11" hasCustomPrompt="1"/>
          </p:nvPr>
        </p:nvSpPr>
        <p:spPr>
          <a:xfrm>
            <a:off x="1578064" y="5627540"/>
            <a:ext cx="5857896" cy="196455"/>
          </a:xfrm>
        </p:spPr>
        <p:txBody>
          <a:bodyPr anchor="t" anchorCtr="0"/>
          <a:lstStyle>
            <a:lvl1pPr>
              <a:buNone/>
              <a:defRPr sz="1200">
                <a:latin typeface="+mn-lt"/>
              </a:defRPr>
            </a:lvl1pPr>
          </a:lstStyle>
          <a:p>
            <a:pPr lvl="0"/>
            <a:r>
              <a:rPr lang="en-GB" smtClean="0"/>
              <a:t>Click to insert Role in Organisation</a:t>
            </a:r>
            <a:endParaRPr lang="en-GB" dirty="0"/>
          </a:p>
        </p:txBody>
      </p:sp>
      <p:sp>
        <p:nvSpPr>
          <p:cNvPr id="24" name="Text Box 11" descr="Text Box 11"/>
          <p:cNvSpPr txBox="1">
            <a:spLocks noChangeArrowheads="1"/>
          </p:cNvSpPr>
          <p:nvPr userDrawn="1"/>
        </p:nvSpPr>
        <p:spPr bwMode="auto">
          <a:xfrm>
            <a:off x="468000"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UAD</a:t>
            </a:r>
            <a:endParaRPr lang="en-GB" sz="800" dirty="0">
              <a:solidFill>
                <a:schemeClr val="tx1"/>
              </a:solidFill>
              <a:latin typeface="+mn-lt"/>
              <a:cs typeface="Arial" pitchFamily="34" charset="0"/>
            </a:endParaRPr>
          </a:p>
        </p:txBody>
      </p:sp>
      <p:sp>
        <p:nvSpPr>
          <p:cNvPr id="25"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26" name="Rectangle 4" descr="Rectangle 4"/>
          <p:cNvSpPr>
            <a:spLocks noGrp="1" noChangeArrowheads="1"/>
          </p:cNvSpPr>
          <p:nvPr>
            <p:ph type="dt" sz="half" idx="2"/>
          </p:nvPr>
        </p:nvSpPr>
        <p:spPr bwMode="auto">
          <a:xfrm>
            <a:off x="7120799"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GB" dirty="0" smtClean="0"/>
              <a:t>August 2014</a:t>
            </a:r>
            <a:endParaRPr lang="en-GB" dirty="0"/>
          </a:p>
        </p:txBody>
      </p:sp>
      <p:sp>
        <p:nvSpPr>
          <p:cNvPr id="27" name="Rectangle 5"/>
          <p:cNvSpPr>
            <a:spLocks noGrp="1" noChangeArrowheads="1"/>
          </p:cNvSpPr>
          <p:nvPr>
            <p:ph type="ftr" sz="quarter" idx="3"/>
          </p:nvPr>
        </p:nvSpPr>
        <p:spPr bwMode="auto">
          <a:xfrm>
            <a:off x="3164400"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dirty="0" smtClean="0"/>
              <a:t> </a:t>
            </a:r>
            <a:endParaRPr lang="en-GB"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US" dirty="0" smtClean="0"/>
              <a:t>Click to edit Master title style</a:t>
            </a:r>
          </a:p>
        </p:txBody>
      </p:sp>
      <p:sp>
        <p:nvSpPr>
          <p:cNvPr id="9"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2"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dirty="0" smtClean="0"/>
              <a:t>August 2014</a:t>
            </a:r>
            <a:endParaRPr lang="en-GB" dirty="0"/>
          </a:p>
        </p:txBody>
      </p:sp>
      <p:sp>
        <p:nvSpPr>
          <p:cNvPr id="15"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dirty="0" smtClean="0"/>
              <a:t> </a:t>
            </a:r>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2 Line Heading">
    <p:spTree>
      <p:nvGrpSpPr>
        <p:cNvPr id="1" name=""/>
        <p:cNvGrpSpPr/>
        <p:nvPr/>
      </p:nvGrpSpPr>
      <p:grpSpPr>
        <a:xfrm>
          <a:off x="0" y="0"/>
          <a:ext cx="0" cy="0"/>
          <a:chOff x="0" y="0"/>
          <a:chExt cx="0" cy="0"/>
        </a:xfrm>
      </p:grpSpPr>
      <p:sp>
        <p:nvSpPr>
          <p:cNvPr id="9"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US" dirty="0" smtClean="0"/>
              <a:t>Click to edit Master title style</a:t>
            </a:r>
          </a:p>
        </p:txBody>
      </p:sp>
      <p:sp>
        <p:nvSpPr>
          <p:cNvPr id="11"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UAD</a:t>
            </a:r>
            <a:endParaRPr lang="en-GB" sz="800" dirty="0">
              <a:solidFill>
                <a:schemeClr val="tx1"/>
              </a:solidFill>
              <a:latin typeface="+mn-lt"/>
              <a:cs typeface="Arial" pitchFamily="34" charset="0"/>
            </a:endParaRPr>
          </a:p>
        </p:txBody>
      </p:sp>
      <p:sp>
        <p:nvSpPr>
          <p:cNvPr id="12"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3"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dirty="0" smtClean="0"/>
              <a:t>August 2014</a:t>
            </a:r>
            <a:endParaRPr lang="en-GB" dirty="0"/>
          </a:p>
        </p:txBody>
      </p:sp>
      <p:sp>
        <p:nvSpPr>
          <p:cNvPr id="15"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dirty="0" smtClean="0"/>
              <a:t> </a:t>
            </a:r>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grpSp>
        <p:nvGrpSpPr>
          <p:cNvPr id="11" name="Group 10"/>
          <p:cNvGrpSpPr/>
          <p:nvPr userDrawn="1"/>
        </p:nvGrpSpPr>
        <p:grpSpPr>
          <a:xfrm>
            <a:off x="900000" y="648000"/>
            <a:ext cx="7380000" cy="5633999"/>
            <a:chOff x="900000" y="648000"/>
            <a:chExt cx="7380000" cy="5633999"/>
          </a:xfrm>
        </p:grpSpPr>
        <p:sp>
          <p:nvSpPr>
            <p:cNvPr id="12" name="Rectangle 4"/>
            <p:cNvSpPr>
              <a:spLocks noChangeArrowheads="1"/>
            </p:cNvSpPr>
            <p:nvPr userDrawn="1"/>
          </p:nvSpPr>
          <p:spPr bwMode="auto">
            <a:xfrm flipH="1">
              <a:off x="900000" y="1367999"/>
              <a:ext cx="6661152" cy="4914000"/>
            </a:xfrm>
            <a:prstGeom prst="rect">
              <a:avLst/>
            </a:prstGeom>
            <a:solidFill>
              <a:srgbClr val="FCEC8B"/>
            </a:solidFill>
            <a:ln w="9525">
              <a:noFill/>
              <a:miter lim="800000"/>
              <a:headEnd/>
              <a:tailEnd/>
            </a:ln>
            <a:effectLst/>
          </p:spPr>
          <p:txBody>
            <a:bodyPr wrap="none" anchor="ctr"/>
            <a:lstStyle/>
            <a:p>
              <a:endParaRPr lang="en-MY" dirty="0"/>
            </a:p>
          </p:txBody>
        </p:sp>
        <p:sp>
          <p:nvSpPr>
            <p:cNvPr id="16" name="Rectangle 4"/>
            <p:cNvSpPr>
              <a:spLocks noChangeArrowheads="1"/>
            </p:cNvSpPr>
            <p:nvPr userDrawn="1"/>
          </p:nvSpPr>
          <p:spPr bwMode="auto">
            <a:xfrm flipH="1">
              <a:off x="1620000" y="648000"/>
              <a:ext cx="6660000" cy="4914000"/>
            </a:xfrm>
            <a:prstGeom prst="rect">
              <a:avLst/>
            </a:prstGeom>
            <a:solidFill>
              <a:srgbClr val="FAE374"/>
            </a:solidFill>
            <a:ln w="9525">
              <a:noFill/>
              <a:miter lim="800000"/>
              <a:headEnd/>
              <a:tailEnd/>
            </a:ln>
            <a:effectLst/>
          </p:spPr>
          <p:txBody>
            <a:bodyPr wrap="none" anchor="ctr"/>
            <a:lstStyle/>
            <a:p>
              <a:endParaRPr lang="en-MY" dirty="0"/>
            </a:p>
          </p:txBody>
        </p:sp>
        <p:sp>
          <p:nvSpPr>
            <p:cNvPr id="18" name="Rectangle 4"/>
            <p:cNvSpPr>
              <a:spLocks noChangeArrowheads="1"/>
            </p:cNvSpPr>
            <p:nvPr userDrawn="1"/>
          </p:nvSpPr>
          <p:spPr bwMode="auto">
            <a:xfrm flipH="1">
              <a:off x="1620000" y="1367999"/>
              <a:ext cx="5940000" cy="4194000"/>
            </a:xfrm>
            <a:prstGeom prst="rect">
              <a:avLst/>
            </a:prstGeom>
            <a:solidFill>
              <a:schemeClr val="accent1"/>
            </a:solidFill>
            <a:ln w="9525">
              <a:noFill/>
              <a:miter lim="800000"/>
              <a:headEnd/>
              <a:tailEnd/>
            </a:ln>
            <a:effectLst/>
          </p:spPr>
          <p:txBody>
            <a:bodyPr wrap="none" anchor="ctr"/>
            <a:lstStyle/>
            <a:p>
              <a:endParaRPr lang="en-MY" dirty="0"/>
            </a:p>
          </p:txBody>
        </p:sp>
      </p:grpSp>
      <p:sp>
        <p:nvSpPr>
          <p:cNvPr id="34" name="Text Placeholder 13"/>
          <p:cNvSpPr>
            <a:spLocks noGrp="1"/>
          </p:cNvSpPr>
          <p:nvPr>
            <p:ph type="body" sz="quarter" idx="13" hasCustomPrompt="1"/>
          </p:nvPr>
        </p:nvSpPr>
        <p:spPr>
          <a:xfrm>
            <a:off x="1782070" y="1415008"/>
            <a:ext cx="2243127" cy="964626"/>
          </a:xfrm>
          <a:prstGeom prst="rect">
            <a:avLst/>
          </a:prstGeom>
        </p:spPr>
        <p:txBody>
          <a:bodyPr lIns="0" tIns="0" rIns="0" bIns="0"/>
          <a:lstStyle>
            <a:lvl1pPr>
              <a:buNone/>
              <a:defRPr sz="6000">
                <a:solidFill>
                  <a:schemeClr val="accent2"/>
                </a:solidFill>
                <a:latin typeface="Futura Light" pitchFamily="2" charset="0"/>
              </a:defRPr>
            </a:lvl1pPr>
          </a:lstStyle>
          <a:p>
            <a:pPr lvl="0"/>
            <a:r>
              <a:rPr lang="en-GB" dirty="0" smtClean="0"/>
              <a:t>Q &amp; A</a:t>
            </a:r>
            <a:endParaRPr lang="en-GB" dirty="0"/>
          </a:p>
        </p:txBody>
      </p:sp>
      <p:sp>
        <p:nvSpPr>
          <p:cNvPr id="10"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UAD</a:t>
            </a:r>
            <a:endParaRPr lang="en-GB" sz="800" dirty="0">
              <a:solidFill>
                <a:schemeClr val="tx1"/>
              </a:solidFill>
              <a:latin typeface="+mn-lt"/>
              <a:cs typeface="Arial" pitchFamily="34" charset="0"/>
            </a:endParaRPr>
          </a:p>
        </p:txBody>
      </p:sp>
      <p:sp>
        <p:nvSpPr>
          <p:cNvPr id="14"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dirty="0" smtClean="0"/>
              <a:t>August 2014</a:t>
            </a:r>
            <a:endParaRPr lang="en-GB" dirty="0"/>
          </a:p>
        </p:txBody>
      </p:sp>
      <p:sp>
        <p:nvSpPr>
          <p:cNvPr id="17"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dirty="0" smtClean="0"/>
              <a:t> </a:t>
            </a:r>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UAD</a:t>
            </a:r>
            <a:endParaRPr lang="en-GB" sz="800" dirty="0">
              <a:solidFill>
                <a:schemeClr val="tx1"/>
              </a:solidFill>
              <a:latin typeface="+mn-lt"/>
              <a:cs typeface="Arial" pitchFamily="34" charset="0"/>
            </a:endParaRPr>
          </a:p>
        </p:txBody>
      </p:sp>
      <p:sp>
        <p:nvSpPr>
          <p:cNvPr id="10"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1"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dirty="0" smtClean="0"/>
              <a:t>August 2014</a:t>
            </a:r>
            <a:endParaRPr lang="en-GB" dirty="0"/>
          </a:p>
        </p:txBody>
      </p:sp>
      <p:sp>
        <p:nvSpPr>
          <p:cNvPr id="12"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dirty="0" smtClean="0"/>
              <a:t> </a:t>
            </a:r>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Mandatory)">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sp>
          <p:nvSpPr>
            <p:cNvPr id="8" name="Rectangle 7"/>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descr="Shell-2010-Pecten-RGBpc.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8626" y="2285524"/>
              <a:ext cx="2340000" cy="2170570"/>
            </a:xfrm>
            <a:prstGeom prst="rect">
              <a:avLst/>
            </a:prstGeom>
          </p:spPr>
        </p:pic>
      </p:gr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 1 Line Heading and Bullets">
    <p:spTree>
      <p:nvGrpSpPr>
        <p:cNvPr id="1" name=""/>
        <p:cNvGrpSpPr/>
        <p:nvPr/>
      </p:nvGrpSpPr>
      <p:grpSpPr>
        <a:xfrm>
          <a:off x="0" y="0"/>
          <a:ext cx="0" cy="0"/>
          <a:chOff x="0" y="0"/>
          <a:chExt cx="0" cy="0"/>
        </a:xfrm>
      </p:grpSpPr>
      <p:sp>
        <p:nvSpPr>
          <p:cNvPr id="4" name="Rectangle 4"/>
          <p:cNvSpPr>
            <a:spLocks noChangeArrowheads="1"/>
          </p:cNvSpPr>
          <p:nvPr/>
        </p:nvSpPr>
        <p:spPr bwMode="auto">
          <a:xfrm>
            <a:off x="0" y="228600"/>
            <a:ext cx="8675688" cy="515938"/>
          </a:xfrm>
          <a:prstGeom prst="rect">
            <a:avLst/>
          </a:prstGeom>
          <a:solidFill>
            <a:schemeClr val="accent1"/>
          </a:solidFill>
          <a:ln w="9525" algn="ctr">
            <a:noFill/>
            <a:miter lim="800000"/>
            <a:headEnd/>
            <a:tailEnd/>
          </a:ln>
        </p:spPr>
        <p:txBody>
          <a:bodyPr lIns="928800" tIns="133200" rIns="36000" bIns="0"/>
          <a:lstStyle/>
          <a:p>
            <a:pPr eaLnBrk="0" hangingPunct="0">
              <a:lnSpc>
                <a:spcPct val="90000"/>
              </a:lnSpc>
              <a:defRPr/>
            </a:pPr>
            <a:endParaRPr lang="en-US" sz="2400" b="1" dirty="0">
              <a:solidFill>
                <a:schemeClr val="tx2"/>
              </a:solidFill>
              <a:latin typeface="Futura" pitchFamily="18" charset="0"/>
              <a:cs typeface="+mn-cs"/>
            </a:endParaRPr>
          </a:p>
        </p:txBody>
      </p:sp>
      <p:sp>
        <p:nvSpPr>
          <p:cNvPr id="5" name="Text Box 11"/>
          <p:cNvSpPr txBox="1">
            <a:spLocks noChangeArrowheads="1"/>
          </p:cNvSpPr>
          <p:nvPr/>
        </p:nvSpPr>
        <p:spPr bwMode="auto">
          <a:xfrm>
            <a:off x="906463" y="6711950"/>
            <a:ext cx="1468437" cy="169863"/>
          </a:xfrm>
          <a:prstGeom prst="rect">
            <a:avLst/>
          </a:prstGeom>
          <a:noFill/>
          <a:ln w="9525" algn="ctr">
            <a:noFill/>
            <a:miter lim="800000"/>
            <a:headEnd/>
            <a:tailEnd/>
          </a:ln>
          <a:effectLst/>
        </p:spPr>
        <p:txBody>
          <a:bodyPr wrap="none" lIns="0" tIns="0" rIns="0" anchor="b">
            <a:spAutoFit/>
          </a:bodyPr>
          <a:lstStyle/>
          <a:p>
            <a:pPr fontAlgn="auto">
              <a:spcBef>
                <a:spcPts val="0"/>
              </a:spcBef>
              <a:spcAft>
                <a:spcPts val="0"/>
              </a:spcAft>
              <a:defRPr/>
            </a:pPr>
            <a:r>
              <a:rPr lang="en-GB" sz="800" dirty="0">
                <a:latin typeface="+mn-lt"/>
              </a:rPr>
              <a:t>Copyright of Royal Dutch Shell plc</a:t>
            </a:r>
          </a:p>
        </p:txBody>
      </p:sp>
      <p:sp>
        <p:nvSpPr>
          <p:cNvPr id="34" name="Rectangle 2"/>
          <p:cNvSpPr>
            <a:spLocks noGrp="1" noChangeArrowheads="1"/>
          </p:cNvSpPr>
          <p:nvPr>
            <p:ph type="title"/>
          </p:nvPr>
        </p:nvSpPr>
        <p:spPr bwMode="auto">
          <a:xfrm>
            <a:off x="900112" y="295200"/>
            <a:ext cx="7700400" cy="370800"/>
          </a:xfrm>
          <a:prstGeom prst="rect">
            <a:avLst/>
          </a:prstGeom>
          <a:noFill/>
          <a:ln w="9525" algn="ctr">
            <a:noFill/>
            <a:miter lim="800000"/>
            <a:headEnd/>
            <a:tailEnd/>
          </a:ln>
        </p:spPr>
        <p:txBody>
          <a:bodyPr/>
          <a:lstStyle>
            <a:lvl1pPr>
              <a:defRPr>
                <a:solidFill>
                  <a:schemeClr val="accent2"/>
                </a:solidFill>
              </a:defRPr>
            </a:lvl1pPr>
          </a:lstStyle>
          <a:p>
            <a:pPr lvl="0"/>
            <a:r>
              <a:rPr lang="en-US" dirty="0" smtClean="0"/>
              <a:t>Click to edit Master title style</a:t>
            </a:r>
          </a:p>
        </p:txBody>
      </p:sp>
      <p:sp>
        <p:nvSpPr>
          <p:cNvPr id="44" name="Text Placeholder 43"/>
          <p:cNvSpPr>
            <a:spLocks noGrp="1"/>
          </p:cNvSpPr>
          <p:nvPr>
            <p:ph type="body" sz="quarter" idx="10"/>
          </p:nvPr>
        </p:nvSpPr>
        <p:spPr>
          <a:xfrm>
            <a:off x="904875" y="1310400"/>
            <a:ext cx="7772400" cy="5071350"/>
          </a:xfrm>
        </p:spPr>
        <p:txBody>
          <a:bodyPr/>
          <a:lstStyle>
            <a:lvl1pPr marL="269875" indent="-269875">
              <a:buSzPct val="75000"/>
              <a:buFontTx/>
              <a:buBlip>
                <a:blip r:embed="rId2"/>
              </a:buBlip>
              <a:defRPr/>
            </a:lvl1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Rectangle 4"/>
          <p:cNvSpPr>
            <a:spLocks noGrp="1" noChangeArrowheads="1"/>
          </p:cNvSpPr>
          <p:nvPr>
            <p:ph type="dt" sz="half" idx="11"/>
          </p:nvPr>
        </p:nvSpPr>
        <p:spPr>
          <a:xfrm>
            <a:off x="2459038" y="6550025"/>
            <a:ext cx="823912" cy="168275"/>
          </a:xfrm>
          <a:prstGeom prst="rect">
            <a:avLst/>
          </a:prstGeom>
        </p:spPr>
        <p:txBody>
          <a:bodyPr/>
          <a:lstStyle>
            <a:lvl1pPr algn="l">
              <a:defRPr sz="800" smtClean="0">
                <a:solidFill>
                  <a:schemeClr val="tx1"/>
                </a:solidFill>
                <a:latin typeface="+mn-lt"/>
                <a:cs typeface="Arial" pitchFamily="34" charset="0"/>
              </a:defRPr>
            </a:lvl1pPr>
          </a:lstStyle>
          <a:p>
            <a:pPr>
              <a:defRPr/>
            </a:pPr>
            <a:r>
              <a:rPr lang="en-US"/>
              <a:t>Date </a:t>
            </a:r>
            <a:fld id="{65DD94FE-C407-4992-B3CF-6D8D12097EB1}" type="datetime1">
              <a:rPr lang="en-GB"/>
              <a:pPr>
                <a:defRPr/>
              </a:pPr>
              <a:t>14/04/2015</a:t>
            </a:fld>
            <a:endParaRPr lang="en-US" dirty="0"/>
          </a:p>
        </p:txBody>
      </p:sp>
      <p:sp>
        <p:nvSpPr>
          <p:cNvPr id="8" name="Rectangle 5"/>
          <p:cNvSpPr>
            <a:spLocks noGrp="1" noChangeArrowheads="1"/>
          </p:cNvSpPr>
          <p:nvPr>
            <p:ph type="ftr" sz="quarter" idx="12"/>
          </p:nvPr>
        </p:nvSpPr>
        <p:spPr>
          <a:xfrm>
            <a:off x="4214813" y="6550025"/>
            <a:ext cx="4017962" cy="165100"/>
          </a:xfrm>
          <a:prstGeom prst="rect">
            <a:avLst/>
          </a:prstGeom>
        </p:spPr>
        <p:txBody>
          <a:bodyPr/>
          <a:lstStyle>
            <a:lvl1pPr>
              <a:defRPr/>
            </a:lvl1pPr>
          </a:lstStyle>
          <a:p>
            <a:r>
              <a:rPr lang="en-GB"/>
              <a:t>Enter document title in Footer (Insert &gt; Header &amp; Footer &gt; Apply to All)</a:t>
            </a:r>
            <a:endParaRPr lang="en-US"/>
          </a:p>
        </p:txBody>
      </p:sp>
      <p:sp>
        <p:nvSpPr>
          <p:cNvPr id="9" name="Rectangle 6"/>
          <p:cNvSpPr>
            <a:spLocks noGrp="1" noChangeArrowheads="1"/>
          </p:cNvSpPr>
          <p:nvPr>
            <p:ph type="sldNum" sz="quarter" idx="13"/>
          </p:nvPr>
        </p:nvSpPr>
        <p:spPr>
          <a:xfrm>
            <a:off x="8429625" y="6550025"/>
            <a:ext cx="266700" cy="169863"/>
          </a:xfrm>
          <a:prstGeom prst="rect">
            <a:avLst/>
          </a:prstGeom>
        </p:spPr>
        <p:txBody>
          <a:bodyPr/>
          <a:lstStyle>
            <a:lvl1pPr algn="r">
              <a:defRPr sz="800" smtClean="0">
                <a:solidFill>
                  <a:schemeClr val="bg2"/>
                </a:solidFill>
                <a:latin typeface="+mn-lt"/>
                <a:cs typeface="Arial" pitchFamily="34" charset="0"/>
              </a:defRPr>
            </a:lvl1pPr>
          </a:lstStyle>
          <a:p>
            <a:pPr>
              <a:defRPr/>
            </a:pPr>
            <a:fld id="{7EECBBFD-5A35-4D68-A90A-066392284788}" type="slidenum">
              <a:rPr lang="en-US"/>
              <a:pPr>
                <a:defRPr/>
              </a:pPr>
              <a:t>‹#›</a:t>
            </a:fld>
            <a:endParaRPr lang="en-US" dirty="0"/>
          </a:p>
        </p:txBody>
      </p:sp>
    </p:spTree>
    <p:extLst>
      <p:ext uri="{BB962C8B-B14F-4D97-AF65-F5344CB8AC3E}">
        <p14:creationId xmlns:p14="http://schemas.microsoft.com/office/powerpoint/2010/main" val="42645509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noProof="0" dirty="0" smtClean="0"/>
              <a:t>Click to edit Master title style</a:t>
            </a:r>
          </a:p>
        </p:txBody>
      </p:sp>
      <p:sp>
        <p:nvSpPr>
          <p:cNvPr id="10" name="Content Placeholder 9"/>
          <p:cNvSpPr>
            <a:spLocks noGrp="1"/>
          </p:cNvSpPr>
          <p:nvPr>
            <p:ph sz="quarter" idx="11"/>
          </p:nvPr>
        </p:nvSpPr>
        <p:spPr>
          <a:xfrm>
            <a:off x="906511" y="1312201"/>
            <a:ext cx="7770763" cy="5071137"/>
          </a:xfrm>
        </p:spPr>
        <p:txBody>
          <a:bodyPr/>
          <a:lstStyle>
            <a:lvl1pPr marL="0" indent="0" defTabSz="268288">
              <a:lnSpc>
                <a:spcPct val="120000"/>
              </a:lnSpc>
              <a:spcBef>
                <a:spcPts val="0"/>
              </a:spcBef>
              <a:defRPr/>
            </a:lvl1pPr>
            <a:lvl2pPr marL="271463" indent="-271463" defTabSz="268288">
              <a:lnSpc>
                <a:spcPct val="120000"/>
              </a:lnSpc>
              <a:spcBef>
                <a:spcPts val="0"/>
              </a:spcBef>
              <a:defRPr/>
            </a:lvl2pPr>
            <a:lvl3pPr marL="450850" indent="-180975" defTabSz="268288">
              <a:lnSpc>
                <a:spcPct val="120000"/>
              </a:lnSpc>
              <a:spcBef>
                <a:spcPts val="0"/>
              </a:spcBef>
              <a:buClr>
                <a:schemeClr val="tx1"/>
              </a:buClr>
              <a:buSzPct val="75000"/>
              <a:buFont typeface="Wingdings" pitchFamily="2" charset="2"/>
              <a:buChar char=""/>
              <a:defRPr sz="2000"/>
            </a:lvl3pPr>
            <a:lvl4pPr defTabSz="268288">
              <a:lnSpc>
                <a:spcPct val="120000"/>
              </a:lnSpc>
              <a:spcBef>
                <a:spcPts val="0"/>
              </a:spcBef>
              <a:buClr>
                <a:schemeClr val="tx1"/>
              </a:buClr>
              <a:buSzPct val="75000"/>
              <a:buFont typeface="Wingdings" pitchFamily="2" charset="2"/>
              <a:buChar char=""/>
              <a:defRPr sz="1600"/>
            </a:lvl4pPr>
            <a:lvl5pPr defTabSz="268288">
              <a:lnSpc>
                <a:spcPct val="120000"/>
              </a:lnSpc>
              <a:spcBef>
                <a:spcPts val="0"/>
              </a:spcBef>
              <a:buClr>
                <a:schemeClr val="tx1"/>
              </a:buClr>
              <a:buSzPct val="75000"/>
              <a:buFont typeface="Wingdings" pitchFamily="2" charset="2"/>
              <a:buChar char=""/>
              <a:defRPr sz="1400"/>
            </a:lvl5pPr>
            <a:lvl6pPr defTabSz="268288">
              <a:lnSpc>
                <a:spcPct val="120000"/>
              </a:lnSpc>
              <a:buClr>
                <a:schemeClr val="tx1"/>
              </a:buClr>
              <a:buSzPct val="75000"/>
              <a:buFont typeface="Wingdings" pitchFamily="2" charset="2"/>
              <a:buChar char=""/>
              <a:defRPr/>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a:p>
            <a:pPr lvl="0"/>
            <a:endParaRPr lang="en-GB" dirty="0" smtClean="0"/>
          </a:p>
        </p:txBody>
      </p:sp>
      <p:sp>
        <p:nvSpPr>
          <p:cNvPr id="11"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dirty="0" smtClean="0"/>
              <a:t>August 2014</a:t>
            </a:r>
            <a:endParaRPr lang="en-GB" dirty="0"/>
          </a:p>
        </p:txBody>
      </p:sp>
      <p:sp>
        <p:nvSpPr>
          <p:cNvPr id="16"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dirty="0" smtClean="0"/>
              <a:t> </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2 Line Heading">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noProof="0" dirty="0" smtClean="0"/>
              <a:t>Click to edit Master title style</a:t>
            </a:r>
          </a:p>
        </p:txBody>
      </p:sp>
      <p:sp>
        <p:nvSpPr>
          <p:cNvPr id="11" name="Content Placeholder 9"/>
          <p:cNvSpPr>
            <a:spLocks noGrp="1"/>
          </p:cNvSpPr>
          <p:nvPr>
            <p:ph sz="quarter" idx="11"/>
          </p:nvPr>
        </p:nvSpPr>
        <p:spPr>
          <a:xfrm>
            <a:off x="906512" y="1312202"/>
            <a:ext cx="7766050" cy="5071136"/>
          </a:xfrm>
        </p:spPr>
        <p:txBody>
          <a:bodyPr/>
          <a:lstStyle>
            <a:lvl1pPr marL="0" indent="0" defTabSz="268288">
              <a:lnSpc>
                <a:spcPct val="120000"/>
              </a:lnSpc>
              <a:spcBef>
                <a:spcPts val="0"/>
              </a:spcBef>
              <a:defRPr/>
            </a:lvl1pPr>
            <a:lvl2pPr marL="271463" indent="-271463" defTabSz="268288">
              <a:lnSpc>
                <a:spcPct val="120000"/>
              </a:lnSpc>
              <a:spcBef>
                <a:spcPts val="0"/>
              </a:spcBef>
              <a:defRPr/>
            </a:lvl2pPr>
            <a:lvl3pPr marL="450850" indent="-180975" defTabSz="268288">
              <a:lnSpc>
                <a:spcPct val="120000"/>
              </a:lnSpc>
              <a:spcBef>
                <a:spcPts val="0"/>
              </a:spcBef>
              <a:buClr>
                <a:schemeClr val="tx1"/>
              </a:buClr>
              <a:buSzPct val="75000"/>
              <a:buFont typeface="Wingdings" pitchFamily="2" charset="2"/>
              <a:buChar char=""/>
              <a:defRPr sz="2000"/>
            </a:lvl3pPr>
            <a:lvl4pPr defTabSz="268288">
              <a:lnSpc>
                <a:spcPct val="120000"/>
              </a:lnSpc>
              <a:spcBef>
                <a:spcPts val="0"/>
              </a:spcBef>
              <a:buClr>
                <a:schemeClr val="tx1"/>
              </a:buClr>
              <a:buSzPct val="75000"/>
              <a:buFont typeface="Wingdings" pitchFamily="2" charset="2"/>
              <a:buChar char=""/>
              <a:defRPr sz="1600"/>
            </a:lvl4pPr>
            <a:lvl5pPr defTabSz="268288">
              <a:lnSpc>
                <a:spcPct val="120000"/>
              </a:lnSpc>
              <a:spcBef>
                <a:spcPts val="0"/>
              </a:spcBef>
              <a:buClr>
                <a:schemeClr val="tx1"/>
              </a:buClr>
              <a:buSzPct val="75000"/>
              <a:buFont typeface="Wingdings" pitchFamily="2" charset="2"/>
              <a:buChar char=""/>
              <a:defRPr sz="1400"/>
            </a:lvl5pPr>
            <a:lvl6pPr defTabSz="268288">
              <a:lnSpc>
                <a:spcPct val="120000"/>
              </a:lnSpc>
              <a:buClr>
                <a:schemeClr val="tx1"/>
              </a:buClr>
              <a:buSzPct val="75000"/>
              <a:buFont typeface="Wingdings" pitchFamily="2" charset="2"/>
              <a:buChar char=""/>
              <a:defRPr/>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a:p>
            <a:pPr lvl="0"/>
            <a:endParaRPr lang="en-GB" dirty="0" smtClean="0"/>
          </a:p>
        </p:txBody>
      </p:sp>
      <p:sp>
        <p:nvSpPr>
          <p:cNvPr id="9"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UAD</a:t>
            </a:r>
            <a:endParaRPr lang="en-GB" sz="800" dirty="0">
              <a:solidFill>
                <a:schemeClr val="tx1"/>
              </a:solidFill>
              <a:latin typeface="+mn-lt"/>
              <a:cs typeface="Arial" pitchFamily="34" charset="0"/>
            </a:endParaRPr>
          </a:p>
        </p:txBody>
      </p:sp>
      <p:sp>
        <p:nvSpPr>
          <p:cNvPr id="12"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3"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dirty="0" smtClean="0"/>
              <a:t>August 2014</a:t>
            </a:r>
            <a:endParaRPr lang="en-GB" dirty="0"/>
          </a:p>
        </p:txBody>
      </p:sp>
      <p:sp>
        <p:nvSpPr>
          <p:cNvPr id="14"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dirty="0" smtClean="0"/>
              <a:t> </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High Content">
    <p:spTree>
      <p:nvGrpSpPr>
        <p:cNvPr id="1" name=""/>
        <p:cNvGrpSpPr/>
        <p:nvPr/>
      </p:nvGrpSpPr>
      <p:grpSpPr>
        <a:xfrm>
          <a:off x="0" y="0"/>
          <a:ext cx="0" cy="0"/>
          <a:chOff x="0" y="0"/>
          <a:chExt cx="0" cy="0"/>
        </a:xfrm>
      </p:grpSpPr>
      <p:sp>
        <p:nvSpPr>
          <p:cNvPr id="10"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noProof="0" dirty="0" smtClean="0"/>
              <a:t>Click to edit Master title style</a:t>
            </a:r>
          </a:p>
        </p:txBody>
      </p:sp>
      <p:sp>
        <p:nvSpPr>
          <p:cNvPr id="11" name="Content Placeholder 9"/>
          <p:cNvSpPr>
            <a:spLocks noGrp="1"/>
          </p:cNvSpPr>
          <p:nvPr>
            <p:ph sz="quarter" idx="11"/>
          </p:nvPr>
        </p:nvSpPr>
        <p:spPr>
          <a:xfrm>
            <a:off x="906512" y="1312202"/>
            <a:ext cx="7766050" cy="5071136"/>
          </a:xfrm>
        </p:spPr>
        <p:txBody>
          <a:bodyPr/>
          <a:lstStyle>
            <a:lvl1pPr marL="0" indent="0" defTabSz="268288">
              <a:lnSpc>
                <a:spcPct val="120000"/>
              </a:lnSpc>
              <a:spcBef>
                <a:spcPts val="0"/>
              </a:spcBef>
              <a:defRPr sz="1600"/>
            </a:lvl1pPr>
            <a:lvl2pPr marL="271463" indent="-271463" defTabSz="268288">
              <a:lnSpc>
                <a:spcPct val="120000"/>
              </a:lnSpc>
              <a:spcBef>
                <a:spcPts val="0"/>
              </a:spcBef>
              <a:defRPr sz="1600"/>
            </a:lvl2pPr>
            <a:lvl3pPr marL="450850" indent="-180975" defTabSz="268288">
              <a:lnSpc>
                <a:spcPct val="120000"/>
              </a:lnSpc>
              <a:spcBef>
                <a:spcPts val="0"/>
              </a:spcBef>
              <a:buClr>
                <a:schemeClr val="tx1"/>
              </a:buClr>
              <a:buSzPct val="75000"/>
              <a:buFont typeface="Wingdings" pitchFamily="2" charset="2"/>
              <a:buChar char=""/>
              <a:defRPr sz="1600"/>
            </a:lvl3pPr>
            <a:lvl4pPr defTabSz="268288">
              <a:lnSpc>
                <a:spcPct val="120000"/>
              </a:lnSpc>
              <a:spcBef>
                <a:spcPts val="0"/>
              </a:spcBef>
              <a:buClr>
                <a:schemeClr val="tx1"/>
              </a:buClr>
              <a:buSzPct val="75000"/>
              <a:buFont typeface="Wingdings" pitchFamily="2" charset="2"/>
              <a:buChar char=""/>
              <a:defRPr sz="1400"/>
            </a:lvl4pPr>
            <a:lvl5pPr defTabSz="268288">
              <a:lnSpc>
                <a:spcPct val="120000"/>
              </a:lnSpc>
              <a:spcBef>
                <a:spcPts val="0"/>
              </a:spcBef>
              <a:buClr>
                <a:schemeClr val="tx1"/>
              </a:buClr>
              <a:buSzPct val="75000"/>
              <a:buFont typeface="Wingdings" pitchFamily="2" charset="2"/>
              <a:buChar char=""/>
              <a:defRPr sz="1400"/>
            </a:lvl5pPr>
            <a:lvl6pPr defTabSz="268288">
              <a:lnSpc>
                <a:spcPct val="120000"/>
              </a:lnSpc>
              <a:buClr>
                <a:schemeClr val="tx1"/>
              </a:buClr>
              <a:buSzPct val="75000"/>
              <a:buFont typeface="Wingdings" pitchFamily="2" charset="2"/>
              <a:buChar char=""/>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a:p>
            <a:pPr lvl="0"/>
            <a:endParaRPr lang="en-GB" dirty="0" smtClean="0"/>
          </a:p>
        </p:txBody>
      </p:sp>
      <p:sp>
        <p:nvSpPr>
          <p:cNvPr id="9"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UAD</a:t>
            </a:r>
            <a:endParaRPr lang="en-GB" sz="800" dirty="0">
              <a:solidFill>
                <a:schemeClr val="tx1"/>
              </a:solidFill>
              <a:latin typeface="+mn-lt"/>
              <a:cs typeface="Arial" pitchFamily="34" charset="0"/>
            </a:endParaRPr>
          </a:p>
        </p:txBody>
      </p:sp>
      <p:sp>
        <p:nvSpPr>
          <p:cNvPr id="12"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3"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dirty="0" smtClean="0"/>
              <a:t>August 2014</a:t>
            </a:r>
            <a:endParaRPr lang="en-GB" dirty="0"/>
          </a:p>
        </p:txBody>
      </p:sp>
      <p:sp>
        <p:nvSpPr>
          <p:cNvPr id="18"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dirty="0" smtClean="0"/>
              <a:t> </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18" charset="0"/>
            </a:endParaRPr>
          </a:p>
        </p:txBody>
      </p:sp>
      <p:sp>
        <p:nvSpPr>
          <p:cNvPr id="34"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US" dirty="0" smtClean="0"/>
              <a:t>Click to edit Master title style</a:t>
            </a:r>
          </a:p>
        </p:txBody>
      </p:sp>
      <p:sp>
        <p:nvSpPr>
          <p:cNvPr id="10" name="Content Placeholder 14"/>
          <p:cNvSpPr>
            <a:spLocks noGrp="1"/>
          </p:cNvSpPr>
          <p:nvPr>
            <p:ph sz="quarter" idx="13"/>
          </p:nvPr>
        </p:nvSpPr>
        <p:spPr>
          <a:xfrm>
            <a:off x="4945062" y="1310400"/>
            <a:ext cx="3732213" cy="5072400"/>
          </a:xfrm>
        </p:spPr>
        <p:txBody>
          <a:bodyPr/>
          <a:lstStyle>
            <a:lvl1pPr marL="0" indent="0">
              <a:spcAft>
                <a:spcPts val="600"/>
              </a:spcAft>
              <a:buClr>
                <a:schemeClr val="accent2"/>
              </a:buClr>
              <a:buSzPct val="85000"/>
              <a:buFont typeface="Wingdings" pitchFamily="2" charset="2"/>
              <a:buNone/>
              <a:defRPr/>
            </a:lvl1pPr>
            <a:lvl2pPr marL="269875" indent="-269875">
              <a:spcAft>
                <a:spcPts val="600"/>
              </a:spcAft>
              <a:buClr>
                <a:schemeClr val="accent2"/>
              </a:buClr>
              <a:buSzPct val="85000"/>
              <a:buFont typeface="Wingdings" pitchFamily="2" charset="2"/>
              <a:buChar char="n"/>
              <a:defRPr sz="2000"/>
            </a:lvl2pPr>
            <a:lvl3pPr marL="454025" indent="-184150">
              <a:spcBef>
                <a:spcPts val="0"/>
              </a:spcBef>
              <a:spcAft>
                <a:spcPts val="600"/>
              </a:spcAft>
              <a:buClr>
                <a:schemeClr val="tx1"/>
              </a:buClr>
              <a:buFont typeface="Wingdings" pitchFamily="2" charset="2"/>
              <a:buChar char=""/>
              <a:defRPr sz="2000"/>
            </a:lvl3pPr>
            <a:lvl4pPr marL="635000" indent="-174625">
              <a:spcBef>
                <a:spcPts val="0"/>
              </a:spcBef>
              <a:spcAft>
                <a:spcPts val="600"/>
              </a:spcAft>
              <a:buClr>
                <a:schemeClr val="tx1"/>
              </a:buClr>
              <a:buFont typeface="Wingdings" pitchFamily="2" charset="2"/>
              <a:buChar char=""/>
              <a:defRPr sz="1600"/>
            </a:lvl4pPr>
            <a:lvl5pPr marL="811213" indent="-169863">
              <a:spcBef>
                <a:spcPts val="0"/>
              </a:spcBef>
              <a:spcAft>
                <a:spcPts val="600"/>
              </a:spcAft>
              <a:buClr>
                <a:schemeClr val="tx1"/>
              </a:buClr>
              <a:buFont typeface="Wingdings" pitchFamily="2" charset="2"/>
              <a:buChar char=""/>
              <a:defRPr sz="1400"/>
            </a:lvl5pPr>
            <a:lvl6pPr marL="992188" indent="-180975">
              <a:spcBef>
                <a:spcPts val="0"/>
              </a:spcBef>
              <a:spcAft>
                <a:spcPts val="600"/>
              </a:spcAft>
              <a:buClr>
                <a:schemeClr val="tx1"/>
              </a:buClr>
              <a:buFont typeface="Wingdings" pitchFamily="2" charset="2"/>
              <a:buChar char="n"/>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a:p>
            <a:pPr lvl="0"/>
            <a:endParaRPr lang="en-GB" dirty="0" smtClean="0"/>
          </a:p>
        </p:txBody>
      </p:sp>
      <p:sp>
        <p:nvSpPr>
          <p:cNvPr id="12" name="Text Placeholder 43"/>
          <p:cNvSpPr>
            <a:spLocks noGrp="1"/>
          </p:cNvSpPr>
          <p:nvPr>
            <p:ph type="body" sz="quarter" idx="11"/>
          </p:nvPr>
        </p:nvSpPr>
        <p:spPr>
          <a:xfrm>
            <a:off x="900592" y="1310400"/>
            <a:ext cx="3738563" cy="5073312"/>
          </a:xfrm>
        </p:spPr>
        <p:txBody>
          <a:bodyPr/>
          <a:lstStyle>
            <a:lvl1pPr marL="0" indent="0">
              <a:spcAft>
                <a:spcPts val="600"/>
              </a:spcAft>
              <a:buClr>
                <a:schemeClr val="accent2"/>
              </a:buClr>
              <a:buSzPct val="85000"/>
              <a:buFont typeface="Wingdings" pitchFamily="2" charset="2"/>
              <a:buNone/>
              <a:defRPr/>
            </a:lvl1pPr>
            <a:lvl2pPr marL="276225" indent="-276225">
              <a:spcAft>
                <a:spcPts val="600"/>
              </a:spcAft>
              <a:buClr>
                <a:schemeClr val="accent2"/>
              </a:buClr>
              <a:buSzPct val="85000"/>
              <a:buFont typeface="Wingdings" pitchFamily="2" charset="2"/>
              <a:buChar char="n"/>
              <a:defRPr sz="2000"/>
            </a:lvl2pPr>
            <a:lvl3pPr marL="447675" indent="-171450">
              <a:spcAft>
                <a:spcPts val="600"/>
              </a:spcAft>
              <a:buClr>
                <a:schemeClr val="tx1"/>
              </a:buClr>
              <a:buFont typeface="Wingdings" pitchFamily="2" charset="2"/>
              <a:buChar char=""/>
              <a:defRPr sz="2000"/>
            </a:lvl3pPr>
            <a:lvl4pPr marL="635000" indent="-180975">
              <a:spcBef>
                <a:spcPts val="0"/>
              </a:spcBef>
              <a:spcAft>
                <a:spcPts val="600"/>
              </a:spcAft>
              <a:buClr>
                <a:schemeClr val="tx1"/>
              </a:buClr>
              <a:buFont typeface="Wingdings" pitchFamily="2" charset="2"/>
              <a:buChar char=""/>
              <a:defRPr sz="1600"/>
            </a:lvl4pPr>
            <a:lvl5pPr marL="811213" indent="-169863">
              <a:spcBef>
                <a:spcPts val="0"/>
              </a:spcBef>
              <a:spcAft>
                <a:spcPts val="600"/>
              </a:spcAft>
              <a:buClr>
                <a:schemeClr val="tx1"/>
              </a:buClr>
              <a:buFont typeface="Wingdings" pitchFamily="2" charset="2"/>
              <a:buChar char=""/>
              <a:defRPr sz="1400"/>
            </a:lvl5pPr>
            <a:lvl6pPr marL="992188" indent="-180975">
              <a:spcBef>
                <a:spcPts val="0"/>
              </a:spcBef>
              <a:spcAft>
                <a:spcPts val="600"/>
              </a:spcAft>
              <a:buClr>
                <a:schemeClr val="tx1"/>
              </a:buClr>
              <a:buFont typeface="Wingdings" pitchFamily="2" charset="2"/>
              <a:buChar char=""/>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p:txBody>
      </p:sp>
      <p:sp>
        <p:nvSpPr>
          <p:cNvPr id="14"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dirty="0" smtClean="0"/>
              <a:t>August 2014</a:t>
            </a:r>
            <a:endParaRPr lang="en-GB"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2 Line Heading">
    <p:spTree>
      <p:nvGrpSpPr>
        <p:cNvPr id="1" name=""/>
        <p:cNvGrpSpPr/>
        <p:nvPr/>
      </p:nvGrpSpPr>
      <p:grpSpPr>
        <a:xfrm>
          <a:off x="0" y="0"/>
          <a:ext cx="0" cy="0"/>
          <a:chOff x="0" y="0"/>
          <a:chExt cx="0" cy="0"/>
        </a:xfrm>
      </p:grpSpPr>
      <p:sp>
        <p:nvSpPr>
          <p:cNvPr id="14"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US" dirty="0" smtClean="0"/>
              <a:t>Click to edit Master title style</a:t>
            </a:r>
          </a:p>
        </p:txBody>
      </p:sp>
      <p:sp>
        <p:nvSpPr>
          <p:cNvPr id="10" name="Content Placeholder 14"/>
          <p:cNvSpPr>
            <a:spLocks noGrp="1"/>
          </p:cNvSpPr>
          <p:nvPr>
            <p:ph sz="quarter" idx="13"/>
          </p:nvPr>
        </p:nvSpPr>
        <p:spPr>
          <a:xfrm>
            <a:off x="4945062" y="1310400"/>
            <a:ext cx="3732213" cy="5072400"/>
          </a:xfrm>
        </p:spPr>
        <p:txBody>
          <a:bodyPr/>
          <a:lstStyle>
            <a:lvl1pPr marL="0" indent="0">
              <a:spcAft>
                <a:spcPts val="600"/>
              </a:spcAft>
              <a:buClr>
                <a:schemeClr val="accent2"/>
              </a:buClr>
              <a:buSzPct val="85000"/>
              <a:buFont typeface="Wingdings" pitchFamily="2" charset="2"/>
              <a:buNone/>
              <a:defRPr/>
            </a:lvl1pPr>
            <a:lvl2pPr marL="269875" indent="-269875">
              <a:spcBef>
                <a:spcPts val="0"/>
              </a:spcBef>
              <a:spcAft>
                <a:spcPts val="600"/>
              </a:spcAft>
              <a:buClr>
                <a:schemeClr val="accent2"/>
              </a:buClr>
              <a:buSzPct val="85000"/>
              <a:buFont typeface="Wingdings" pitchFamily="2" charset="2"/>
              <a:buChar char="n"/>
              <a:defRPr sz="2000"/>
            </a:lvl2pPr>
            <a:lvl3pPr marL="454025" indent="-184150">
              <a:spcBef>
                <a:spcPts val="0"/>
              </a:spcBef>
              <a:spcAft>
                <a:spcPts val="600"/>
              </a:spcAft>
              <a:buClr>
                <a:schemeClr val="tx1"/>
              </a:buClr>
              <a:buFont typeface="Wingdings" pitchFamily="2" charset="2"/>
              <a:buChar char="n"/>
              <a:defRPr sz="2000"/>
            </a:lvl3pPr>
            <a:lvl4pPr marL="635000" indent="-180975">
              <a:spcBef>
                <a:spcPts val="0"/>
              </a:spcBef>
              <a:spcAft>
                <a:spcPts val="600"/>
              </a:spcAft>
              <a:buClr>
                <a:schemeClr val="tx1"/>
              </a:buClr>
              <a:buFont typeface="Wingdings" pitchFamily="2" charset="2"/>
              <a:buChar char="n"/>
              <a:defRPr sz="1600"/>
            </a:lvl4pPr>
            <a:lvl5pPr marL="811213" indent="-169863">
              <a:spcBef>
                <a:spcPts val="0"/>
              </a:spcBef>
              <a:spcAft>
                <a:spcPts val="600"/>
              </a:spcAft>
              <a:buClr>
                <a:schemeClr val="tx1"/>
              </a:buClr>
              <a:buFont typeface="Wingdings" pitchFamily="2" charset="2"/>
              <a:buChar char="n"/>
              <a:defRPr sz="1400"/>
            </a:lvl5pPr>
            <a:lvl6pPr marL="996950" indent="-185738">
              <a:spcBef>
                <a:spcPts val="0"/>
              </a:spcBef>
              <a:spcAft>
                <a:spcPts val="600"/>
              </a:spcAft>
              <a:buClr>
                <a:schemeClr val="tx1"/>
              </a:buClr>
              <a:buFont typeface="Wingdings" pitchFamily="2" charset="2"/>
              <a:buChar char="n"/>
              <a:tabLst/>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p:txBody>
      </p:sp>
      <p:sp>
        <p:nvSpPr>
          <p:cNvPr id="12" name="Text Placeholder 43"/>
          <p:cNvSpPr>
            <a:spLocks noGrp="1"/>
          </p:cNvSpPr>
          <p:nvPr>
            <p:ph type="body" sz="quarter" idx="11"/>
          </p:nvPr>
        </p:nvSpPr>
        <p:spPr>
          <a:xfrm>
            <a:off x="900592" y="1310400"/>
            <a:ext cx="3738563" cy="5073312"/>
          </a:xfrm>
        </p:spPr>
        <p:txBody>
          <a:bodyPr/>
          <a:lstStyle>
            <a:lvl1pPr marL="0" indent="0">
              <a:spcAft>
                <a:spcPts val="600"/>
              </a:spcAft>
              <a:buClr>
                <a:schemeClr val="accent2"/>
              </a:buClr>
              <a:buSzPct val="85000"/>
              <a:buFont typeface="Wingdings" pitchFamily="2" charset="2"/>
              <a:buNone/>
              <a:defRPr/>
            </a:lvl1pPr>
            <a:lvl2pPr marL="276225" indent="-276225">
              <a:spcAft>
                <a:spcPts val="600"/>
              </a:spcAft>
              <a:buClr>
                <a:schemeClr val="accent2"/>
              </a:buClr>
              <a:buSzPct val="85000"/>
              <a:buFont typeface="Wingdings" pitchFamily="2" charset="2"/>
              <a:buChar char="n"/>
              <a:defRPr sz="2000"/>
            </a:lvl2pPr>
            <a:lvl3pPr marL="449263" indent="-173038">
              <a:spcAft>
                <a:spcPts val="600"/>
              </a:spcAft>
              <a:buClr>
                <a:schemeClr val="tx1"/>
              </a:buClr>
              <a:buFont typeface="Wingdings" pitchFamily="2" charset="2"/>
              <a:buChar char="n"/>
              <a:defRPr sz="2000"/>
            </a:lvl3pPr>
            <a:lvl4pPr marL="635000" indent="-180975">
              <a:spcAft>
                <a:spcPts val="600"/>
              </a:spcAft>
              <a:buClr>
                <a:schemeClr val="tx1"/>
              </a:buClr>
              <a:buFont typeface="Wingdings" pitchFamily="2" charset="2"/>
              <a:buChar char="n"/>
              <a:defRPr sz="1600"/>
            </a:lvl4pPr>
            <a:lvl5pPr marL="811213" indent="-169863">
              <a:spcBef>
                <a:spcPts val="0"/>
              </a:spcBef>
              <a:spcAft>
                <a:spcPts val="600"/>
              </a:spcAft>
              <a:buClr>
                <a:schemeClr val="tx1"/>
              </a:buClr>
              <a:buFont typeface="Wingdings" pitchFamily="2" charset="2"/>
              <a:buChar char="n"/>
              <a:defRPr sz="1400"/>
            </a:lvl5pPr>
            <a:lvl6pPr marL="992188" indent="-180975">
              <a:spcBef>
                <a:spcPts val="0"/>
              </a:spcBef>
              <a:spcAft>
                <a:spcPts val="600"/>
              </a:spcAft>
              <a:buClr>
                <a:schemeClr val="tx1"/>
              </a:buClr>
              <a:buFont typeface="Wingdings" pitchFamily="2" charset="2"/>
              <a:buChar char="n"/>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p:txBody>
      </p:sp>
      <p:sp>
        <p:nvSpPr>
          <p:cNvPr id="11"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UAD</a:t>
            </a:r>
            <a:endParaRPr lang="en-GB" sz="800" dirty="0">
              <a:solidFill>
                <a:schemeClr val="tx1"/>
              </a:solidFill>
              <a:latin typeface="+mn-lt"/>
              <a:cs typeface="Arial" pitchFamily="34" charset="0"/>
            </a:endParaRPr>
          </a:p>
        </p:txBody>
      </p:sp>
      <p:sp>
        <p:nvSpPr>
          <p:cNvPr id="13"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dirty="0" smtClean="0"/>
              <a:t>August 2014</a:t>
            </a:r>
            <a:endParaRPr lang="en-GB" dirty="0"/>
          </a:p>
        </p:txBody>
      </p:sp>
      <p:sp>
        <p:nvSpPr>
          <p:cNvPr id="19"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dirty="0" smtClean="0"/>
              <a:t> </a:t>
            </a:r>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High Content">
    <p:spTree>
      <p:nvGrpSpPr>
        <p:cNvPr id="1" name=""/>
        <p:cNvGrpSpPr/>
        <p:nvPr/>
      </p:nvGrpSpPr>
      <p:grpSpPr>
        <a:xfrm>
          <a:off x="0" y="0"/>
          <a:ext cx="0" cy="0"/>
          <a:chOff x="0" y="0"/>
          <a:chExt cx="0" cy="0"/>
        </a:xfrm>
      </p:grpSpPr>
      <p:sp>
        <p:nvSpPr>
          <p:cNvPr id="14" name="Rectangle 4"/>
          <p:cNvSpPr>
            <a:spLocks noChangeArrowheads="1"/>
          </p:cNvSpPr>
          <p:nvPr userDrawn="1"/>
        </p:nvSpPr>
        <p:spPr bwMode="auto">
          <a:xfrm>
            <a:off x="0" y="228600"/>
            <a:ext cx="8675688" cy="893763"/>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2" charset="0"/>
            </a:endParaRPr>
          </a:p>
        </p:txBody>
      </p:sp>
      <p:sp>
        <p:nvSpPr>
          <p:cNvPr id="34" name="Rectangle 2"/>
          <p:cNvSpPr>
            <a:spLocks noGrp="1" noChangeArrowheads="1"/>
          </p:cNvSpPr>
          <p:nvPr>
            <p:ph type="title"/>
          </p:nvPr>
        </p:nvSpPr>
        <p:spPr bwMode="auto">
          <a:xfrm>
            <a:off x="900112" y="295200"/>
            <a:ext cx="7700400" cy="74160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US" dirty="0" smtClean="0"/>
              <a:t>Click to edit Master title style</a:t>
            </a:r>
          </a:p>
        </p:txBody>
      </p:sp>
      <p:sp>
        <p:nvSpPr>
          <p:cNvPr id="10" name="Content Placeholder 14"/>
          <p:cNvSpPr>
            <a:spLocks noGrp="1"/>
          </p:cNvSpPr>
          <p:nvPr>
            <p:ph sz="quarter" idx="13"/>
          </p:nvPr>
        </p:nvSpPr>
        <p:spPr>
          <a:xfrm>
            <a:off x="4945062" y="1310400"/>
            <a:ext cx="3732213" cy="5072400"/>
          </a:xfrm>
        </p:spPr>
        <p:txBody>
          <a:bodyPr/>
          <a:lstStyle>
            <a:lvl1pPr marL="0" indent="0">
              <a:lnSpc>
                <a:spcPct val="120000"/>
              </a:lnSpc>
              <a:spcAft>
                <a:spcPts val="600"/>
              </a:spcAft>
              <a:buClr>
                <a:schemeClr val="accent2"/>
              </a:buClr>
              <a:buSzPct val="85000"/>
              <a:buFont typeface="Wingdings" pitchFamily="2" charset="2"/>
              <a:buNone/>
              <a:defRPr sz="1600"/>
            </a:lvl1pPr>
            <a:lvl2pPr marL="269875" indent="-269875">
              <a:lnSpc>
                <a:spcPct val="120000"/>
              </a:lnSpc>
              <a:spcBef>
                <a:spcPts val="0"/>
              </a:spcBef>
              <a:spcAft>
                <a:spcPts val="600"/>
              </a:spcAft>
              <a:buClr>
                <a:schemeClr val="accent2"/>
              </a:buClr>
              <a:buSzPct val="85000"/>
              <a:buFont typeface="Wingdings" pitchFamily="2" charset="2"/>
              <a:buChar char="n"/>
              <a:defRPr sz="1600"/>
            </a:lvl2pPr>
            <a:lvl3pPr marL="454025" indent="-184150">
              <a:lnSpc>
                <a:spcPct val="120000"/>
              </a:lnSpc>
              <a:spcBef>
                <a:spcPts val="0"/>
              </a:spcBef>
              <a:spcAft>
                <a:spcPts val="600"/>
              </a:spcAft>
              <a:buClr>
                <a:schemeClr val="tx1"/>
              </a:buClr>
              <a:buFont typeface="Wingdings" pitchFamily="2" charset="2"/>
              <a:buChar char="n"/>
              <a:defRPr sz="1600"/>
            </a:lvl3pPr>
            <a:lvl4pPr marL="635000" indent="-180975">
              <a:lnSpc>
                <a:spcPct val="120000"/>
              </a:lnSpc>
              <a:spcBef>
                <a:spcPts val="0"/>
              </a:spcBef>
              <a:spcAft>
                <a:spcPts val="600"/>
              </a:spcAft>
              <a:buClr>
                <a:schemeClr val="tx1"/>
              </a:buClr>
              <a:buFont typeface="Wingdings" pitchFamily="2" charset="2"/>
              <a:buChar char="n"/>
              <a:defRPr sz="1400"/>
            </a:lvl4pPr>
            <a:lvl5pPr marL="811213" indent="-169863">
              <a:lnSpc>
                <a:spcPct val="120000"/>
              </a:lnSpc>
              <a:spcBef>
                <a:spcPts val="0"/>
              </a:spcBef>
              <a:spcAft>
                <a:spcPts val="600"/>
              </a:spcAft>
              <a:buClr>
                <a:schemeClr val="tx1"/>
              </a:buClr>
              <a:buFont typeface="Wingdings" pitchFamily="2" charset="2"/>
              <a:buChar char="n"/>
              <a:defRPr sz="1200"/>
            </a:lvl5pPr>
            <a:lvl6pPr marL="992188" indent="-180975">
              <a:lnSpc>
                <a:spcPct val="120000"/>
              </a:lnSpc>
              <a:spcBef>
                <a:spcPts val="0"/>
              </a:spcBef>
              <a:spcAft>
                <a:spcPts val="600"/>
              </a:spcAft>
              <a:buClr>
                <a:schemeClr val="tx1"/>
              </a:buClr>
              <a:buFont typeface="Wingdings" pitchFamily="2" charset="2"/>
              <a:buChar char="n"/>
              <a:defRPr sz="12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Xx</a:t>
            </a:r>
          </a:p>
          <a:p>
            <a:pPr lvl="5"/>
            <a:r>
              <a:rPr lang="en-US" dirty="0" smtClean="0"/>
              <a:t>xx</a:t>
            </a:r>
          </a:p>
        </p:txBody>
      </p:sp>
      <p:sp>
        <p:nvSpPr>
          <p:cNvPr id="12" name="Text Placeholder 43"/>
          <p:cNvSpPr>
            <a:spLocks noGrp="1"/>
          </p:cNvSpPr>
          <p:nvPr>
            <p:ph type="body" sz="quarter" idx="11"/>
          </p:nvPr>
        </p:nvSpPr>
        <p:spPr>
          <a:xfrm>
            <a:off x="900592" y="1310400"/>
            <a:ext cx="3738563" cy="5073312"/>
          </a:xfrm>
        </p:spPr>
        <p:txBody>
          <a:bodyPr/>
          <a:lstStyle>
            <a:lvl1pPr marL="0" indent="0">
              <a:lnSpc>
                <a:spcPct val="120000"/>
              </a:lnSpc>
              <a:spcAft>
                <a:spcPts val="600"/>
              </a:spcAft>
              <a:buClr>
                <a:schemeClr val="accent2"/>
              </a:buClr>
              <a:buSzPct val="85000"/>
              <a:buFont typeface="Wingdings" pitchFamily="2" charset="2"/>
              <a:buNone/>
              <a:defRPr sz="1600"/>
            </a:lvl1pPr>
            <a:lvl2pPr marL="276225" indent="-276225">
              <a:lnSpc>
                <a:spcPct val="120000"/>
              </a:lnSpc>
              <a:spcAft>
                <a:spcPts val="600"/>
              </a:spcAft>
              <a:buClr>
                <a:schemeClr val="accent2"/>
              </a:buClr>
              <a:buSzPct val="85000"/>
              <a:buFont typeface="Wingdings" pitchFamily="2" charset="2"/>
              <a:buChar char="n"/>
              <a:defRPr sz="1600"/>
            </a:lvl2pPr>
            <a:lvl3pPr marL="447675" indent="-171450">
              <a:lnSpc>
                <a:spcPct val="120000"/>
              </a:lnSpc>
              <a:spcAft>
                <a:spcPts val="600"/>
              </a:spcAft>
              <a:buClr>
                <a:schemeClr val="tx1"/>
              </a:buClr>
              <a:buFont typeface="Wingdings" pitchFamily="2" charset="2"/>
              <a:buChar char=""/>
              <a:defRPr sz="1600"/>
            </a:lvl3pPr>
            <a:lvl4pPr marL="635000" indent="-174625">
              <a:lnSpc>
                <a:spcPct val="120000"/>
              </a:lnSpc>
              <a:spcAft>
                <a:spcPts val="600"/>
              </a:spcAft>
              <a:buClr>
                <a:schemeClr val="tx1"/>
              </a:buClr>
              <a:buFont typeface="Wingdings" pitchFamily="2" charset="2"/>
              <a:buChar char="n"/>
              <a:defRPr sz="1400"/>
            </a:lvl4pPr>
            <a:lvl5pPr marL="811213" indent="-169863">
              <a:lnSpc>
                <a:spcPct val="120000"/>
              </a:lnSpc>
              <a:spcBef>
                <a:spcPts val="0"/>
              </a:spcBef>
              <a:spcAft>
                <a:spcPts val="600"/>
              </a:spcAft>
              <a:buClr>
                <a:schemeClr val="tx1"/>
              </a:buClr>
              <a:buFont typeface="Wingdings" pitchFamily="2" charset="2"/>
              <a:buChar char="n"/>
              <a:defRPr sz="1200"/>
            </a:lvl5pPr>
            <a:lvl6pPr marL="992188" indent="-180975">
              <a:lnSpc>
                <a:spcPct val="120000"/>
              </a:lnSpc>
              <a:spcBef>
                <a:spcPts val="0"/>
              </a:spcBef>
              <a:spcAft>
                <a:spcPts val="600"/>
              </a:spcAft>
              <a:buClr>
                <a:schemeClr val="tx1"/>
              </a:buClr>
              <a:buFont typeface="Wingdings" pitchFamily="2" charset="2"/>
              <a:buChar char="n"/>
              <a:defRPr sz="1200"/>
            </a:lvl6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p:txBody>
      </p:sp>
      <p:sp>
        <p:nvSpPr>
          <p:cNvPr id="11"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UAD</a:t>
            </a:r>
            <a:endParaRPr lang="en-GB" sz="800" dirty="0">
              <a:solidFill>
                <a:schemeClr val="tx1"/>
              </a:solidFill>
              <a:latin typeface="+mn-lt"/>
              <a:cs typeface="Arial" pitchFamily="34" charset="0"/>
            </a:endParaRPr>
          </a:p>
        </p:txBody>
      </p:sp>
      <p:sp>
        <p:nvSpPr>
          <p:cNvPr id="13"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dirty="0" smtClean="0"/>
              <a:t>August 2014</a:t>
            </a:r>
            <a:endParaRPr lang="en-GB" dirty="0"/>
          </a:p>
        </p:txBody>
      </p:sp>
      <p:sp>
        <p:nvSpPr>
          <p:cNvPr id="19"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dirty="0" smtClean="0"/>
              <a:t> </a:t>
            </a:r>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Graphs">
    <p:spTree>
      <p:nvGrpSpPr>
        <p:cNvPr id="1" name=""/>
        <p:cNvGrpSpPr/>
        <p:nvPr/>
      </p:nvGrpSpPr>
      <p:grpSpPr>
        <a:xfrm>
          <a:off x="0" y="0"/>
          <a:ext cx="0" cy="0"/>
          <a:chOff x="0" y="0"/>
          <a:chExt cx="0" cy="0"/>
        </a:xfrm>
      </p:grpSpPr>
      <p:sp>
        <p:nvSpPr>
          <p:cNvPr id="67" name="Content Placeholder 51"/>
          <p:cNvSpPr>
            <a:spLocks noGrp="1"/>
          </p:cNvSpPr>
          <p:nvPr>
            <p:ph sz="quarter" idx="29" hasCustomPrompt="1"/>
          </p:nvPr>
        </p:nvSpPr>
        <p:spPr>
          <a:xfrm>
            <a:off x="904072" y="6267688"/>
            <a:ext cx="3747304" cy="99509"/>
          </a:xfrm>
        </p:spPr>
        <p:txBody>
          <a:bodyPr wrap="square">
            <a:noAutofit/>
          </a:bodyPr>
          <a:lstStyle>
            <a:lvl1pPr>
              <a:defRPr sz="700">
                <a:solidFill>
                  <a:schemeClr val="tx1"/>
                </a:solidFill>
                <a:latin typeface="+mn-lt"/>
              </a:defRPr>
            </a:lvl1pPr>
          </a:lstStyle>
          <a:p>
            <a:pPr lvl="0"/>
            <a:r>
              <a:rPr lang="en-US" dirty="0" smtClean="0"/>
              <a:t>CLICK TO EDIT SOURCE</a:t>
            </a:r>
            <a:endParaRPr lang="nl-NL" dirty="0"/>
          </a:p>
        </p:txBody>
      </p:sp>
      <p:sp>
        <p:nvSpPr>
          <p:cNvPr id="31" name="Rectangle 4"/>
          <p:cNvSpPr>
            <a:spLocks noChangeArrowheads="1"/>
          </p:cNvSpPr>
          <p:nvPr userDrawn="1"/>
        </p:nvSpPr>
        <p:spPr bwMode="auto">
          <a:xfrm>
            <a:off x="0" y="228599"/>
            <a:ext cx="8675688" cy="516467"/>
          </a:xfrm>
          <a:prstGeom prst="rect">
            <a:avLst/>
          </a:prstGeom>
          <a:solidFill>
            <a:schemeClr val="accent1"/>
          </a:solidFill>
          <a:ln w="9525" algn="ctr">
            <a:noFill/>
            <a:miter lim="800000"/>
            <a:headEnd/>
            <a:tailEnd/>
          </a:ln>
        </p:spPr>
        <p:txBody>
          <a:bodyPr vert="horz" wrap="square" lIns="928800" tIns="133200" rIns="36000" bIns="0" numCol="1" anchor="t" anchorCtr="0" compatLnSpc="1">
            <a:prstTxWarp prst="textNoShape">
              <a:avLst/>
            </a:prstTxWarp>
          </a:bodyPr>
          <a:lstStyle/>
          <a:p>
            <a:pPr marL="0" marR="0" lvl="0" indent="0" algn="l" defTabSz="914400" rtl="0" eaLnBrk="0" fontAlgn="base" latinLnBrk="0" hangingPunct="0">
              <a:lnSpc>
                <a:spcPct val="90000"/>
              </a:lnSpc>
              <a:spcBef>
                <a:spcPct val="0"/>
              </a:spcBef>
              <a:spcAft>
                <a:spcPct val="0"/>
              </a:spcAft>
              <a:buClrTx/>
              <a:buSzTx/>
              <a:buFontTx/>
              <a:buNone/>
              <a:tabLst/>
            </a:pPr>
            <a:endParaRPr kumimoji="0" lang="en-US" sz="2400" b="1" i="0" u="none" strike="noStrike" cap="none" normalizeH="0" baseline="0" dirty="0" smtClean="0">
              <a:ln>
                <a:noFill/>
              </a:ln>
              <a:solidFill>
                <a:schemeClr val="tx2"/>
              </a:solidFill>
              <a:effectLst/>
              <a:latin typeface="Futura Medium" pitchFamily="18" charset="0"/>
            </a:endParaRPr>
          </a:p>
        </p:txBody>
      </p:sp>
      <p:sp>
        <p:nvSpPr>
          <p:cNvPr id="32" name="Rectangle 2"/>
          <p:cNvSpPr>
            <a:spLocks noGrp="1" noChangeArrowheads="1"/>
          </p:cNvSpPr>
          <p:nvPr>
            <p:ph type="title"/>
          </p:nvPr>
        </p:nvSpPr>
        <p:spPr bwMode="auto">
          <a:xfrm>
            <a:off x="900112" y="295200"/>
            <a:ext cx="7700400" cy="419156"/>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lvl1pPr>
              <a:defRPr cap="all" baseline="0">
                <a:solidFill>
                  <a:schemeClr val="accent2"/>
                </a:solidFill>
              </a:defRPr>
            </a:lvl1pPr>
          </a:lstStyle>
          <a:p>
            <a:pPr lvl="0"/>
            <a:r>
              <a:rPr lang="en-GB" noProof="0" dirty="0" smtClean="0"/>
              <a:t>Click to edit Master title style</a:t>
            </a:r>
          </a:p>
        </p:txBody>
      </p:sp>
      <p:sp>
        <p:nvSpPr>
          <p:cNvPr id="39" name="Content Placeholder 51"/>
          <p:cNvSpPr>
            <a:spLocks noGrp="1"/>
          </p:cNvSpPr>
          <p:nvPr>
            <p:ph sz="quarter" idx="45" hasCustomPrompt="1"/>
          </p:nvPr>
        </p:nvSpPr>
        <p:spPr>
          <a:xfrm>
            <a:off x="911225" y="4179607"/>
            <a:ext cx="3697200" cy="219740"/>
          </a:xfrm>
        </p:spPr>
        <p:txBody>
          <a:bodyPr vert="horz" wrap="square" lIns="0" tIns="0" rIns="0" bIns="0" rtlCol="0">
            <a:spAutoFit/>
          </a:bodyPr>
          <a:lstStyle>
            <a:lvl1pPr>
              <a:defRPr lang="nl-NL" sz="1200" kern="1200" baseline="0" dirty="0">
                <a:solidFill>
                  <a:schemeClr val="tx1"/>
                </a:solidFill>
                <a:latin typeface="+mn-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smtClean="0"/>
              <a:t>Click to edit Unit of measure</a:t>
            </a:r>
            <a:endParaRPr lang="nl-NL" dirty="0"/>
          </a:p>
        </p:txBody>
      </p:sp>
      <p:sp>
        <p:nvSpPr>
          <p:cNvPr id="40" name="Content Placeholder 51"/>
          <p:cNvSpPr>
            <a:spLocks noGrp="1"/>
          </p:cNvSpPr>
          <p:nvPr>
            <p:ph sz="quarter" idx="46" hasCustomPrompt="1"/>
          </p:nvPr>
        </p:nvSpPr>
        <p:spPr>
          <a:xfrm>
            <a:off x="911225" y="3844644"/>
            <a:ext cx="3697200" cy="219740"/>
          </a:xfrm>
        </p:spPr>
        <p:txBody>
          <a:bodyPr vert="horz" wrap="square" lIns="0" tIns="0" rIns="0" bIns="0" rtlCol="0">
            <a:spAutoFit/>
          </a:bodyPr>
          <a:lstStyle>
            <a:lvl1pPr>
              <a:defRPr lang="nl-NL" sz="1200" kern="1200"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smtClean="0"/>
              <a:t>CHART TITLE APPEARS HERE</a:t>
            </a:r>
            <a:endParaRPr lang="nl-NL" dirty="0"/>
          </a:p>
        </p:txBody>
      </p:sp>
      <p:cxnSp>
        <p:nvCxnSpPr>
          <p:cNvPr id="41" name="Straight Connector 40"/>
          <p:cNvCxnSpPr/>
          <p:nvPr userDrawn="1"/>
        </p:nvCxnSpPr>
        <p:spPr>
          <a:xfrm flipV="1">
            <a:off x="911225" y="4122457"/>
            <a:ext cx="3697200" cy="79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Chart Placeholder 16"/>
          <p:cNvSpPr>
            <a:spLocks noGrp="1"/>
          </p:cNvSpPr>
          <p:nvPr>
            <p:ph type="chart" sz="quarter" idx="47"/>
          </p:nvPr>
        </p:nvSpPr>
        <p:spPr>
          <a:xfrm>
            <a:off x="911225" y="4436262"/>
            <a:ext cx="3697200" cy="1703279"/>
          </a:xfrm>
        </p:spPr>
        <p:txBody>
          <a:bodyPr>
            <a:normAutofit/>
          </a:bodyPr>
          <a:lstStyle>
            <a:lvl1pPr>
              <a:defRPr sz="1200">
                <a:solidFill>
                  <a:schemeClr val="tx1"/>
                </a:solidFill>
                <a:latin typeface="+mn-lt"/>
              </a:defRPr>
            </a:lvl1pPr>
          </a:lstStyle>
          <a:p>
            <a:endParaRPr lang="nl-NL" dirty="0"/>
          </a:p>
        </p:txBody>
      </p:sp>
      <p:cxnSp>
        <p:nvCxnSpPr>
          <p:cNvPr id="43" name="Straight Connector 42"/>
          <p:cNvCxnSpPr/>
          <p:nvPr userDrawn="1"/>
        </p:nvCxnSpPr>
        <p:spPr>
          <a:xfrm>
            <a:off x="904071" y="5944860"/>
            <a:ext cx="3697200" cy="15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Content Placeholder 51"/>
          <p:cNvSpPr>
            <a:spLocks noGrp="1"/>
          </p:cNvSpPr>
          <p:nvPr>
            <p:ph sz="quarter" idx="54" hasCustomPrompt="1"/>
          </p:nvPr>
        </p:nvSpPr>
        <p:spPr>
          <a:xfrm>
            <a:off x="911225" y="1654176"/>
            <a:ext cx="3697200" cy="219740"/>
          </a:xfrm>
        </p:spPr>
        <p:txBody>
          <a:bodyPr vert="horz" wrap="square" lIns="0" tIns="0" rIns="0" bIns="0" rtlCol="0">
            <a:spAutoFit/>
          </a:bodyPr>
          <a:lstStyle>
            <a:lvl1pPr>
              <a:defRPr lang="nl-NL" sz="1200" kern="1200" baseline="0" dirty="0">
                <a:solidFill>
                  <a:schemeClr val="tx1"/>
                </a:solidFill>
                <a:latin typeface="+mn-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smtClean="0"/>
              <a:t>Click to edit Unit of measure</a:t>
            </a:r>
            <a:endParaRPr lang="nl-NL" dirty="0"/>
          </a:p>
        </p:txBody>
      </p:sp>
      <p:sp>
        <p:nvSpPr>
          <p:cNvPr id="100" name="Content Placeholder 51"/>
          <p:cNvSpPr>
            <a:spLocks noGrp="1"/>
          </p:cNvSpPr>
          <p:nvPr>
            <p:ph sz="quarter" idx="55" hasCustomPrompt="1"/>
          </p:nvPr>
        </p:nvSpPr>
        <p:spPr>
          <a:xfrm>
            <a:off x="911225" y="1319213"/>
            <a:ext cx="3697200" cy="219740"/>
          </a:xfrm>
        </p:spPr>
        <p:txBody>
          <a:bodyPr vert="horz" wrap="square" lIns="0" tIns="0" rIns="0" bIns="0" rtlCol="0">
            <a:spAutoFit/>
          </a:bodyPr>
          <a:lstStyle>
            <a:lvl1pPr>
              <a:defRPr lang="nl-NL" sz="1200" kern="1200"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smtClean="0"/>
              <a:t>CHART TITLE APPEARS HERE</a:t>
            </a:r>
            <a:endParaRPr lang="nl-NL" dirty="0"/>
          </a:p>
        </p:txBody>
      </p:sp>
      <p:cxnSp>
        <p:nvCxnSpPr>
          <p:cNvPr id="101" name="Straight Connector 100"/>
          <p:cNvCxnSpPr/>
          <p:nvPr userDrawn="1"/>
        </p:nvCxnSpPr>
        <p:spPr>
          <a:xfrm flipV="1">
            <a:off x="911225" y="1597026"/>
            <a:ext cx="3697200" cy="79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2" name="Chart Placeholder 16"/>
          <p:cNvSpPr>
            <a:spLocks noGrp="1"/>
          </p:cNvSpPr>
          <p:nvPr>
            <p:ph type="chart" sz="quarter" idx="56"/>
          </p:nvPr>
        </p:nvSpPr>
        <p:spPr>
          <a:xfrm>
            <a:off x="911225" y="1910831"/>
            <a:ext cx="3697200" cy="1703279"/>
          </a:xfrm>
        </p:spPr>
        <p:txBody>
          <a:bodyPr>
            <a:normAutofit/>
          </a:bodyPr>
          <a:lstStyle>
            <a:lvl1pPr>
              <a:defRPr sz="1200">
                <a:solidFill>
                  <a:schemeClr val="tx1"/>
                </a:solidFill>
                <a:latin typeface="+mn-lt"/>
              </a:defRPr>
            </a:lvl1pPr>
          </a:lstStyle>
          <a:p>
            <a:endParaRPr lang="nl-NL" dirty="0"/>
          </a:p>
        </p:txBody>
      </p:sp>
      <p:cxnSp>
        <p:nvCxnSpPr>
          <p:cNvPr id="103" name="Straight Connector 102"/>
          <p:cNvCxnSpPr/>
          <p:nvPr userDrawn="1"/>
        </p:nvCxnSpPr>
        <p:spPr>
          <a:xfrm>
            <a:off x="904071" y="3419429"/>
            <a:ext cx="3697200" cy="15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Content Placeholder 51"/>
          <p:cNvSpPr>
            <a:spLocks noGrp="1"/>
          </p:cNvSpPr>
          <p:nvPr>
            <p:ph sz="quarter" idx="57" hasCustomPrompt="1"/>
          </p:nvPr>
        </p:nvSpPr>
        <p:spPr>
          <a:xfrm>
            <a:off x="4965700" y="4179607"/>
            <a:ext cx="3697200" cy="219740"/>
          </a:xfrm>
        </p:spPr>
        <p:txBody>
          <a:bodyPr vert="horz" wrap="square" lIns="0" tIns="0" rIns="0" bIns="0" rtlCol="0">
            <a:spAutoFit/>
          </a:bodyPr>
          <a:lstStyle>
            <a:lvl1pPr>
              <a:defRPr lang="nl-NL" sz="1200" kern="1200" baseline="0" dirty="0">
                <a:solidFill>
                  <a:schemeClr val="tx1"/>
                </a:solidFill>
                <a:latin typeface="+mn-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smtClean="0"/>
              <a:t>Click to edit Unit of measure</a:t>
            </a:r>
            <a:endParaRPr lang="nl-NL" dirty="0"/>
          </a:p>
        </p:txBody>
      </p:sp>
      <p:sp>
        <p:nvSpPr>
          <p:cNvPr id="105" name="Content Placeholder 51"/>
          <p:cNvSpPr>
            <a:spLocks noGrp="1"/>
          </p:cNvSpPr>
          <p:nvPr>
            <p:ph sz="quarter" idx="58" hasCustomPrompt="1"/>
          </p:nvPr>
        </p:nvSpPr>
        <p:spPr>
          <a:xfrm>
            <a:off x="4965700" y="3844644"/>
            <a:ext cx="3697200" cy="219740"/>
          </a:xfrm>
        </p:spPr>
        <p:txBody>
          <a:bodyPr vert="horz" wrap="square" lIns="0" tIns="0" rIns="0" bIns="0" rtlCol="0">
            <a:spAutoFit/>
          </a:bodyPr>
          <a:lstStyle>
            <a:lvl1pPr>
              <a:defRPr lang="nl-NL" sz="1200" kern="1200"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smtClean="0"/>
              <a:t>CHART TITLE APPEARS HERE</a:t>
            </a:r>
            <a:endParaRPr lang="nl-NL" dirty="0"/>
          </a:p>
        </p:txBody>
      </p:sp>
      <p:cxnSp>
        <p:nvCxnSpPr>
          <p:cNvPr id="106" name="Straight Connector 105"/>
          <p:cNvCxnSpPr/>
          <p:nvPr userDrawn="1"/>
        </p:nvCxnSpPr>
        <p:spPr>
          <a:xfrm flipV="1">
            <a:off x="4965700" y="4122457"/>
            <a:ext cx="3697200" cy="79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07" name="Chart Placeholder 16"/>
          <p:cNvSpPr>
            <a:spLocks noGrp="1"/>
          </p:cNvSpPr>
          <p:nvPr>
            <p:ph type="chart" sz="quarter" idx="59"/>
          </p:nvPr>
        </p:nvSpPr>
        <p:spPr>
          <a:xfrm>
            <a:off x="4965700" y="4436262"/>
            <a:ext cx="3697200" cy="1703279"/>
          </a:xfrm>
        </p:spPr>
        <p:txBody>
          <a:bodyPr>
            <a:normAutofit/>
          </a:bodyPr>
          <a:lstStyle>
            <a:lvl1pPr>
              <a:defRPr sz="1200">
                <a:solidFill>
                  <a:schemeClr val="tx1"/>
                </a:solidFill>
                <a:latin typeface="+mn-lt"/>
              </a:defRPr>
            </a:lvl1pPr>
          </a:lstStyle>
          <a:p>
            <a:endParaRPr lang="nl-NL" dirty="0"/>
          </a:p>
        </p:txBody>
      </p:sp>
      <p:cxnSp>
        <p:nvCxnSpPr>
          <p:cNvPr id="108" name="Straight Connector 107"/>
          <p:cNvCxnSpPr/>
          <p:nvPr userDrawn="1"/>
        </p:nvCxnSpPr>
        <p:spPr>
          <a:xfrm>
            <a:off x="4958546" y="5944860"/>
            <a:ext cx="3697200" cy="15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Content Placeholder 51"/>
          <p:cNvSpPr>
            <a:spLocks noGrp="1"/>
          </p:cNvSpPr>
          <p:nvPr>
            <p:ph sz="quarter" idx="60" hasCustomPrompt="1"/>
          </p:nvPr>
        </p:nvSpPr>
        <p:spPr>
          <a:xfrm>
            <a:off x="4965700" y="1654176"/>
            <a:ext cx="3697200" cy="219740"/>
          </a:xfrm>
        </p:spPr>
        <p:txBody>
          <a:bodyPr vert="horz" wrap="square" lIns="0" tIns="0" rIns="0" bIns="0" rtlCol="0">
            <a:spAutoFit/>
          </a:bodyPr>
          <a:lstStyle>
            <a:lvl1pPr>
              <a:defRPr lang="nl-NL" sz="1200" kern="1200" baseline="0" dirty="0">
                <a:solidFill>
                  <a:schemeClr val="tx1"/>
                </a:solidFill>
                <a:latin typeface="+mn-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smtClean="0"/>
              <a:t>Click to edit Unit of measure</a:t>
            </a:r>
            <a:endParaRPr lang="nl-NL" dirty="0"/>
          </a:p>
        </p:txBody>
      </p:sp>
      <p:sp>
        <p:nvSpPr>
          <p:cNvPr id="110" name="Content Placeholder 51"/>
          <p:cNvSpPr>
            <a:spLocks noGrp="1"/>
          </p:cNvSpPr>
          <p:nvPr>
            <p:ph sz="quarter" idx="61" hasCustomPrompt="1"/>
          </p:nvPr>
        </p:nvSpPr>
        <p:spPr>
          <a:xfrm>
            <a:off x="4965700" y="1319213"/>
            <a:ext cx="3697200" cy="219740"/>
          </a:xfrm>
        </p:spPr>
        <p:txBody>
          <a:bodyPr vert="horz" wrap="square" lIns="0" tIns="0" rIns="0" bIns="0" rtlCol="0">
            <a:spAutoFit/>
          </a:bodyPr>
          <a:lstStyle>
            <a:lvl1pPr>
              <a:defRPr lang="nl-NL" sz="1200" kern="1200" baseline="0" dirty="0">
                <a:solidFill>
                  <a:schemeClr val="tx1"/>
                </a:solidFill>
                <a:latin typeface="+mj-lt"/>
                <a:ea typeface="+mn-ea"/>
                <a:cs typeface="+mn-cs"/>
              </a:defRPr>
            </a:lvl1pPr>
          </a:lstStyle>
          <a:p>
            <a:pPr marL="0" lvl="0" indent="0" algn="l" defTabSz="914400" rtl="0" eaLnBrk="1" latinLnBrk="0" hangingPunct="1">
              <a:lnSpc>
                <a:spcPct val="119000"/>
              </a:lnSpc>
              <a:spcBef>
                <a:spcPts val="0"/>
              </a:spcBef>
              <a:spcAft>
                <a:spcPts val="0"/>
              </a:spcAft>
              <a:buClr>
                <a:srgbClr val="F7D117"/>
              </a:buClr>
              <a:buSzPct val="120000"/>
              <a:buFont typeface="Wingdings" pitchFamily="2" charset="2"/>
              <a:buNone/>
            </a:pPr>
            <a:r>
              <a:rPr lang="en-US" dirty="0" smtClean="0"/>
              <a:t>CHART TITLE APPEARS HERE</a:t>
            </a:r>
            <a:endParaRPr lang="nl-NL" dirty="0"/>
          </a:p>
        </p:txBody>
      </p:sp>
      <p:cxnSp>
        <p:nvCxnSpPr>
          <p:cNvPr id="111" name="Straight Connector 110"/>
          <p:cNvCxnSpPr/>
          <p:nvPr userDrawn="1"/>
        </p:nvCxnSpPr>
        <p:spPr>
          <a:xfrm flipV="1">
            <a:off x="4965700" y="1597026"/>
            <a:ext cx="3697200" cy="794"/>
          </a:xfrm>
          <a:prstGeom prst="line">
            <a:avLst/>
          </a:prstGeom>
          <a:ln w="50800">
            <a:solidFill>
              <a:schemeClr val="bg2"/>
            </a:solidFill>
          </a:ln>
        </p:spPr>
        <p:style>
          <a:lnRef idx="1">
            <a:schemeClr val="accent1"/>
          </a:lnRef>
          <a:fillRef idx="0">
            <a:schemeClr val="accent1"/>
          </a:fillRef>
          <a:effectRef idx="0">
            <a:schemeClr val="accent1"/>
          </a:effectRef>
          <a:fontRef idx="minor">
            <a:schemeClr val="tx1"/>
          </a:fontRef>
        </p:style>
      </p:cxnSp>
      <p:sp>
        <p:nvSpPr>
          <p:cNvPr id="112" name="Chart Placeholder 16"/>
          <p:cNvSpPr>
            <a:spLocks noGrp="1"/>
          </p:cNvSpPr>
          <p:nvPr>
            <p:ph type="chart" sz="quarter" idx="62"/>
          </p:nvPr>
        </p:nvSpPr>
        <p:spPr>
          <a:xfrm>
            <a:off x="4965700" y="1910831"/>
            <a:ext cx="3697200" cy="1703279"/>
          </a:xfrm>
        </p:spPr>
        <p:txBody>
          <a:bodyPr>
            <a:normAutofit/>
          </a:bodyPr>
          <a:lstStyle>
            <a:lvl1pPr>
              <a:defRPr sz="1200">
                <a:solidFill>
                  <a:schemeClr val="tx1"/>
                </a:solidFill>
                <a:latin typeface="+mn-lt"/>
              </a:defRPr>
            </a:lvl1pPr>
          </a:lstStyle>
          <a:p>
            <a:endParaRPr lang="nl-NL" dirty="0"/>
          </a:p>
        </p:txBody>
      </p:sp>
      <p:cxnSp>
        <p:nvCxnSpPr>
          <p:cNvPr id="113" name="Straight Connector 112"/>
          <p:cNvCxnSpPr/>
          <p:nvPr userDrawn="1"/>
        </p:nvCxnSpPr>
        <p:spPr>
          <a:xfrm>
            <a:off x="4958546" y="3419429"/>
            <a:ext cx="3697200" cy="158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UAD</a:t>
            </a:r>
            <a:endParaRPr lang="en-GB" sz="800" dirty="0">
              <a:solidFill>
                <a:schemeClr val="tx1"/>
              </a:solidFill>
              <a:latin typeface="+mn-lt"/>
              <a:cs typeface="Arial" pitchFamily="34" charset="0"/>
            </a:endParaRPr>
          </a:p>
        </p:txBody>
      </p:sp>
      <p:sp>
        <p:nvSpPr>
          <p:cNvPr id="34"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35"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dirty="0" smtClean="0"/>
              <a:t>August 2014</a:t>
            </a:r>
            <a:endParaRPr lang="en-GB" dirty="0"/>
          </a:p>
        </p:txBody>
      </p:sp>
      <p:sp>
        <p:nvSpPr>
          <p:cNvPr id="37"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dirty="0" smtClean="0"/>
              <a:t> </a:t>
            </a:r>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4" name="Group 13"/>
          <p:cNvGrpSpPr/>
          <p:nvPr userDrawn="1"/>
        </p:nvGrpSpPr>
        <p:grpSpPr>
          <a:xfrm>
            <a:off x="900000" y="648000"/>
            <a:ext cx="7380000" cy="5633999"/>
            <a:chOff x="900000" y="648000"/>
            <a:chExt cx="7380000" cy="5633999"/>
          </a:xfrm>
        </p:grpSpPr>
        <p:sp>
          <p:nvSpPr>
            <p:cNvPr id="15" name="Rectangle 4"/>
            <p:cNvSpPr>
              <a:spLocks noChangeArrowheads="1"/>
            </p:cNvSpPr>
            <p:nvPr userDrawn="1"/>
          </p:nvSpPr>
          <p:spPr bwMode="auto">
            <a:xfrm flipH="1">
              <a:off x="900000" y="1367999"/>
              <a:ext cx="6661152" cy="4914000"/>
            </a:xfrm>
            <a:prstGeom prst="rect">
              <a:avLst/>
            </a:prstGeom>
            <a:solidFill>
              <a:schemeClr val="accent1">
                <a:lumMod val="40000"/>
                <a:lumOff val="60000"/>
              </a:schemeClr>
            </a:solidFill>
            <a:ln w="9525">
              <a:noFill/>
              <a:miter lim="800000"/>
              <a:headEnd/>
              <a:tailEnd/>
            </a:ln>
            <a:effectLst/>
          </p:spPr>
          <p:txBody>
            <a:bodyPr wrap="none" anchor="ctr"/>
            <a:lstStyle/>
            <a:p>
              <a:endParaRPr lang="en-GB" noProof="0" dirty="0"/>
            </a:p>
          </p:txBody>
        </p:sp>
        <p:sp>
          <p:nvSpPr>
            <p:cNvPr id="21" name="Rectangle 4"/>
            <p:cNvSpPr>
              <a:spLocks noChangeArrowheads="1"/>
            </p:cNvSpPr>
            <p:nvPr userDrawn="1"/>
          </p:nvSpPr>
          <p:spPr bwMode="auto">
            <a:xfrm flipH="1">
              <a:off x="1620000" y="648000"/>
              <a:ext cx="6660000" cy="4914000"/>
            </a:xfrm>
            <a:prstGeom prst="rect">
              <a:avLst/>
            </a:prstGeom>
            <a:solidFill>
              <a:schemeClr val="accent1">
                <a:lumMod val="60000"/>
                <a:lumOff val="40000"/>
              </a:schemeClr>
            </a:solidFill>
            <a:ln w="9525">
              <a:noFill/>
              <a:miter lim="800000"/>
              <a:headEnd/>
              <a:tailEnd/>
            </a:ln>
            <a:effectLst/>
          </p:spPr>
          <p:txBody>
            <a:bodyPr wrap="none" anchor="ctr"/>
            <a:lstStyle/>
            <a:p>
              <a:endParaRPr lang="en-GB" noProof="0" dirty="0"/>
            </a:p>
          </p:txBody>
        </p:sp>
        <p:sp>
          <p:nvSpPr>
            <p:cNvPr id="22" name="Rectangle 4"/>
            <p:cNvSpPr>
              <a:spLocks noChangeArrowheads="1"/>
            </p:cNvSpPr>
            <p:nvPr userDrawn="1"/>
          </p:nvSpPr>
          <p:spPr bwMode="auto">
            <a:xfrm flipH="1">
              <a:off x="1620000" y="1367999"/>
              <a:ext cx="5940000" cy="4194000"/>
            </a:xfrm>
            <a:prstGeom prst="rect">
              <a:avLst/>
            </a:prstGeom>
            <a:solidFill>
              <a:schemeClr val="accent1"/>
            </a:solidFill>
            <a:ln w="9525">
              <a:noFill/>
              <a:miter lim="800000"/>
              <a:headEnd/>
              <a:tailEnd/>
            </a:ln>
            <a:effectLst/>
          </p:spPr>
          <p:txBody>
            <a:bodyPr wrap="none" anchor="ctr"/>
            <a:lstStyle/>
            <a:p>
              <a:endParaRPr lang="en-GB" noProof="0" dirty="0"/>
            </a:p>
          </p:txBody>
        </p:sp>
      </p:grpSp>
      <p:sp>
        <p:nvSpPr>
          <p:cNvPr id="18" name="Title 1"/>
          <p:cNvSpPr>
            <a:spLocks noGrp="1"/>
          </p:cNvSpPr>
          <p:nvPr>
            <p:ph type="title"/>
          </p:nvPr>
        </p:nvSpPr>
        <p:spPr>
          <a:xfrm>
            <a:off x="1782070" y="3198783"/>
            <a:ext cx="5603468" cy="1362075"/>
          </a:xfrm>
          <a:prstGeom prst="rect">
            <a:avLst/>
          </a:prstGeom>
        </p:spPr>
        <p:txBody>
          <a:bodyPr lIns="0" tIns="0" rIns="0" bIns="0"/>
          <a:lstStyle>
            <a:lvl1pPr algn="l">
              <a:defRPr sz="1600" b="0" cap="none" baseline="0">
                <a:solidFill>
                  <a:schemeClr val="tx1"/>
                </a:solidFill>
                <a:latin typeface="+mn-lt"/>
              </a:defRPr>
            </a:lvl1pPr>
          </a:lstStyle>
          <a:p>
            <a:r>
              <a:rPr lang="en-US" dirty="0" smtClean="0"/>
              <a:t>Click to edit Master title style</a:t>
            </a:r>
            <a:endParaRPr lang="en-MY" dirty="0"/>
          </a:p>
        </p:txBody>
      </p:sp>
      <p:sp>
        <p:nvSpPr>
          <p:cNvPr id="25" name="Text Placeholder 2"/>
          <p:cNvSpPr>
            <a:spLocks noGrp="1"/>
          </p:cNvSpPr>
          <p:nvPr>
            <p:ph type="body" idx="1"/>
          </p:nvPr>
        </p:nvSpPr>
        <p:spPr>
          <a:xfrm>
            <a:off x="1782070" y="2379407"/>
            <a:ext cx="5603468" cy="741600"/>
          </a:xfrm>
          <a:prstGeom prst="rect">
            <a:avLst/>
          </a:prstGeom>
        </p:spPr>
        <p:txBody>
          <a:bodyPr lIns="0" tIns="0" rIns="0" bIns="0" anchor="t" anchorCtr="0"/>
          <a:lstStyle>
            <a:lvl1pPr marL="0" indent="0">
              <a:buNone/>
              <a:defRPr sz="2400" b="1" cap="all" baseline="0">
                <a:solidFill>
                  <a:schemeClr val="accent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34" name="Text Placeholder 13"/>
          <p:cNvSpPr>
            <a:spLocks noGrp="1"/>
          </p:cNvSpPr>
          <p:nvPr>
            <p:ph type="body" sz="quarter" idx="13" hasCustomPrompt="1"/>
          </p:nvPr>
        </p:nvSpPr>
        <p:spPr>
          <a:xfrm>
            <a:off x="1782070" y="1415008"/>
            <a:ext cx="2243127" cy="964626"/>
          </a:xfrm>
          <a:prstGeom prst="rect">
            <a:avLst/>
          </a:prstGeom>
        </p:spPr>
        <p:txBody>
          <a:bodyPr lIns="0" tIns="0" rIns="0" bIns="0"/>
          <a:lstStyle>
            <a:lvl1pPr>
              <a:buNone/>
              <a:defRPr sz="6000">
                <a:solidFill>
                  <a:schemeClr val="accent2"/>
                </a:solidFill>
                <a:latin typeface="Futura Light" pitchFamily="2" charset="0"/>
              </a:defRPr>
            </a:lvl1pPr>
          </a:lstStyle>
          <a:p>
            <a:pPr lvl="0"/>
            <a:r>
              <a:rPr lang="en-GB" dirty="0" smtClean="0"/>
              <a:t>0.0</a:t>
            </a:r>
            <a:endParaRPr lang="en-GB" dirty="0"/>
          </a:p>
        </p:txBody>
      </p:sp>
      <p:sp>
        <p:nvSpPr>
          <p:cNvPr id="12" name="Text Box 11" descr="Text Box 11"/>
          <p:cNvSpPr txBox="1">
            <a:spLocks noChangeArrowheads="1"/>
          </p:cNvSpPr>
          <p:nvPr userDrawn="1"/>
        </p:nvSpPr>
        <p:spPr bwMode="auto">
          <a:xfrm>
            <a:off x="911225" y="6470359"/>
            <a:ext cx="2520000" cy="324000"/>
          </a:xfrm>
          <a:prstGeom prst="rect">
            <a:avLst/>
          </a:prstGeom>
          <a:noFill/>
          <a:ln w="9525" algn="ctr">
            <a:noFill/>
            <a:miter lim="800000"/>
            <a:headEnd/>
            <a:tailEnd/>
          </a:ln>
          <a:effectLst/>
        </p:spPr>
        <p:txBody>
          <a:bodyPr wrap="none" lIns="0" tIns="0" rIns="0" anchor="t" anchorCtr="0">
            <a:noAutofit/>
          </a:bodyPr>
          <a:lstStyle/>
          <a:p>
            <a:pPr>
              <a:defRPr/>
            </a:pPr>
            <a:r>
              <a:rPr lang="en-GB" sz="800" dirty="0" smtClean="0">
                <a:solidFill>
                  <a:schemeClr val="tx1"/>
                </a:solidFill>
                <a:latin typeface="+mn-lt"/>
                <a:cs typeface="Arial" pitchFamily="34" charset="0"/>
              </a:rPr>
              <a:t>UAD</a:t>
            </a:r>
            <a:endParaRPr lang="en-GB" sz="800" dirty="0">
              <a:solidFill>
                <a:schemeClr val="tx1"/>
              </a:solidFill>
              <a:latin typeface="+mn-lt"/>
              <a:cs typeface="Arial" pitchFamily="34" charset="0"/>
            </a:endParaRPr>
          </a:p>
        </p:txBody>
      </p:sp>
      <p:sp>
        <p:nvSpPr>
          <p:cNvPr id="16" name="Rectangle 6" descr="Rectangle 6"/>
          <p:cNvSpPr>
            <a:spLocks noGrp="1" noChangeArrowheads="1"/>
          </p:cNvSpPr>
          <p:nvPr>
            <p:ph type="sldNum" sz="quarter" idx="4"/>
          </p:nvPr>
        </p:nvSpPr>
        <p:spPr bwMode="auto">
          <a:xfrm>
            <a:off x="8406599" y="6470360"/>
            <a:ext cx="266673" cy="169277"/>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r">
              <a:defRPr sz="800">
                <a:solidFill>
                  <a:schemeClr val="tx1"/>
                </a:solidFill>
                <a:latin typeface="+mn-lt"/>
                <a:cs typeface="Arial" pitchFamily="34" charset="0"/>
              </a:defRPr>
            </a:lvl1pPr>
          </a:lstStyle>
          <a:p>
            <a:fld id="{D32BAE6A-B452-4007-8177-56DD051636F9}" type="slidenum">
              <a:rPr lang="en-GB" smtClean="0"/>
              <a:pPr/>
              <a:t>‹#›</a:t>
            </a:fld>
            <a:endParaRPr lang="en-GB" dirty="0"/>
          </a:p>
        </p:txBody>
      </p:sp>
      <p:sp>
        <p:nvSpPr>
          <p:cNvPr id="17" name="Rectangle 4" descr="Rectangle 4"/>
          <p:cNvSpPr>
            <a:spLocks noGrp="1" noChangeArrowheads="1"/>
          </p:cNvSpPr>
          <p:nvPr>
            <p:ph type="dt" sz="half" idx="2"/>
          </p:nvPr>
        </p:nvSpPr>
        <p:spPr bwMode="auto">
          <a:xfrm>
            <a:off x="7252757" y="6469200"/>
            <a:ext cx="1080000" cy="169200"/>
          </a:xfrm>
          <a:prstGeom prst="rect">
            <a:avLst/>
          </a:prstGeom>
          <a:noFill/>
          <a:ln w="9525">
            <a:noFill/>
            <a:miter lim="800000"/>
            <a:headEnd/>
            <a:tailEnd/>
          </a:ln>
          <a:effectLst/>
        </p:spPr>
        <p:txBody>
          <a:bodyPr vert="horz" wrap="none" lIns="0" tIns="0" rIns="0" bIns="45720" numCol="1" anchor="t" anchorCtr="0" compatLnSpc="1">
            <a:prstTxWarp prst="textNoShape">
              <a:avLst/>
            </a:prstTxWarp>
          </a:bodyPr>
          <a:lstStyle>
            <a:lvl1pPr algn="ctr">
              <a:defRPr sz="800">
                <a:solidFill>
                  <a:schemeClr val="tx1"/>
                </a:solidFill>
                <a:latin typeface="+mn-lt"/>
                <a:cs typeface="Arial" pitchFamily="34" charset="0"/>
              </a:defRPr>
            </a:lvl1pPr>
          </a:lstStyle>
          <a:p>
            <a:r>
              <a:rPr lang="en-US" dirty="0" smtClean="0"/>
              <a:t>August 2014</a:t>
            </a:r>
            <a:endParaRPr lang="en-GB" dirty="0"/>
          </a:p>
        </p:txBody>
      </p:sp>
      <p:sp>
        <p:nvSpPr>
          <p:cNvPr id="20" name="Rectangle 5"/>
          <p:cNvSpPr>
            <a:spLocks noGrp="1" noChangeArrowheads="1"/>
          </p:cNvSpPr>
          <p:nvPr>
            <p:ph type="ftr" sz="quarter" idx="3"/>
          </p:nvPr>
        </p:nvSpPr>
        <p:spPr bwMode="auto">
          <a:xfrm>
            <a:off x="3505069" y="6469199"/>
            <a:ext cx="2520000" cy="324000"/>
          </a:xfrm>
          <a:prstGeom prst="rect">
            <a:avLst/>
          </a:prstGeom>
          <a:noFill/>
          <a:ln w="9525">
            <a:noFill/>
            <a:miter lim="800000"/>
            <a:headEnd/>
            <a:tailEnd/>
          </a:ln>
          <a:effectLst/>
        </p:spPr>
        <p:txBody>
          <a:bodyPr vert="horz" wrap="square" lIns="0" tIns="0" rIns="0" bIns="45720" numCol="1" anchor="t" anchorCtr="0" compatLnSpc="1">
            <a:prstTxWarp prst="textNoShape">
              <a:avLst/>
            </a:prstTxWarp>
          </a:bodyPr>
          <a:lstStyle>
            <a:lvl1pPr>
              <a:defRPr sz="800">
                <a:solidFill>
                  <a:schemeClr val="tx1"/>
                </a:solidFill>
                <a:latin typeface="+mn-lt"/>
                <a:cs typeface="Arial" pitchFamily="34" charset="0"/>
              </a:defRPr>
            </a:lvl1pPr>
          </a:lstStyle>
          <a:p>
            <a:pPr>
              <a:defRPr/>
            </a:pPr>
            <a:r>
              <a:rPr lang="en-GB" dirty="0" smtClean="0"/>
              <a:t> </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8"/>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175" name="think-cell Slide" r:id="rId19" imgW="360" imgH="360" progId="TCLayout.ActiveDocument.1">
                  <p:embed/>
                </p:oleObj>
              </mc:Choice>
              <mc:Fallback>
                <p:oleObj name="think-cell Slide" r:id="rId19" imgW="360" imgH="360" progId="TCLayout.ActiveDocument.1">
                  <p:embed/>
                  <p:pic>
                    <p:nvPicPr>
                      <p:cNvPr id="0" name="Picture 2" hidden="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3"/>
          <p:cNvSpPr>
            <a:spLocks noGrp="1" noChangeArrowheads="1"/>
          </p:cNvSpPr>
          <p:nvPr>
            <p:ph type="body" idx="1"/>
          </p:nvPr>
        </p:nvSpPr>
        <p:spPr bwMode="auto">
          <a:xfrm>
            <a:off x="909704" y="1310400"/>
            <a:ext cx="7747176" cy="5071350"/>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Xx</a:t>
            </a:r>
          </a:p>
          <a:p>
            <a:pPr lvl="5"/>
            <a:r>
              <a:rPr lang="en-GB" dirty="0" smtClean="0"/>
              <a:t>xx</a:t>
            </a:r>
          </a:p>
        </p:txBody>
      </p:sp>
      <p:sp>
        <p:nvSpPr>
          <p:cNvPr id="16" name="Rectangle 2"/>
          <p:cNvSpPr>
            <a:spLocks noGrp="1" noChangeArrowheads="1"/>
          </p:cNvSpPr>
          <p:nvPr>
            <p:ph type="title"/>
          </p:nvPr>
        </p:nvSpPr>
        <p:spPr bwMode="auto">
          <a:xfrm>
            <a:off x="900112" y="295253"/>
            <a:ext cx="7700963" cy="419103"/>
          </a:xfrm>
          <a:prstGeom prst="rect">
            <a:avLst/>
          </a:prstGeom>
          <a:noFill/>
          <a:ln w="9525" algn="ctr">
            <a:noFill/>
            <a:miter lim="800000"/>
            <a:headEnd/>
            <a:tailEnd/>
          </a:ln>
        </p:spPr>
        <p:txBody>
          <a:bodyPr vert="horz" wrap="square" lIns="0" tIns="0" rIns="0" bIns="0" numCol="1" anchor="t" anchorCtr="0" compatLnSpc="1">
            <a:prstTxWarp prst="textNoShape">
              <a:avLst/>
            </a:prstTxWarp>
          </a:bodyPr>
          <a:lstStyle/>
          <a:p>
            <a:pPr lvl="0"/>
            <a:r>
              <a:rPr lang="en-GB"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93" r:id="rId2"/>
    <p:sldLayoutId id="2147483689" r:id="rId3"/>
    <p:sldLayoutId id="2147483691" r:id="rId4"/>
    <p:sldLayoutId id="2147483667" r:id="rId5"/>
    <p:sldLayoutId id="2147483690" r:id="rId6"/>
    <p:sldLayoutId id="2147483692" r:id="rId7"/>
    <p:sldLayoutId id="2147483694" r:id="rId8"/>
    <p:sldLayoutId id="2147483680" r:id="rId9"/>
    <p:sldLayoutId id="2147483678" r:id="rId10"/>
    <p:sldLayoutId id="2147483679" r:id="rId11"/>
    <p:sldLayoutId id="2147483681" r:id="rId12"/>
    <p:sldLayoutId id="2147483682" r:id="rId13"/>
    <p:sldLayoutId id="2147483683" r:id="rId14"/>
    <p:sldLayoutId id="2147483695" r:id="rId15"/>
  </p:sldLayoutIdLst>
  <p:transition>
    <p:fade/>
  </p:transition>
  <p:hf hdr="0"/>
  <p:txStyles>
    <p:titleStyle>
      <a:lvl1pPr algn="l" defTabSz="914400" rtl="0" eaLnBrk="1" latinLnBrk="0" hangingPunct="1">
        <a:spcBef>
          <a:spcPct val="0"/>
        </a:spcBef>
        <a:buNone/>
        <a:defRPr sz="2400" b="1" kern="1200" cap="none" baseline="0">
          <a:solidFill>
            <a:schemeClr val="accent2"/>
          </a:solidFill>
          <a:latin typeface="+mj-lt"/>
          <a:ea typeface="+mj-ea"/>
          <a:cs typeface="+mj-cs"/>
        </a:defRPr>
      </a:lvl1pPr>
    </p:titleStyle>
    <p:bodyStyle>
      <a:lvl1pPr marL="0" indent="0" algn="l" defTabSz="268288" rtl="0" eaLnBrk="1" latinLnBrk="0" hangingPunct="1">
        <a:lnSpc>
          <a:spcPct val="120000"/>
        </a:lnSpc>
        <a:spcBef>
          <a:spcPts val="0"/>
        </a:spcBef>
        <a:spcAft>
          <a:spcPts val="600"/>
        </a:spcAft>
        <a:buClr>
          <a:schemeClr val="accent2"/>
        </a:buClr>
        <a:buSzPct val="85000"/>
        <a:buFont typeface="Wingdings" pitchFamily="2" charset="2"/>
        <a:buNone/>
        <a:defRPr sz="2000" kern="1200" baseline="0">
          <a:solidFill>
            <a:schemeClr val="tx1"/>
          </a:solidFill>
          <a:latin typeface="+mn-lt"/>
          <a:ea typeface="+mn-ea"/>
          <a:cs typeface="+mn-cs"/>
        </a:defRPr>
      </a:lvl1pPr>
      <a:lvl2pPr marL="269875" indent="-269875" algn="l" defTabSz="268288" rtl="0" eaLnBrk="1" latinLnBrk="0" hangingPunct="1">
        <a:lnSpc>
          <a:spcPct val="120000"/>
        </a:lnSpc>
        <a:spcBef>
          <a:spcPts val="0"/>
        </a:spcBef>
        <a:spcAft>
          <a:spcPts val="600"/>
        </a:spcAft>
        <a:buClr>
          <a:schemeClr val="accent2"/>
        </a:buClr>
        <a:buSzPct val="85000"/>
        <a:buFont typeface="Wingdings" pitchFamily="2" charset="2"/>
        <a:buChar char="n"/>
        <a:defRPr sz="2000" b="0" kern="1200">
          <a:solidFill>
            <a:schemeClr val="tx1"/>
          </a:solidFill>
          <a:latin typeface="+mn-lt"/>
          <a:ea typeface="+mn-ea"/>
          <a:cs typeface="+mn-cs"/>
        </a:defRPr>
      </a:lvl2pPr>
      <a:lvl3pPr marL="454025" indent="-184150" algn="l" defTabSz="268288" rtl="0" eaLnBrk="1" latinLnBrk="0" hangingPunct="1">
        <a:lnSpc>
          <a:spcPct val="120000"/>
        </a:lnSpc>
        <a:spcBef>
          <a:spcPts val="0"/>
        </a:spcBef>
        <a:spcAft>
          <a:spcPts val="600"/>
        </a:spcAft>
        <a:buClr>
          <a:schemeClr val="tx1"/>
        </a:buClr>
        <a:buSzPct val="75000"/>
        <a:buFont typeface="Wingdings" pitchFamily="2" charset="2"/>
        <a:buChar char=""/>
        <a:defRPr sz="2000" b="0" kern="1200">
          <a:solidFill>
            <a:schemeClr val="tx1"/>
          </a:solidFill>
          <a:latin typeface="+mn-lt"/>
          <a:ea typeface="+mn-ea"/>
          <a:cs typeface="+mn-cs"/>
        </a:defRPr>
      </a:lvl3pPr>
      <a:lvl4pPr marL="631825"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213" indent="-173038" algn="l" defTabSz="268288"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9013"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www.psa.no/news/light-well-intervention-provides-the-potential-for-increased-safety-and-recovery-article1275-878.html&amp;ei=G3XvVNnzK8G4ggSBwYGYCA&amp;bvm=bv.86956481,d.eXY&amp;psig=AFQjCNF7lu2AE-UNReSbGa59qJqz1il7tQ&amp;ust=1425065540286992" TargetMode="External"/><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image" Target="../media/image1.emf"/><Relationship Id="rId18" Type="http://schemas.openxmlformats.org/officeDocument/2006/relationships/image" Target="../media/image36.jpeg"/><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oleObject" Target="../embeddings/oleObject5.bin"/><Relationship Id="rId17" Type="http://schemas.openxmlformats.org/officeDocument/2006/relationships/image" Target="../media/image33.emf"/><Relationship Id="rId2" Type="http://schemas.openxmlformats.org/officeDocument/2006/relationships/tags" Target="../tags/tag6.xml"/><Relationship Id="rId16" Type="http://schemas.openxmlformats.org/officeDocument/2006/relationships/oleObject" Target="../embeddings/oleObject6.bin"/><Relationship Id="rId1" Type="http://schemas.openxmlformats.org/officeDocument/2006/relationships/vmlDrawing" Target="../drawings/vmlDrawing5.vml"/><Relationship Id="rId6" Type="http://schemas.openxmlformats.org/officeDocument/2006/relationships/tags" Target="../tags/tag10.xml"/><Relationship Id="rId11" Type="http://schemas.openxmlformats.org/officeDocument/2006/relationships/slideLayout" Target="../slideLayouts/slideLayout10.xml"/><Relationship Id="rId5" Type="http://schemas.openxmlformats.org/officeDocument/2006/relationships/tags" Target="../tags/tag9.xml"/><Relationship Id="rId15" Type="http://schemas.openxmlformats.org/officeDocument/2006/relationships/image" Target="../media/image35.emf"/><Relationship Id="rId10" Type="http://schemas.openxmlformats.org/officeDocument/2006/relationships/tags" Target="../tags/tag14.xml"/><Relationship Id="rId19" Type="http://schemas.openxmlformats.org/officeDocument/2006/relationships/image" Target="../media/image37.jpeg"/><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sec.gov/" TargetMode="External"/><Relationship Id="rId2" Type="http://schemas.openxmlformats.org/officeDocument/2006/relationships/hyperlink" Target="http://www.shell.com/investor"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0.xml"/><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1.emf"/><Relationship Id="rId10" Type="http://schemas.openxmlformats.org/officeDocument/2006/relationships/image" Target="../media/image9.jpeg"/><Relationship Id="rId4" Type="http://schemas.openxmlformats.org/officeDocument/2006/relationships/oleObject" Target="../embeddings/oleObject2.bin"/><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uact=8&amp;docid=-c4CHp7--nueVM&amp;tbnid=syCwraGCHTO-PM:&amp;ved=0CAUQjRw&amp;url=http://www.chron.com/news/gallery/Shell-039-s-Ursa-platform-54395/photo-3950337.php&amp;ei=sLLiU4XdA8LX8AGm8ICQDw&amp;bvm=bv.72197243,d.b2U&amp;psig=AFQjCNFKOHxu1qaifU3b6PtnWJgW2ZeqGg&amp;ust=1407452192714095" TargetMode="External"/><Relationship Id="rId13" Type="http://schemas.openxmlformats.org/officeDocument/2006/relationships/image" Target="../media/image18.jpeg"/><Relationship Id="rId3" Type="http://schemas.openxmlformats.org/officeDocument/2006/relationships/slideLayout" Target="../slideLayouts/slideLayout2.xml"/><Relationship Id="rId7" Type="http://schemas.openxmlformats.org/officeDocument/2006/relationships/image" Target="../media/image13.emf"/><Relationship Id="rId12" Type="http://schemas.openxmlformats.org/officeDocument/2006/relationships/image" Target="../media/image17.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image" Target="../media/image16.jpeg"/><Relationship Id="rId5" Type="http://schemas.openxmlformats.org/officeDocument/2006/relationships/image" Target="../media/image1.emf"/><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oleObject" Target="../embeddings/oleObject3.bin"/><Relationship Id="rId9" Type="http://schemas.openxmlformats.org/officeDocument/2006/relationships/image" Target="../media/image14.jpeg"/><Relationship Id="rId14" Type="http://schemas.openxmlformats.org/officeDocument/2006/relationships/image" Target="../media/image19.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22.jpe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descr="&lt;TITLE&gt;{94.96063,448.3887,110.3029,133.6836}"/>
          <p:cNvSpPr>
            <a:spLocks noGrp="1"/>
          </p:cNvSpPr>
          <p:nvPr>
            <p:ph type="ctrTitle"/>
          </p:nvPr>
        </p:nvSpPr>
        <p:spPr/>
        <p:txBody>
          <a:bodyPr/>
          <a:lstStyle/>
          <a:p>
            <a:r>
              <a:rPr lang="en-GB" dirty="0" smtClean="0"/>
              <a:t>Key challenges To the future of </a:t>
            </a:r>
            <a:r>
              <a:rPr lang="en-GB" dirty="0" err="1" smtClean="0"/>
              <a:t>deepwater</a:t>
            </a:r>
            <a:r>
              <a:rPr lang="en-GB" dirty="0" smtClean="0"/>
              <a:t> GOM</a:t>
            </a:r>
            <a:endParaRPr lang="en-GB" dirty="0" smtClean="0"/>
          </a:p>
        </p:txBody>
      </p:sp>
      <p:sp>
        <p:nvSpPr>
          <p:cNvPr id="23" name="Subtitle 22" descr="&lt;SUBTITLE&gt;{127.5591,212.5984,224.5039,133.6836}"/>
          <p:cNvSpPr>
            <a:spLocks noGrp="1"/>
          </p:cNvSpPr>
          <p:nvPr>
            <p:ph type="subTitle" idx="1"/>
          </p:nvPr>
        </p:nvSpPr>
        <p:spPr>
          <a:xfrm>
            <a:off x="1602532" y="2804065"/>
            <a:ext cx="2700000" cy="1620000"/>
          </a:xfrm>
        </p:spPr>
        <p:txBody>
          <a:bodyPr/>
          <a:lstStyle/>
          <a:p>
            <a:r>
              <a:rPr lang="en-GB" dirty="0" smtClean="0"/>
              <a:t>Shell Upstream Americas (UA)</a:t>
            </a:r>
          </a:p>
          <a:p>
            <a:r>
              <a:rPr lang="en-GB" dirty="0" smtClean="0"/>
              <a:t>Deepwater</a:t>
            </a:r>
            <a:endParaRPr lang="en-GB" dirty="0"/>
          </a:p>
        </p:txBody>
      </p:sp>
      <p:sp>
        <p:nvSpPr>
          <p:cNvPr id="24" name="Text Placeholder 23" descr="&lt;NAME&gt;{15.4689,461.2516,425.3946,124.257}"/>
          <p:cNvSpPr>
            <a:spLocks noGrp="1"/>
          </p:cNvSpPr>
          <p:nvPr>
            <p:ph type="body" sz="quarter" idx="10"/>
          </p:nvPr>
        </p:nvSpPr>
        <p:spPr/>
        <p:txBody>
          <a:bodyPr/>
          <a:lstStyle/>
          <a:p>
            <a:r>
              <a:rPr lang="en-GB" dirty="0" smtClean="0"/>
              <a:t>John Hollowell</a:t>
            </a:r>
          </a:p>
        </p:txBody>
      </p:sp>
      <p:sp>
        <p:nvSpPr>
          <p:cNvPr id="25" name="Text Placeholder 24" descr="&lt;ROLE&gt;{15.4689,461.2516,443.1134,124.257}"/>
          <p:cNvSpPr>
            <a:spLocks noGrp="1"/>
          </p:cNvSpPr>
          <p:nvPr>
            <p:ph type="body" sz="quarter" idx="11"/>
          </p:nvPr>
        </p:nvSpPr>
        <p:spPr/>
        <p:txBody>
          <a:bodyPr/>
          <a:lstStyle/>
          <a:p>
            <a:r>
              <a:rPr lang="en-GB" dirty="0" smtClean="0"/>
              <a:t>EVP UA Deepwater</a:t>
            </a:r>
            <a:endParaRPr lang="en-GB" dirty="0"/>
          </a:p>
        </p:txBody>
      </p:sp>
      <p:sp>
        <p:nvSpPr>
          <p:cNvPr id="12" name="Slide Number Placeholder 11"/>
          <p:cNvSpPr>
            <a:spLocks noGrp="1"/>
          </p:cNvSpPr>
          <p:nvPr>
            <p:ph type="sldNum" sz="quarter" idx="4"/>
          </p:nvPr>
        </p:nvSpPr>
        <p:spPr/>
        <p:txBody>
          <a:bodyPr/>
          <a:lstStyle/>
          <a:p>
            <a:fld id="{D32BAE6A-B452-4007-8177-56DD051636F9}" type="slidenum">
              <a:rPr lang="en-GB" smtClean="0"/>
              <a:pPr/>
              <a:t>1</a:t>
            </a:fld>
            <a:endParaRPr lang="en-GB" dirty="0"/>
          </a:p>
        </p:txBody>
      </p:sp>
      <p:sp>
        <p:nvSpPr>
          <p:cNvPr id="11" name="Date Placeholder 10"/>
          <p:cNvSpPr>
            <a:spLocks noGrp="1"/>
          </p:cNvSpPr>
          <p:nvPr>
            <p:ph type="dt" sz="half" idx="2"/>
          </p:nvPr>
        </p:nvSpPr>
        <p:spPr/>
        <p:txBody>
          <a:bodyPr/>
          <a:lstStyle/>
          <a:p>
            <a:r>
              <a:rPr lang="en-GB" dirty="0" smtClean="0"/>
              <a:t>August 2014</a:t>
            </a:r>
            <a:endParaRPr lang="en-GB" dirty="0"/>
          </a:p>
        </p:txBody>
      </p:sp>
      <p:sp>
        <p:nvSpPr>
          <p:cNvPr id="10" name="Rectangle 9"/>
          <p:cNvSpPr/>
          <p:nvPr/>
        </p:nvSpPr>
        <p:spPr>
          <a:xfrm>
            <a:off x="4518890" y="2851342"/>
            <a:ext cx="2880000" cy="234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200" dirty="0" smtClean="0">
                <a:solidFill>
                  <a:schemeClr val="tx1"/>
                </a:solidFill>
              </a:rPr>
              <a:t>Use this area for cover image</a:t>
            </a:r>
            <a:br>
              <a:rPr lang="en-GB" sz="1200" dirty="0" smtClean="0">
                <a:solidFill>
                  <a:schemeClr val="tx1"/>
                </a:solidFill>
              </a:rPr>
            </a:br>
            <a:r>
              <a:rPr lang="en-GB" sz="1200" dirty="0" smtClean="0">
                <a:solidFill>
                  <a:schemeClr val="tx1"/>
                </a:solidFill>
              </a:rPr>
              <a:t>(height 6.5cm, width 8cm)</a:t>
            </a:r>
            <a:endParaRPr lang="en-GB" sz="1200" dirty="0">
              <a:solidFill>
                <a:schemeClr val="tx1"/>
              </a:solidFill>
            </a:endParaRPr>
          </a:p>
        </p:txBody>
      </p:sp>
      <p:sp>
        <p:nvSpPr>
          <p:cNvPr id="18" name="Footer Placeholder 17"/>
          <p:cNvSpPr>
            <a:spLocks noGrp="1"/>
          </p:cNvSpPr>
          <p:nvPr>
            <p:ph type="ftr" sz="quarter" idx="3"/>
          </p:nvPr>
        </p:nvSpPr>
        <p:spPr/>
        <p:txBody>
          <a:bodyPr/>
          <a:lstStyle/>
          <a:p>
            <a:pPr>
              <a:defRPr/>
            </a:pPr>
            <a:r>
              <a:rPr lang="en-GB" dirty="0" smtClean="0"/>
              <a:t> </a:t>
            </a:r>
            <a:endParaRPr lang="en-GB" dirty="0"/>
          </a:p>
        </p:txBody>
      </p:sp>
      <p:pic>
        <p:nvPicPr>
          <p:cNvPr id="14" name="Content Placeholder 15" descr="ww99021_high.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23208" y="2820326"/>
            <a:ext cx="3194088" cy="237744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95200"/>
            <a:ext cx="8171887" cy="419156"/>
          </a:xfrm>
        </p:spPr>
        <p:txBody>
          <a:bodyPr/>
          <a:lstStyle/>
          <a:p>
            <a:r>
              <a:rPr lang="en-US" dirty="0" smtClean="0"/>
              <a:t>The Capital intensity of </a:t>
            </a:r>
            <a:r>
              <a:rPr lang="en-US" dirty="0" err="1" smtClean="0"/>
              <a:t>deepwater</a:t>
            </a:r>
            <a:endParaRPr lang="en-US" dirty="0"/>
          </a:p>
        </p:txBody>
      </p:sp>
      <p:sp>
        <p:nvSpPr>
          <p:cNvPr id="3" name="Slide Number Placeholder 2"/>
          <p:cNvSpPr>
            <a:spLocks noGrp="1"/>
          </p:cNvSpPr>
          <p:nvPr>
            <p:ph type="sldNum" sz="quarter" idx="4"/>
          </p:nvPr>
        </p:nvSpPr>
        <p:spPr/>
        <p:txBody>
          <a:bodyPr/>
          <a:lstStyle/>
          <a:p>
            <a:fld id="{D32BAE6A-B452-4007-8177-56DD051636F9}" type="slidenum">
              <a:rPr lang="en-GB" smtClean="0"/>
              <a:pPr/>
              <a:t>10</a:t>
            </a:fld>
            <a:endParaRPr lang="en-GB" dirty="0"/>
          </a:p>
        </p:txBody>
      </p:sp>
      <p:sp>
        <p:nvSpPr>
          <p:cNvPr id="4" name="Date Placeholder 3"/>
          <p:cNvSpPr>
            <a:spLocks noGrp="1"/>
          </p:cNvSpPr>
          <p:nvPr>
            <p:ph type="dt" sz="half" idx="2"/>
          </p:nvPr>
        </p:nvSpPr>
        <p:spPr/>
        <p:txBody>
          <a:bodyPr/>
          <a:lstStyle/>
          <a:p>
            <a:r>
              <a:rPr lang="en-US" smtClean="0"/>
              <a:t>August 2014</a:t>
            </a:r>
            <a:endParaRPr lang="en-GB" dirty="0"/>
          </a:p>
        </p:txBody>
      </p:sp>
      <p:sp>
        <p:nvSpPr>
          <p:cNvPr id="5" name="Footer Placeholder 4"/>
          <p:cNvSpPr>
            <a:spLocks noGrp="1"/>
          </p:cNvSpPr>
          <p:nvPr>
            <p:ph type="ftr" sz="quarter" idx="3"/>
          </p:nvPr>
        </p:nvSpPr>
        <p:spPr/>
        <p:txBody>
          <a:bodyPr/>
          <a:lstStyle/>
          <a:p>
            <a:pPr>
              <a:defRPr/>
            </a:pPr>
            <a:r>
              <a:rPr lang="en-GB" dirty="0" smtClean="0"/>
              <a:t> </a:t>
            </a:r>
            <a:endParaRPr lang="en-US" dirty="0"/>
          </a:p>
        </p:txBody>
      </p:sp>
      <p:sp>
        <p:nvSpPr>
          <p:cNvPr id="6" name="Rectangle 560"/>
          <p:cNvSpPr>
            <a:spLocks noChangeArrowheads="1"/>
          </p:cNvSpPr>
          <p:nvPr/>
        </p:nvSpPr>
        <p:spPr bwMode="auto">
          <a:xfrm>
            <a:off x="333375" y="1114425"/>
            <a:ext cx="4448175" cy="4970591"/>
          </a:xfrm>
          <a:prstGeom prst="rect">
            <a:avLst/>
          </a:prstGeom>
          <a:noFill/>
          <a:ln w="9525">
            <a:noFill/>
            <a:miter lim="800000"/>
            <a:headEnd/>
            <a:tailEnd/>
          </a:ln>
        </p:spPr>
        <p:txBody>
          <a:bodyPr wrap="square" lIns="0" tIns="0" rIns="0" bIns="0">
            <a:spAutoFit/>
          </a:bodyPr>
          <a:lstStyle/>
          <a:p>
            <a:pPr marL="233363" lvl="1" indent="-233363">
              <a:spcAft>
                <a:spcPts val="600"/>
              </a:spcAft>
              <a:buClr>
                <a:srgbClr val="C00000"/>
              </a:buClr>
              <a:buSzPct val="135000"/>
              <a:buFont typeface="Wingdings" pitchFamily="2" charset="2"/>
              <a:buChar char="§"/>
            </a:pPr>
            <a:r>
              <a:rPr lang="en-GB" sz="2000" dirty="0" smtClean="0"/>
              <a:t>Complex fields create a more challenging business environment </a:t>
            </a:r>
            <a:r>
              <a:rPr lang="en-GB" sz="2000" u="sng" dirty="0" smtClean="0"/>
              <a:t>even with robust oil prices</a:t>
            </a:r>
          </a:p>
          <a:p>
            <a:pPr marL="233363" lvl="1" indent="-233363">
              <a:spcAft>
                <a:spcPts val="600"/>
              </a:spcAft>
              <a:buClr>
                <a:srgbClr val="C00000"/>
              </a:buClr>
              <a:buSzPct val="135000"/>
              <a:buFont typeface="Wingdings" pitchFamily="2" charset="2"/>
              <a:buChar char="§"/>
            </a:pPr>
            <a:r>
              <a:rPr lang="en-GB" sz="2000" dirty="0" smtClean="0"/>
              <a:t>Deepwater Capex growth has outpaced production growth by as much as 250% in some areas </a:t>
            </a:r>
          </a:p>
          <a:p>
            <a:pPr marL="233363" lvl="1" indent="-233363">
              <a:spcAft>
                <a:spcPts val="600"/>
              </a:spcAft>
              <a:buClr>
                <a:srgbClr val="C00000"/>
              </a:buClr>
              <a:buSzPct val="135000"/>
              <a:buFont typeface="Wingdings" pitchFamily="2" charset="2"/>
              <a:buChar char="§"/>
            </a:pPr>
            <a:r>
              <a:rPr lang="en-GB" sz="2000" dirty="0" smtClean="0"/>
              <a:t>Shareholder focus has gone beyond only being production focused</a:t>
            </a:r>
          </a:p>
          <a:p>
            <a:pPr marL="233363" lvl="1" indent="-233363">
              <a:spcAft>
                <a:spcPts val="600"/>
              </a:spcAft>
              <a:buClr>
                <a:srgbClr val="C00000"/>
              </a:buClr>
              <a:buSzPct val="135000"/>
              <a:buFont typeface="Wingdings" pitchFamily="2" charset="2"/>
              <a:buChar char="§"/>
            </a:pPr>
            <a:r>
              <a:rPr lang="en-GB" sz="2000" dirty="0" smtClean="0"/>
              <a:t>Key cost drivers:</a:t>
            </a:r>
          </a:p>
          <a:p>
            <a:pPr marL="742950" lvl="1" indent="-285750">
              <a:spcAft>
                <a:spcPts val="600"/>
              </a:spcAft>
              <a:buClr>
                <a:srgbClr val="C00000"/>
              </a:buClr>
              <a:buSzPct val="135000"/>
              <a:buFont typeface="Arial" panose="020B0604020202020204" pitchFamily="34" charset="0"/>
              <a:buChar char="–"/>
            </a:pPr>
            <a:r>
              <a:rPr lang="en-GB" sz="1600" dirty="0"/>
              <a:t>Technical complexity &amp; customization</a:t>
            </a:r>
          </a:p>
          <a:p>
            <a:pPr marL="742950" lvl="1" indent="-285750">
              <a:spcAft>
                <a:spcPts val="600"/>
              </a:spcAft>
              <a:buClr>
                <a:srgbClr val="C00000"/>
              </a:buClr>
              <a:buSzPct val="135000"/>
              <a:buFont typeface="Arial" panose="020B0604020202020204" pitchFamily="34" charset="0"/>
              <a:buChar char="–"/>
            </a:pPr>
            <a:r>
              <a:rPr lang="en-GB" sz="1600" dirty="0"/>
              <a:t>Product/Service cost and lead times</a:t>
            </a:r>
          </a:p>
          <a:p>
            <a:pPr marL="742950" lvl="1" indent="-285750">
              <a:spcAft>
                <a:spcPts val="600"/>
              </a:spcAft>
              <a:buClr>
                <a:srgbClr val="C00000"/>
              </a:buClr>
              <a:buSzPct val="135000"/>
              <a:buFont typeface="Arial" panose="020B0604020202020204" pitchFamily="34" charset="0"/>
              <a:buChar char="–"/>
            </a:pPr>
            <a:r>
              <a:rPr lang="en-GB" sz="1600" dirty="0"/>
              <a:t>Government driven cost</a:t>
            </a:r>
          </a:p>
          <a:p>
            <a:pPr marL="233363" lvl="1" indent="-233363">
              <a:spcAft>
                <a:spcPts val="600"/>
              </a:spcAft>
              <a:buClr>
                <a:srgbClr val="C00000"/>
              </a:buClr>
              <a:buSzPct val="135000"/>
              <a:buFont typeface="Wingdings" pitchFamily="2" charset="2"/>
              <a:buChar char="§"/>
            </a:pPr>
            <a:r>
              <a:rPr lang="en-GB" sz="2000" dirty="0" smtClean="0"/>
              <a:t>Without step changes in cost, we are challenging the economics of Deepwater</a:t>
            </a:r>
          </a:p>
        </p:txBody>
      </p:sp>
      <p:pic>
        <p:nvPicPr>
          <p:cNvPr id="7"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14791" y="1088226"/>
            <a:ext cx="4086334" cy="245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Chart 7"/>
          <p:cNvGraphicFramePr>
            <a:graphicFrameLocks/>
          </p:cNvGraphicFramePr>
          <p:nvPr>
            <p:extLst>
              <p:ext uri="{D42A27DB-BD31-4B8C-83A1-F6EECF244321}">
                <p14:modId xmlns:p14="http://schemas.microsoft.com/office/powerpoint/2010/main" val="1414563486"/>
              </p:ext>
            </p:extLst>
          </p:nvPr>
        </p:nvGraphicFramePr>
        <p:xfrm>
          <a:off x="4886325" y="3848100"/>
          <a:ext cx="4162534" cy="239592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4438541" y="2244325"/>
            <a:ext cx="1238141" cy="142875"/>
          </a:xfrm>
          <a:prstGeom prst="rect">
            <a:avLst/>
          </a:prstGeom>
          <a:solidFill>
            <a:schemeClr val="bg1"/>
          </a:solidFill>
        </p:spPr>
        <p:txBody>
          <a:bodyPr wrap="square" lIns="0" tIns="0" rIns="0" bIns="0" rtlCol="0">
            <a:noAutofit/>
          </a:bodyPr>
          <a:lstStyle/>
          <a:p>
            <a:pPr algn="ctr">
              <a:lnSpc>
                <a:spcPct val="113000"/>
              </a:lnSpc>
              <a:spcAft>
                <a:spcPts val="60"/>
              </a:spcAft>
            </a:pPr>
            <a:r>
              <a:rPr lang="en-US" sz="800" b="1" dirty="0" smtClean="0"/>
              <a:t>Cost Index (2000=100)</a:t>
            </a:r>
          </a:p>
        </p:txBody>
      </p:sp>
    </p:spTree>
    <p:extLst>
      <p:ext uri="{BB962C8B-B14F-4D97-AF65-F5344CB8AC3E}">
        <p14:creationId xmlns:p14="http://schemas.microsoft.com/office/powerpoint/2010/main" val="5800376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295200"/>
            <a:ext cx="8048062" cy="419156"/>
          </a:xfrm>
        </p:spPr>
        <p:txBody>
          <a:bodyPr/>
          <a:lstStyle/>
          <a:p>
            <a:r>
              <a:rPr lang="en-US" dirty="0" smtClean="0"/>
              <a:t>Developing Effective partnerships</a:t>
            </a:r>
            <a:endParaRPr lang="en-US" dirty="0"/>
          </a:p>
        </p:txBody>
      </p:sp>
      <p:sp>
        <p:nvSpPr>
          <p:cNvPr id="3" name="Content Placeholder 2"/>
          <p:cNvSpPr>
            <a:spLocks noGrp="1"/>
          </p:cNvSpPr>
          <p:nvPr>
            <p:ph sz="quarter" idx="11"/>
          </p:nvPr>
        </p:nvSpPr>
        <p:spPr>
          <a:xfrm>
            <a:off x="581025" y="1057276"/>
            <a:ext cx="8096250" cy="1790700"/>
          </a:xfrm>
        </p:spPr>
        <p:txBody>
          <a:bodyPr/>
          <a:lstStyle/>
          <a:p>
            <a:r>
              <a:rPr lang="en-US" b="1" i="1" dirty="0">
                <a:solidFill>
                  <a:srgbClr val="FF0000"/>
                </a:solidFill>
              </a:rPr>
              <a:t>“Even if you're on the right track, you'll get run over if you just sit there.”</a:t>
            </a:r>
            <a:r>
              <a:rPr lang="en-US" b="1" dirty="0">
                <a:solidFill>
                  <a:srgbClr val="FF0000"/>
                </a:solidFill>
              </a:rPr>
              <a:t/>
            </a:r>
            <a:br>
              <a:rPr lang="en-US" b="1" dirty="0">
                <a:solidFill>
                  <a:srgbClr val="FF0000"/>
                </a:solidFill>
              </a:rPr>
            </a:br>
            <a:r>
              <a:rPr lang="en-US" b="1" i="1" dirty="0">
                <a:solidFill>
                  <a:srgbClr val="FF0000"/>
                </a:solidFill>
              </a:rPr>
              <a:t>- Will </a:t>
            </a:r>
            <a:r>
              <a:rPr lang="en-US" b="1" i="1" dirty="0" smtClean="0">
                <a:solidFill>
                  <a:srgbClr val="FF0000"/>
                </a:solidFill>
              </a:rPr>
              <a:t>Rogers</a:t>
            </a:r>
          </a:p>
          <a:p>
            <a:endParaRPr lang="en-US" sz="1200" i="1" dirty="0" smtClean="0"/>
          </a:p>
          <a:p>
            <a:r>
              <a:rPr lang="en-US" dirty="0" smtClean="0"/>
              <a:t>Like the other key aspects of our business our partnerships will need to evolve in order to maximize value from the GOM Deepwater business moving forward.</a:t>
            </a:r>
          </a:p>
          <a:p>
            <a:pPr lvl="1"/>
            <a:endParaRPr lang="en-US" dirty="0" smtClean="0"/>
          </a:p>
          <a:p>
            <a:pPr lvl="1"/>
            <a:endParaRPr lang="en-US" dirty="0" smtClean="0"/>
          </a:p>
          <a:p>
            <a:pPr lvl="1"/>
            <a:endParaRPr lang="en-US" i="1" dirty="0" smtClean="0"/>
          </a:p>
          <a:p>
            <a:pPr lvl="1"/>
            <a:endParaRPr lang="en-US" i="1" dirty="0"/>
          </a:p>
          <a:p>
            <a:endParaRPr lang="en-US" i="1" dirty="0"/>
          </a:p>
        </p:txBody>
      </p:sp>
      <p:sp>
        <p:nvSpPr>
          <p:cNvPr id="4" name="Slide Number Placeholder 3"/>
          <p:cNvSpPr>
            <a:spLocks noGrp="1"/>
          </p:cNvSpPr>
          <p:nvPr>
            <p:ph type="sldNum" sz="quarter" idx="4"/>
          </p:nvPr>
        </p:nvSpPr>
        <p:spPr/>
        <p:txBody>
          <a:bodyPr/>
          <a:lstStyle/>
          <a:p>
            <a:fld id="{D32BAE6A-B452-4007-8177-56DD051636F9}" type="slidenum">
              <a:rPr lang="en-GB" smtClean="0"/>
              <a:pPr/>
              <a:t>11</a:t>
            </a:fld>
            <a:endParaRPr lang="en-GB" dirty="0"/>
          </a:p>
        </p:txBody>
      </p:sp>
      <p:sp>
        <p:nvSpPr>
          <p:cNvPr id="5" name="Date Placeholder 4"/>
          <p:cNvSpPr>
            <a:spLocks noGrp="1"/>
          </p:cNvSpPr>
          <p:nvPr>
            <p:ph type="dt" sz="half" idx="2"/>
          </p:nvPr>
        </p:nvSpPr>
        <p:spPr/>
        <p:txBody>
          <a:bodyPr/>
          <a:lstStyle/>
          <a:p>
            <a:r>
              <a:rPr lang="en-US" smtClean="0"/>
              <a:t>August 2014</a:t>
            </a:r>
            <a:endParaRPr lang="en-GB" dirty="0"/>
          </a:p>
        </p:txBody>
      </p:sp>
      <p:sp>
        <p:nvSpPr>
          <p:cNvPr id="6" name="Footer Placeholder 5"/>
          <p:cNvSpPr>
            <a:spLocks noGrp="1"/>
          </p:cNvSpPr>
          <p:nvPr>
            <p:ph type="ftr" sz="quarter" idx="3"/>
          </p:nvPr>
        </p:nvSpPr>
        <p:spPr/>
        <p:txBody>
          <a:bodyPr/>
          <a:lstStyle/>
          <a:p>
            <a:pPr>
              <a:defRPr/>
            </a:pPr>
            <a:r>
              <a:rPr lang="en-GB" smtClean="0"/>
              <a:t> </a:t>
            </a:r>
            <a:endParaRPr lang="en-US" dirty="0"/>
          </a:p>
        </p:txBody>
      </p:sp>
      <p:pic>
        <p:nvPicPr>
          <p:cNvPr id="125955"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2616"/>
          <a:stretch/>
        </p:blipFill>
        <p:spPr bwMode="auto">
          <a:xfrm>
            <a:off x="6612519" y="3009900"/>
            <a:ext cx="2021894" cy="344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8650" y="3438525"/>
            <a:ext cx="5724525" cy="3014663"/>
          </a:xfrm>
          <a:prstGeom prst="rect">
            <a:avLst/>
          </a:prstGeom>
          <a:noFill/>
        </p:spPr>
        <p:txBody>
          <a:bodyPr wrap="square" lIns="0" tIns="0" rIns="0" bIns="0" rtlCol="0">
            <a:noAutofit/>
          </a:bodyPr>
          <a:lstStyle/>
          <a:p>
            <a:pPr marL="233363" lvl="1" indent="-233363">
              <a:spcAft>
                <a:spcPts val="600"/>
              </a:spcAft>
              <a:buClr>
                <a:srgbClr val="C00000"/>
              </a:buClr>
              <a:buSzPct val="135000"/>
              <a:buFont typeface="Wingdings" pitchFamily="2" charset="2"/>
              <a:buChar char="§"/>
            </a:pPr>
            <a:r>
              <a:rPr lang="en-US" sz="2000" dirty="0"/>
              <a:t>Increased technical </a:t>
            </a:r>
            <a:r>
              <a:rPr lang="en-US" sz="2000" dirty="0" smtClean="0"/>
              <a:t>collaboration and </a:t>
            </a:r>
            <a:r>
              <a:rPr lang="en-US" sz="2000" dirty="0"/>
              <a:t>commercial </a:t>
            </a:r>
            <a:r>
              <a:rPr lang="en-US" sz="2000" dirty="0" smtClean="0"/>
              <a:t>synergies</a:t>
            </a:r>
            <a:endParaRPr lang="en-US" sz="2000" dirty="0"/>
          </a:p>
          <a:p>
            <a:pPr marL="233363" lvl="1" indent="-233363">
              <a:spcAft>
                <a:spcPts val="600"/>
              </a:spcAft>
              <a:buClr>
                <a:srgbClr val="C00000"/>
              </a:buClr>
              <a:buSzPct val="135000"/>
              <a:buFont typeface="Wingdings" pitchFamily="2" charset="2"/>
              <a:buChar char="§"/>
            </a:pPr>
            <a:r>
              <a:rPr lang="en-US" sz="2000" dirty="0" smtClean="0"/>
              <a:t>Sustainable commercial structures delivering maximum value for venture partners</a:t>
            </a:r>
            <a:endParaRPr lang="en-US" sz="2000" dirty="0"/>
          </a:p>
          <a:p>
            <a:pPr marL="233363" lvl="1" indent="-233363">
              <a:spcAft>
                <a:spcPts val="600"/>
              </a:spcAft>
              <a:buClr>
                <a:srgbClr val="C00000"/>
              </a:buClr>
              <a:buSzPct val="135000"/>
              <a:buFont typeface="Wingdings" pitchFamily="2" charset="2"/>
              <a:buChar char="§"/>
            </a:pPr>
            <a:r>
              <a:rPr lang="en-US" sz="2000" dirty="0" smtClean="0"/>
              <a:t>Improved utilization of existing infrastructure through tie-backs &amp; PHAs</a:t>
            </a:r>
            <a:endParaRPr lang="en-US" sz="2000" dirty="0"/>
          </a:p>
          <a:p>
            <a:pPr marL="233363" lvl="1" indent="-233363">
              <a:spcAft>
                <a:spcPts val="600"/>
              </a:spcAft>
              <a:buClr>
                <a:srgbClr val="C00000"/>
              </a:buClr>
              <a:buSzPct val="135000"/>
              <a:buFont typeface="Wingdings" pitchFamily="2" charset="2"/>
              <a:buChar char="§"/>
            </a:pPr>
            <a:r>
              <a:rPr lang="en-US" sz="2000" dirty="0" smtClean="0"/>
              <a:t>Deepwater GOM is a long term value proposition requiring stable/cooperative partner relationships</a:t>
            </a:r>
            <a:endParaRPr lang="en-US" sz="2000" dirty="0"/>
          </a:p>
        </p:txBody>
      </p:sp>
    </p:spTree>
    <p:extLst>
      <p:ext uri="{BB962C8B-B14F-4D97-AF65-F5344CB8AC3E}">
        <p14:creationId xmlns:p14="http://schemas.microsoft.com/office/powerpoint/2010/main" val="339587575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25" y="295200"/>
            <a:ext cx="8057587" cy="419156"/>
          </a:xfrm>
        </p:spPr>
        <p:txBody>
          <a:bodyPr/>
          <a:lstStyle/>
          <a:p>
            <a:r>
              <a:rPr lang="en-US" dirty="0" smtClean="0"/>
              <a:t>Subsea system reliability and intervention</a:t>
            </a:r>
            <a:endParaRPr lang="en-US" dirty="0"/>
          </a:p>
        </p:txBody>
      </p:sp>
      <p:sp>
        <p:nvSpPr>
          <p:cNvPr id="3" name="Slide Number Placeholder 2"/>
          <p:cNvSpPr>
            <a:spLocks noGrp="1"/>
          </p:cNvSpPr>
          <p:nvPr>
            <p:ph type="sldNum" sz="quarter" idx="4"/>
          </p:nvPr>
        </p:nvSpPr>
        <p:spPr/>
        <p:txBody>
          <a:bodyPr/>
          <a:lstStyle/>
          <a:p>
            <a:fld id="{D32BAE6A-B452-4007-8177-56DD051636F9}" type="slidenum">
              <a:rPr lang="en-GB" smtClean="0"/>
              <a:pPr/>
              <a:t>12</a:t>
            </a:fld>
            <a:endParaRPr lang="en-GB" dirty="0"/>
          </a:p>
        </p:txBody>
      </p:sp>
      <p:sp>
        <p:nvSpPr>
          <p:cNvPr id="4" name="Date Placeholder 3"/>
          <p:cNvSpPr>
            <a:spLocks noGrp="1"/>
          </p:cNvSpPr>
          <p:nvPr>
            <p:ph type="dt" sz="half" idx="2"/>
          </p:nvPr>
        </p:nvSpPr>
        <p:spPr/>
        <p:txBody>
          <a:bodyPr/>
          <a:lstStyle/>
          <a:p>
            <a:r>
              <a:rPr lang="en-US" smtClean="0"/>
              <a:t>August 2014</a:t>
            </a:r>
            <a:endParaRPr lang="en-GB" dirty="0"/>
          </a:p>
        </p:txBody>
      </p:sp>
      <p:sp>
        <p:nvSpPr>
          <p:cNvPr id="5" name="Footer Placeholder 4"/>
          <p:cNvSpPr>
            <a:spLocks noGrp="1"/>
          </p:cNvSpPr>
          <p:nvPr>
            <p:ph type="ftr" sz="quarter" idx="3"/>
          </p:nvPr>
        </p:nvSpPr>
        <p:spPr/>
        <p:txBody>
          <a:bodyPr/>
          <a:lstStyle/>
          <a:p>
            <a:pPr>
              <a:defRPr/>
            </a:pPr>
            <a:r>
              <a:rPr lang="en-GB" smtClean="0"/>
              <a:t> </a:t>
            </a:r>
            <a:endParaRPr lang="en-US" dirty="0"/>
          </a:p>
        </p:txBody>
      </p:sp>
      <p:sp>
        <p:nvSpPr>
          <p:cNvPr id="6" name="Rectangle 560"/>
          <p:cNvSpPr>
            <a:spLocks noChangeArrowheads="1"/>
          </p:cNvSpPr>
          <p:nvPr/>
        </p:nvSpPr>
        <p:spPr bwMode="auto">
          <a:xfrm>
            <a:off x="152400" y="1228725"/>
            <a:ext cx="4648200" cy="4924425"/>
          </a:xfrm>
          <a:prstGeom prst="rect">
            <a:avLst/>
          </a:prstGeom>
          <a:noFill/>
          <a:ln w="9525">
            <a:noFill/>
            <a:miter lim="800000"/>
            <a:headEnd/>
            <a:tailEnd/>
          </a:ln>
        </p:spPr>
        <p:txBody>
          <a:bodyPr wrap="square" lIns="0" tIns="0" rIns="0" bIns="0">
            <a:spAutoFit/>
          </a:bodyPr>
          <a:lstStyle/>
          <a:p>
            <a:pPr marL="233363" lvl="1" indent="-233363">
              <a:spcAft>
                <a:spcPts val="1200"/>
              </a:spcAft>
              <a:buClr>
                <a:srgbClr val="C00000"/>
              </a:buClr>
              <a:buSzPct val="135000"/>
              <a:buFont typeface="Wingdings" pitchFamily="2" charset="2"/>
              <a:buChar char="§"/>
            </a:pPr>
            <a:r>
              <a:rPr lang="en-GB" sz="2000" dirty="0" smtClean="0"/>
              <a:t>Current subsea system reliability is high (due to redundancy), but lower than DVA wells due to intervention lead time and ramp up durations</a:t>
            </a:r>
            <a:endParaRPr lang="en-GB" dirty="0"/>
          </a:p>
          <a:p>
            <a:pPr marL="233363" lvl="1" indent="-233363">
              <a:spcAft>
                <a:spcPts val="1200"/>
              </a:spcAft>
              <a:buClr>
                <a:srgbClr val="C00000"/>
              </a:buClr>
              <a:buSzPct val="135000"/>
              <a:buFont typeface="Wingdings" pitchFamily="2" charset="2"/>
              <a:buChar char="§"/>
            </a:pPr>
            <a:r>
              <a:rPr lang="en-GB" sz="2000" dirty="0" smtClean="0"/>
              <a:t>As we grow our dependence on Subsea systems, redundancy and reliability of systems will be paramount </a:t>
            </a:r>
          </a:p>
          <a:p>
            <a:pPr marL="233363" lvl="1" indent="-233363">
              <a:spcAft>
                <a:spcPts val="1200"/>
              </a:spcAft>
              <a:buClr>
                <a:srgbClr val="C00000"/>
              </a:buClr>
              <a:buSzPct val="135000"/>
              <a:buFont typeface="Wingdings" pitchFamily="2" charset="2"/>
              <a:buChar char="§"/>
            </a:pPr>
            <a:r>
              <a:rPr lang="en-GB" sz="2000" dirty="0" smtClean="0"/>
              <a:t>Reducing intervention lead time and cost will be a key enabler for future subsea systems  </a:t>
            </a:r>
          </a:p>
          <a:p>
            <a:pPr marL="233363" lvl="1" indent="-233363">
              <a:spcAft>
                <a:spcPts val="1200"/>
              </a:spcAft>
              <a:buClr>
                <a:srgbClr val="C00000"/>
              </a:buClr>
              <a:buSzPct val="135000"/>
              <a:buFont typeface="Wingdings" pitchFamily="2" charset="2"/>
              <a:buChar char="§"/>
            </a:pPr>
            <a:r>
              <a:rPr lang="en-GB" sz="2000" dirty="0" smtClean="0"/>
              <a:t>Developing resources and processes to prevent, predict and react to failures is critical in the next frontier of subsea </a:t>
            </a:r>
          </a:p>
          <a:p>
            <a:pPr marL="233363" lvl="1" indent="-233363">
              <a:spcAft>
                <a:spcPts val="600"/>
              </a:spcAft>
              <a:buClr>
                <a:srgbClr val="C00000"/>
              </a:buClr>
              <a:buSzPct val="135000"/>
              <a:buFont typeface="Wingdings" pitchFamily="2" charset="2"/>
              <a:buChar char="§"/>
            </a:pPr>
            <a:endParaRPr lang="en-GB" sz="2000" dirty="0" smtClean="0">
              <a:latin typeface="Arial" charset="0"/>
            </a:endParaRPr>
          </a:p>
        </p:txBody>
      </p:sp>
      <p:pic>
        <p:nvPicPr>
          <p:cNvPr id="8"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57750" y="4352925"/>
            <a:ext cx="414337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9810" name="Picture 2" descr="http://www.psa.no/getfile.php/z%20Konvertert/Health,%20safety%20and%20environment/HSE%20news/Bilder/lettbrnnintervensjonilllustrasjon250.jpg">
            <a:hlinkClick r:id="rId3"/>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03900" y="904875"/>
            <a:ext cx="2381250" cy="341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31821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Object 29" hidden="1"/>
          <p:cNvGraphicFramePr>
            <a:graphicFrameLocks noChangeAspect="1"/>
          </p:cNvGraphicFramePr>
          <p:nvPr>
            <p:custDataLst>
              <p:tags r:id="rId2"/>
            </p:custDataLst>
            <p:extLst>
              <p:ext uri="{D42A27DB-BD31-4B8C-83A1-F6EECF244321}">
                <p14:modId xmlns:p14="http://schemas.microsoft.com/office/powerpoint/2010/main" val="27207749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70" name="think-cell Slide" r:id="rId12" imgW="216" imgH="216" progId="TCLayout.ActiveDocument.1">
                  <p:embed/>
                </p:oleObj>
              </mc:Choice>
              <mc:Fallback>
                <p:oleObj name="think-cell Slide" r:id="rId12" imgW="216" imgH="216"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9" name="Rectangle 28" hidden="1"/>
          <p:cNvSpPr/>
          <p:nvPr>
            <p:custDataLst>
              <p:tags r:id="rId3"/>
            </p:custDataLst>
          </p:nvPr>
        </p:nvSpPr>
        <p:spPr bwMode="auto">
          <a:xfrm>
            <a:off x="0" y="0"/>
            <a:ext cx="15875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400">
              <a:latin typeface="Futura Medium"/>
              <a:sym typeface="Futura Medium"/>
            </a:endParaRPr>
          </a:p>
        </p:txBody>
      </p:sp>
      <p:sp>
        <p:nvSpPr>
          <p:cNvPr id="2" name="Title 1"/>
          <p:cNvSpPr>
            <a:spLocks noGrp="1"/>
          </p:cNvSpPr>
          <p:nvPr>
            <p:ph type="title"/>
          </p:nvPr>
        </p:nvSpPr>
        <p:spPr>
          <a:xfrm>
            <a:off x="514350" y="295200"/>
            <a:ext cx="8086162" cy="419156"/>
          </a:xfrm>
        </p:spPr>
        <p:txBody>
          <a:bodyPr/>
          <a:lstStyle/>
          <a:p>
            <a:r>
              <a:rPr lang="en-US" dirty="0" smtClean="0"/>
              <a:t>GOM Deepwater abandonment opportunity</a:t>
            </a:r>
            <a:endParaRPr lang="en-US" dirty="0"/>
          </a:p>
        </p:txBody>
      </p:sp>
      <p:sp>
        <p:nvSpPr>
          <p:cNvPr id="3" name="Slide Number Placeholder 2"/>
          <p:cNvSpPr>
            <a:spLocks noGrp="1"/>
          </p:cNvSpPr>
          <p:nvPr>
            <p:ph type="sldNum" sz="quarter" idx="4"/>
          </p:nvPr>
        </p:nvSpPr>
        <p:spPr/>
        <p:txBody>
          <a:bodyPr/>
          <a:lstStyle/>
          <a:p>
            <a:fld id="{D32BAE6A-B452-4007-8177-56DD051636F9}" type="slidenum">
              <a:rPr lang="en-GB" smtClean="0"/>
              <a:pPr/>
              <a:t>13</a:t>
            </a:fld>
            <a:endParaRPr lang="en-GB" dirty="0"/>
          </a:p>
        </p:txBody>
      </p:sp>
      <p:sp>
        <p:nvSpPr>
          <p:cNvPr id="4" name="Date Placeholder 3"/>
          <p:cNvSpPr>
            <a:spLocks noGrp="1"/>
          </p:cNvSpPr>
          <p:nvPr>
            <p:ph type="dt" sz="half" idx="2"/>
          </p:nvPr>
        </p:nvSpPr>
        <p:spPr/>
        <p:txBody>
          <a:bodyPr/>
          <a:lstStyle/>
          <a:p>
            <a:r>
              <a:rPr lang="en-US" smtClean="0"/>
              <a:t>August 2014</a:t>
            </a:r>
            <a:endParaRPr lang="en-GB" dirty="0"/>
          </a:p>
        </p:txBody>
      </p:sp>
      <p:sp>
        <p:nvSpPr>
          <p:cNvPr id="5" name="Footer Placeholder 4"/>
          <p:cNvSpPr>
            <a:spLocks noGrp="1"/>
          </p:cNvSpPr>
          <p:nvPr>
            <p:ph type="ftr" sz="quarter" idx="3"/>
          </p:nvPr>
        </p:nvSpPr>
        <p:spPr/>
        <p:txBody>
          <a:bodyPr/>
          <a:lstStyle/>
          <a:p>
            <a:pPr>
              <a:defRPr/>
            </a:pPr>
            <a:r>
              <a:rPr lang="en-GB" smtClean="0"/>
              <a:t> </a:t>
            </a:r>
            <a:endParaRPr lang="en-US" dirty="0"/>
          </a:p>
        </p:txBody>
      </p:sp>
      <p:sp>
        <p:nvSpPr>
          <p:cNvPr id="6" name="Text Placeholder 2"/>
          <p:cNvSpPr txBox="1">
            <a:spLocks/>
          </p:cNvSpPr>
          <p:nvPr/>
        </p:nvSpPr>
        <p:spPr>
          <a:xfrm>
            <a:off x="288925" y="971550"/>
            <a:ext cx="5402534" cy="2575800"/>
          </a:xfrm>
          <a:prstGeom prst="rect">
            <a:avLst/>
          </a:prstGeom>
        </p:spPr>
        <p:txBody>
          <a:bodyPr>
            <a:noAutofit/>
          </a:bodyPr>
          <a:lstStyle>
            <a:lvl1pPr marL="0" indent="0" algn="l" defTabSz="268288" rtl="0" eaLnBrk="1" latinLnBrk="0" hangingPunct="1">
              <a:lnSpc>
                <a:spcPct val="120000"/>
              </a:lnSpc>
              <a:spcBef>
                <a:spcPts val="0"/>
              </a:spcBef>
              <a:spcAft>
                <a:spcPts val="600"/>
              </a:spcAft>
              <a:buClr>
                <a:schemeClr val="accent2"/>
              </a:buClr>
              <a:buSzPct val="85000"/>
              <a:buFont typeface="Wingdings" pitchFamily="2" charset="2"/>
              <a:buNone/>
              <a:defRPr sz="2000" kern="1200" baseline="0">
                <a:solidFill>
                  <a:schemeClr val="tx1"/>
                </a:solidFill>
                <a:latin typeface="+mn-lt"/>
                <a:ea typeface="+mn-ea"/>
                <a:cs typeface="+mn-cs"/>
              </a:defRPr>
            </a:lvl1pPr>
            <a:lvl2pPr marL="269875" indent="-269875" algn="l" defTabSz="268288" rtl="0" eaLnBrk="1" latinLnBrk="0" hangingPunct="1">
              <a:lnSpc>
                <a:spcPct val="120000"/>
              </a:lnSpc>
              <a:spcBef>
                <a:spcPts val="0"/>
              </a:spcBef>
              <a:spcAft>
                <a:spcPts val="600"/>
              </a:spcAft>
              <a:buClr>
                <a:schemeClr val="accent2"/>
              </a:buClr>
              <a:buSzPct val="85000"/>
              <a:buFont typeface="Wingdings" pitchFamily="2" charset="2"/>
              <a:buChar char="n"/>
              <a:defRPr sz="2000" b="0" kern="1200">
                <a:solidFill>
                  <a:schemeClr val="tx1"/>
                </a:solidFill>
                <a:latin typeface="+mn-lt"/>
                <a:ea typeface="+mn-ea"/>
                <a:cs typeface="+mn-cs"/>
              </a:defRPr>
            </a:lvl2pPr>
            <a:lvl3pPr marL="454025" indent="-184150" algn="l" defTabSz="268288" rtl="0" eaLnBrk="1" latinLnBrk="0" hangingPunct="1">
              <a:lnSpc>
                <a:spcPct val="120000"/>
              </a:lnSpc>
              <a:spcBef>
                <a:spcPts val="0"/>
              </a:spcBef>
              <a:spcAft>
                <a:spcPts val="600"/>
              </a:spcAft>
              <a:buClr>
                <a:schemeClr val="tx1"/>
              </a:buClr>
              <a:buSzPct val="75000"/>
              <a:buFont typeface="Wingdings" pitchFamily="2" charset="2"/>
              <a:buChar char=""/>
              <a:defRPr sz="2000" b="0" kern="1200">
                <a:solidFill>
                  <a:schemeClr val="tx1"/>
                </a:solidFill>
                <a:latin typeface="+mn-lt"/>
                <a:ea typeface="+mn-ea"/>
                <a:cs typeface="+mn-cs"/>
              </a:defRPr>
            </a:lvl3pPr>
            <a:lvl4pPr marL="631825"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213" indent="-173038" algn="l" defTabSz="268288"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9013"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Shell estimates the GOM industry subsea well/system abandonment liability to be ~$10 bln and growing.</a:t>
            </a:r>
          </a:p>
          <a:p>
            <a:endParaRPr lang="en-GB" sz="400" dirty="0" smtClean="0"/>
          </a:p>
          <a:p>
            <a:r>
              <a:rPr lang="en-GB" dirty="0" smtClean="0"/>
              <a:t>Key Abandonment Needs:</a:t>
            </a:r>
          </a:p>
          <a:p>
            <a:pPr lvl="1"/>
            <a:r>
              <a:rPr lang="en-GB" sz="1800" dirty="0" smtClean="0"/>
              <a:t>Industry collaboration (lumpy demand)</a:t>
            </a:r>
          </a:p>
          <a:p>
            <a:pPr lvl="1"/>
            <a:r>
              <a:rPr lang="en-GB" sz="1800" dirty="0" smtClean="0"/>
              <a:t>Increased technical capability</a:t>
            </a:r>
          </a:p>
          <a:p>
            <a:pPr lvl="1"/>
            <a:r>
              <a:rPr lang="en-GB" sz="1800" dirty="0" smtClean="0"/>
              <a:t>Step change in cost structure via technology enhancements</a:t>
            </a:r>
          </a:p>
          <a:p>
            <a:pPr lvl="1"/>
            <a:endParaRPr lang="en-GB" sz="1200" dirty="0" smtClean="0"/>
          </a:p>
          <a:p>
            <a:pPr lvl="1"/>
            <a:endParaRPr lang="en-GB" sz="1200" dirty="0"/>
          </a:p>
        </p:txBody>
      </p:sp>
      <p:grpSp>
        <p:nvGrpSpPr>
          <p:cNvPr id="7" name="Group 6"/>
          <p:cNvGrpSpPr/>
          <p:nvPr/>
        </p:nvGrpSpPr>
        <p:grpSpPr>
          <a:xfrm>
            <a:off x="247650" y="4521200"/>
            <a:ext cx="5603829" cy="1684082"/>
            <a:chOff x="263571" y="4208718"/>
            <a:chExt cx="5603829" cy="1684082"/>
          </a:xfrm>
        </p:grpSpPr>
        <p:pic>
          <p:nvPicPr>
            <p:cNvPr id="8" name="Picture 3"/>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263571" y="4216400"/>
              <a:ext cx="2632029" cy="1676400"/>
            </a:xfrm>
            <a:prstGeom prst="rect">
              <a:avLst/>
            </a:prstGeom>
            <a:noFill/>
            <a:ln w="9525">
              <a:noFill/>
              <a:miter lim="800000"/>
              <a:headEnd/>
              <a:tailEnd/>
            </a:ln>
            <a:effectLst/>
          </p:spPr>
        </p:pic>
        <p:pic>
          <p:nvPicPr>
            <p:cNvPr id="9" name="Picture 4"/>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276600" y="4208718"/>
              <a:ext cx="2209800" cy="1684081"/>
            </a:xfrm>
            <a:prstGeom prst="rect">
              <a:avLst/>
            </a:prstGeom>
            <a:noFill/>
            <a:ln w="57150">
              <a:solidFill>
                <a:schemeClr val="accent2"/>
              </a:solidFill>
              <a:miter lim="800000"/>
              <a:headEnd/>
              <a:tailEnd/>
            </a:ln>
            <a:effectLst/>
          </p:spPr>
        </p:pic>
        <p:cxnSp>
          <p:nvCxnSpPr>
            <p:cNvPr id="10" name="Straight Arrow Connector 9"/>
            <p:cNvCxnSpPr/>
            <p:nvPr/>
          </p:nvCxnSpPr>
          <p:spPr bwMode="auto">
            <a:xfrm flipV="1">
              <a:off x="2895600" y="5050759"/>
              <a:ext cx="320040" cy="384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cxnSp>
          <p:nvCxnSpPr>
            <p:cNvPr id="11" name="Straight Arrow Connector 10"/>
            <p:cNvCxnSpPr/>
            <p:nvPr/>
          </p:nvCxnSpPr>
          <p:spPr bwMode="auto">
            <a:xfrm flipV="1">
              <a:off x="5547360" y="5054599"/>
              <a:ext cx="320040" cy="3840"/>
            </a:xfrm>
            <a:prstGeom prst="straightConnector1">
              <a:avLst/>
            </a:prstGeom>
            <a:solidFill>
              <a:schemeClr val="accent1"/>
            </a:solidFill>
            <a:ln w="76200" cap="flat" cmpd="sng" algn="ctr">
              <a:solidFill>
                <a:schemeClr val="tx1"/>
              </a:solidFill>
              <a:prstDash val="solid"/>
              <a:round/>
              <a:headEnd type="none" w="med" len="med"/>
              <a:tailEnd type="triangle"/>
            </a:ln>
            <a:effectLst/>
          </p:spPr>
        </p:cxnSp>
      </p:grpSp>
      <p:sp>
        <p:nvSpPr>
          <p:cNvPr id="12" name="TextBox 11"/>
          <p:cNvSpPr txBox="1"/>
          <p:nvPr/>
        </p:nvSpPr>
        <p:spPr>
          <a:xfrm>
            <a:off x="2041525" y="4071938"/>
            <a:ext cx="4724400" cy="369332"/>
          </a:xfrm>
          <a:prstGeom prst="rect">
            <a:avLst/>
          </a:prstGeom>
          <a:noFill/>
        </p:spPr>
        <p:txBody>
          <a:bodyPr wrap="square" rtlCol="0">
            <a:spAutoFit/>
          </a:bodyPr>
          <a:lstStyle/>
          <a:p>
            <a:pPr algn="ctr"/>
            <a:r>
              <a:rPr lang="en-GB" b="1" i="1" u="sng" dirty="0" smtClean="0">
                <a:solidFill>
                  <a:schemeClr val="accent2"/>
                </a:solidFill>
              </a:rPr>
              <a:t>The maturation of offshore abandonment.</a:t>
            </a:r>
            <a:endParaRPr lang="en-GB" b="1" i="1" u="sng" dirty="0">
              <a:solidFill>
                <a:schemeClr val="accent2"/>
              </a:solidFill>
            </a:endParaRPr>
          </a:p>
        </p:txBody>
      </p:sp>
      <p:graphicFrame>
        <p:nvGraphicFramePr>
          <p:cNvPr id="13" name="Object 12"/>
          <p:cNvGraphicFramePr>
            <a:graphicFrameLocks/>
          </p:cNvGraphicFramePr>
          <p:nvPr>
            <p:custDataLst>
              <p:tags r:id="rId4"/>
            </p:custDataLst>
            <p:extLst>
              <p:ext uri="{D42A27DB-BD31-4B8C-83A1-F6EECF244321}">
                <p14:modId xmlns:p14="http://schemas.microsoft.com/office/powerpoint/2010/main" val="3912786945"/>
              </p:ext>
            </p:extLst>
          </p:nvPr>
        </p:nvGraphicFramePr>
        <p:xfrm>
          <a:off x="5829300" y="1066800"/>
          <a:ext cx="3078435" cy="2727864"/>
        </p:xfrm>
        <a:graphic>
          <a:graphicData uri="http://schemas.openxmlformats.org/presentationml/2006/ole">
            <mc:AlternateContent xmlns:mc="http://schemas.openxmlformats.org/markup-compatibility/2006">
              <mc:Choice xmlns:v="urn:schemas-microsoft-com:vml" Requires="v">
                <p:oleObj spid="_x0000_s124971" name="Chart" r:id="rId16" imgW="3078435" imgH="2727864" progId="MSGraph.Chart.8">
                  <p:embed followColorScheme="full"/>
                </p:oleObj>
              </mc:Choice>
              <mc:Fallback>
                <p:oleObj name="Chart" r:id="rId16" imgW="3078435" imgH="2727864" progId="MSGraph.Chart.8">
                  <p:embed followColorScheme="full"/>
                  <p:pic>
                    <p:nvPicPr>
                      <p:cNvPr id="0" name=""/>
                      <p:cNvPicPr/>
                      <p:nvPr/>
                    </p:nvPicPr>
                    <p:blipFill>
                      <a:blip r:embed="rId17"/>
                      <a:stretch>
                        <a:fillRect/>
                      </a:stretch>
                    </p:blipFill>
                    <p:spPr>
                      <a:xfrm>
                        <a:off x="5829300" y="1066800"/>
                        <a:ext cx="3078435" cy="2727864"/>
                      </a:xfrm>
                      <a:prstGeom prst="rect">
                        <a:avLst/>
                      </a:prstGeom>
                    </p:spPr>
                  </p:pic>
                </p:oleObj>
              </mc:Fallback>
            </mc:AlternateContent>
          </a:graphicData>
        </a:graphic>
      </p:graphicFrame>
      <p:sp>
        <p:nvSpPr>
          <p:cNvPr id="14" name="Text Placeholder 5"/>
          <p:cNvSpPr>
            <a:spLocks noGrp="1"/>
          </p:cNvSpPr>
          <p:nvPr>
            <p:custDataLst>
              <p:tags r:id="rId5"/>
            </p:custDataLst>
          </p:nvPr>
        </p:nvSpPr>
        <p:spPr bwMode="gray">
          <a:xfrm>
            <a:off x="7419975" y="3429000"/>
            <a:ext cx="847725"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829B81C5-41A6-4CC2-B0BC-DDC9D6FC3D68}" type="datetime'''D''VA ''''''''W''e''l''''''''''''l''''''''''''''s'''''''''">
              <a:rPr lang="en-US" sz="1400"/>
              <a:pPr/>
              <a:t>DVA Wells</a:t>
            </a:fld>
            <a:endParaRPr lang="en-GB" sz="1400" dirty="0">
              <a:sym typeface="+mn-lt"/>
            </a:endParaRPr>
          </a:p>
        </p:txBody>
      </p:sp>
      <p:sp>
        <p:nvSpPr>
          <p:cNvPr id="19" name="Text Placeholder 4"/>
          <p:cNvSpPr>
            <a:spLocks noGrp="1"/>
          </p:cNvSpPr>
          <p:nvPr>
            <p:custDataLst>
              <p:tags r:id="rId6"/>
            </p:custDataLst>
          </p:nvPr>
        </p:nvSpPr>
        <p:spPr bwMode="gray">
          <a:xfrm>
            <a:off x="6645275" y="1443038"/>
            <a:ext cx="1379538"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AFCB36D-682B-4F82-8921-B8AFEF66CD19}" type="datetime'''''F''l''''''oat''ing ''''Plat''''f''''''''''''or''''m''''s'">
              <a:rPr lang="en-US" sz="1400"/>
              <a:pPr/>
              <a:t>Floating Platforms</a:t>
            </a:fld>
            <a:endParaRPr lang="en-GB" sz="1400" dirty="0">
              <a:sym typeface="+mn-lt"/>
            </a:endParaRPr>
          </a:p>
        </p:txBody>
      </p:sp>
      <p:sp>
        <p:nvSpPr>
          <p:cNvPr id="17" name="Text Placeholder 3"/>
          <p:cNvSpPr>
            <a:spLocks noGrp="1"/>
          </p:cNvSpPr>
          <p:nvPr>
            <p:custDataLst>
              <p:tags r:id="rId7"/>
            </p:custDataLst>
          </p:nvPr>
        </p:nvSpPr>
        <p:spPr bwMode="gray">
          <a:xfrm>
            <a:off x="7321550" y="1916113"/>
            <a:ext cx="876300"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D46A19BA-18EE-48C1-803B-E275E2C24BC0}" type="datetime'''''''''''''''SS'' S''y''''''''''''''stems'''">
              <a:rPr lang="en-US" sz="1400"/>
              <a:pPr/>
              <a:t>SS Systems</a:t>
            </a:fld>
            <a:endParaRPr lang="en-GB" sz="1400" dirty="0">
              <a:sym typeface="+mn-lt"/>
            </a:endParaRPr>
          </a:p>
        </p:txBody>
      </p:sp>
      <p:sp>
        <p:nvSpPr>
          <p:cNvPr id="18" name="Text Placeholder 6"/>
          <p:cNvSpPr>
            <a:spLocks noGrp="1"/>
          </p:cNvSpPr>
          <p:nvPr>
            <p:custDataLst>
              <p:tags r:id="rId8"/>
            </p:custDataLst>
          </p:nvPr>
        </p:nvSpPr>
        <p:spPr bwMode="gray">
          <a:xfrm>
            <a:off x="6800850" y="2632075"/>
            <a:ext cx="1184275"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25400" tIns="0" rIns="25400" bIns="0" numCol="1" spcCol="0" anchor="ctr"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FCB8CA5-85B1-4042-A4DB-8E9A4E8D4FAA}" type="datetime'''Fi''xed P''l''''a''t''''''''''''f''o''''''rm''''''s'''">
              <a:rPr lang="en-US" sz="1400"/>
              <a:pPr/>
              <a:t>Fixed Platforms</a:t>
            </a:fld>
            <a:endParaRPr lang="en-GB" sz="1400" dirty="0">
              <a:latin typeface="Calibri"/>
              <a:sym typeface="Calibri"/>
            </a:endParaRPr>
          </a:p>
        </p:txBody>
      </p:sp>
      <p:sp>
        <p:nvSpPr>
          <p:cNvPr id="15" name="Text Placeholder 1"/>
          <p:cNvSpPr>
            <a:spLocks noGrp="1"/>
          </p:cNvSpPr>
          <p:nvPr>
            <p:custDataLst>
              <p:tags r:id="rId9"/>
            </p:custDataLst>
          </p:nvPr>
        </p:nvSpPr>
        <p:spPr bwMode="auto">
          <a:xfrm>
            <a:off x="8256588" y="3841750"/>
            <a:ext cx="5492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0D408A3A-CA3C-4811-A76C-6192F0355895}" type="datetime'Ma''t''u''''''r''''''''''i''''''''t''''''''''''''y'''">
              <a:rPr lang="en-US" sz="1200" b="1"/>
              <a:pPr/>
              <a:t>Maturity</a:t>
            </a:fld>
            <a:endParaRPr lang="en-GB" sz="1200" b="1" dirty="0">
              <a:sym typeface="+mn-lt"/>
            </a:endParaRPr>
          </a:p>
        </p:txBody>
      </p:sp>
      <p:sp>
        <p:nvSpPr>
          <p:cNvPr id="16" name="Text Placeholder 2"/>
          <p:cNvSpPr>
            <a:spLocks noGrp="1"/>
          </p:cNvSpPr>
          <p:nvPr>
            <p:custDataLst>
              <p:tags r:id="rId10"/>
            </p:custDataLst>
          </p:nvPr>
        </p:nvSpPr>
        <p:spPr bwMode="auto">
          <a:xfrm>
            <a:off x="5518150" y="1190625"/>
            <a:ext cx="2794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743F8A65-69B8-4F12-BBBA-A353A89A8DB0}" type="datetime'''''''''''''''''C''''o''st'''''''''''''''''''''''''''''">
              <a:rPr lang="en-US" sz="1200" b="1"/>
              <a:pPr/>
              <a:t>Cost</a:t>
            </a:fld>
            <a:endParaRPr lang="en-GB" sz="1200" b="1" dirty="0">
              <a:sym typeface="+mn-lt"/>
            </a:endParaRPr>
          </a:p>
        </p:txBody>
      </p:sp>
      <p:cxnSp>
        <p:nvCxnSpPr>
          <p:cNvPr id="20" name="Straight Connector 19"/>
          <p:cNvCxnSpPr/>
          <p:nvPr/>
        </p:nvCxnSpPr>
        <p:spPr>
          <a:xfrm>
            <a:off x="7377113" y="1212850"/>
            <a:ext cx="0" cy="24688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56300" y="2393950"/>
            <a:ext cx="2834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11188" y="5943600"/>
            <a:ext cx="1905000" cy="261610"/>
          </a:xfrm>
          <a:prstGeom prst="rect">
            <a:avLst/>
          </a:prstGeom>
          <a:noFill/>
        </p:spPr>
        <p:txBody>
          <a:bodyPr wrap="square" rtlCol="0">
            <a:spAutoFit/>
          </a:bodyPr>
          <a:lstStyle/>
          <a:p>
            <a:pPr algn="ctr"/>
            <a:r>
              <a:rPr lang="en-GB" sz="1100" b="1" dirty="0" smtClean="0">
                <a:solidFill>
                  <a:schemeClr val="bg1"/>
                </a:solidFill>
              </a:rPr>
              <a:t>Conventional Shelf</a:t>
            </a:r>
            <a:endParaRPr lang="en-GB" sz="1100" b="1" dirty="0">
              <a:solidFill>
                <a:schemeClr val="bg1"/>
              </a:solidFill>
            </a:endParaRPr>
          </a:p>
        </p:txBody>
      </p:sp>
      <p:sp>
        <p:nvSpPr>
          <p:cNvPr id="23" name="TextBox 22"/>
          <p:cNvSpPr txBox="1"/>
          <p:nvPr/>
        </p:nvSpPr>
        <p:spPr>
          <a:xfrm>
            <a:off x="3717925" y="4660900"/>
            <a:ext cx="1676400" cy="261610"/>
          </a:xfrm>
          <a:prstGeom prst="rect">
            <a:avLst/>
          </a:prstGeom>
          <a:noFill/>
        </p:spPr>
        <p:txBody>
          <a:bodyPr wrap="square" rtlCol="0">
            <a:spAutoFit/>
          </a:bodyPr>
          <a:lstStyle/>
          <a:p>
            <a:pPr algn="ctr"/>
            <a:r>
              <a:rPr lang="en-GB" sz="1100" b="1" dirty="0" smtClean="0">
                <a:solidFill>
                  <a:schemeClr val="bg1"/>
                </a:solidFill>
              </a:rPr>
              <a:t>Complex SS Fields</a:t>
            </a:r>
            <a:endParaRPr lang="en-GB" sz="1100" b="1" dirty="0">
              <a:solidFill>
                <a:schemeClr val="bg1"/>
              </a:solidFill>
            </a:endParaRPr>
          </a:p>
        </p:txBody>
      </p:sp>
      <p:grpSp>
        <p:nvGrpSpPr>
          <p:cNvPr id="24" name="Group 23"/>
          <p:cNvGrpSpPr/>
          <p:nvPr/>
        </p:nvGrpSpPr>
        <p:grpSpPr>
          <a:xfrm>
            <a:off x="6026150" y="4521200"/>
            <a:ext cx="2788298" cy="1673352"/>
            <a:chOff x="6324600" y="1813249"/>
            <a:chExt cx="2788298" cy="1673352"/>
          </a:xfrm>
        </p:grpSpPr>
        <p:pic>
          <p:nvPicPr>
            <p:cNvPr id="25" name="Picture 2" descr="Auger platform, Gulf of Mexico, USA"/>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324600" y="1813249"/>
              <a:ext cx="1338682" cy="167335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6" name="Picture 4" descr="http://www.thebusinessyear.com/images/data/articles/017_2237_01_b.jpg"/>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7685315" y="1813249"/>
              <a:ext cx="1427583" cy="167335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6308725" y="5932488"/>
            <a:ext cx="838200" cy="261610"/>
          </a:xfrm>
          <a:prstGeom prst="rect">
            <a:avLst/>
          </a:prstGeom>
          <a:noFill/>
        </p:spPr>
        <p:txBody>
          <a:bodyPr wrap="square" rtlCol="0">
            <a:spAutoFit/>
          </a:bodyPr>
          <a:lstStyle/>
          <a:p>
            <a:pPr algn="ctr"/>
            <a:r>
              <a:rPr lang="en-GB" sz="1100" b="1" dirty="0" smtClean="0">
                <a:solidFill>
                  <a:schemeClr val="bg1"/>
                </a:solidFill>
              </a:rPr>
              <a:t>TLP</a:t>
            </a:r>
            <a:endParaRPr lang="en-GB" sz="1100" b="1" dirty="0">
              <a:solidFill>
                <a:schemeClr val="bg1"/>
              </a:solidFill>
            </a:endParaRPr>
          </a:p>
        </p:txBody>
      </p:sp>
      <p:sp>
        <p:nvSpPr>
          <p:cNvPr id="28" name="TextBox 27"/>
          <p:cNvSpPr txBox="1"/>
          <p:nvPr/>
        </p:nvSpPr>
        <p:spPr>
          <a:xfrm>
            <a:off x="7680325" y="5938838"/>
            <a:ext cx="838200" cy="261610"/>
          </a:xfrm>
          <a:prstGeom prst="rect">
            <a:avLst/>
          </a:prstGeom>
          <a:noFill/>
        </p:spPr>
        <p:txBody>
          <a:bodyPr wrap="square" rtlCol="0">
            <a:spAutoFit/>
          </a:bodyPr>
          <a:lstStyle/>
          <a:p>
            <a:pPr algn="ctr"/>
            <a:r>
              <a:rPr lang="en-GB" sz="1100" b="1" dirty="0" smtClean="0">
                <a:solidFill>
                  <a:schemeClr val="bg1"/>
                </a:solidFill>
              </a:rPr>
              <a:t>SPAR</a:t>
            </a:r>
            <a:endParaRPr lang="en-GB" sz="1100" b="1" dirty="0">
              <a:solidFill>
                <a:schemeClr val="bg1"/>
              </a:solidFill>
            </a:endParaRPr>
          </a:p>
        </p:txBody>
      </p:sp>
    </p:spTree>
    <p:extLst>
      <p:ext uri="{BB962C8B-B14F-4D97-AF65-F5344CB8AC3E}">
        <p14:creationId xmlns:p14="http://schemas.microsoft.com/office/powerpoint/2010/main" val="74077572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295200"/>
            <a:ext cx="7981387" cy="419156"/>
          </a:xfrm>
        </p:spPr>
        <p:txBody>
          <a:bodyPr/>
          <a:lstStyle/>
          <a:p>
            <a:r>
              <a:rPr lang="en-US" dirty="0" smtClean="0"/>
              <a:t>GOM </a:t>
            </a:r>
            <a:r>
              <a:rPr lang="en-US" dirty="0" err="1" smtClean="0"/>
              <a:t>DEEpwater</a:t>
            </a:r>
            <a:r>
              <a:rPr lang="en-US" dirty="0" smtClean="0"/>
              <a:t>: A Lot left to play for</a:t>
            </a:r>
            <a:endParaRPr lang="en-US" dirty="0"/>
          </a:p>
        </p:txBody>
      </p:sp>
      <p:sp>
        <p:nvSpPr>
          <p:cNvPr id="3" name="Slide Number Placeholder 2"/>
          <p:cNvSpPr>
            <a:spLocks noGrp="1"/>
          </p:cNvSpPr>
          <p:nvPr>
            <p:ph type="sldNum" sz="quarter" idx="4"/>
          </p:nvPr>
        </p:nvSpPr>
        <p:spPr/>
        <p:txBody>
          <a:bodyPr/>
          <a:lstStyle/>
          <a:p>
            <a:fld id="{D32BAE6A-B452-4007-8177-56DD051636F9}" type="slidenum">
              <a:rPr lang="en-GB" smtClean="0"/>
              <a:pPr/>
              <a:t>14</a:t>
            </a:fld>
            <a:endParaRPr lang="en-GB" dirty="0"/>
          </a:p>
        </p:txBody>
      </p:sp>
      <p:sp>
        <p:nvSpPr>
          <p:cNvPr id="4" name="Date Placeholder 3"/>
          <p:cNvSpPr>
            <a:spLocks noGrp="1"/>
          </p:cNvSpPr>
          <p:nvPr>
            <p:ph type="dt" sz="half" idx="2"/>
          </p:nvPr>
        </p:nvSpPr>
        <p:spPr/>
        <p:txBody>
          <a:bodyPr/>
          <a:lstStyle/>
          <a:p>
            <a:r>
              <a:rPr lang="en-US" smtClean="0"/>
              <a:t>August 2014</a:t>
            </a:r>
            <a:endParaRPr lang="en-GB" dirty="0"/>
          </a:p>
        </p:txBody>
      </p:sp>
      <p:sp>
        <p:nvSpPr>
          <p:cNvPr id="5" name="Footer Placeholder 4"/>
          <p:cNvSpPr>
            <a:spLocks noGrp="1"/>
          </p:cNvSpPr>
          <p:nvPr>
            <p:ph type="ftr" sz="quarter" idx="3"/>
          </p:nvPr>
        </p:nvSpPr>
        <p:spPr/>
        <p:txBody>
          <a:bodyPr/>
          <a:lstStyle/>
          <a:p>
            <a:pPr>
              <a:defRPr/>
            </a:pPr>
            <a:r>
              <a:rPr lang="en-GB" smtClean="0"/>
              <a:t> </a:t>
            </a:r>
            <a:endParaRPr lang="en-US" dirty="0"/>
          </a:p>
        </p:txBody>
      </p:sp>
      <p:sp>
        <p:nvSpPr>
          <p:cNvPr id="6" name="Text Placeholder 2"/>
          <p:cNvSpPr txBox="1">
            <a:spLocks/>
          </p:cNvSpPr>
          <p:nvPr/>
        </p:nvSpPr>
        <p:spPr>
          <a:xfrm>
            <a:off x="171450" y="1038225"/>
            <a:ext cx="5117544" cy="5105400"/>
          </a:xfrm>
          <a:prstGeom prst="rect">
            <a:avLst/>
          </a:prstGeom>
        </p:spPr>
        <p:txBody>
          <a:bodyPr>
            <a:noAutofit/>
          </a:bodyPr>
          <a:lstStyle>
            <a:lvl1pPr marL="0" indent="0" algn="l" defTabSz="268288" rtl="0" eaLnBrk="1" latinLnBrk="0" hangingPunct="1">
              <a:lnSpc>
                <a:spcPct val="120000"/>
              </a:lnSpc>
              <a:spcBef>
                <a:spcPts val="0"/>
              </a:spcBef>
              <a:spcAft>
                <a:spcPts val="600"/>
              </a:spcAft>
              <a:buClr>
                <a:schemeClr val="accent2"/>
              </a:buClr>
              <a:buSzPct val="85000"/>
              <a:buFont typeface="Wingdings" pitchFamily="2" charset="2"/>
              <a:buNone/>
              <a:defRPr sz="2000" kern="1200" baseline="0">
                <a:solidFill>
                  <a:schemeClr val="tx1"/>
                </a:solidFill>
                <a:latin typeface="+mn-lt"/>
                <a:ea typeface="+mn-ea"/>
                <a:cs typeface="+mn-cs"/>
              </a:defRPr>
            </a:lvl1pPr>
            <a:lvl2pPr marL="269875" indent="-269875" algn="l" defTabSz="268288" rtl="0" eaLnBrk="1" latinLnBrk="0" hangingPunct="1">
              <a:lnSpc>
                <a:spcPct val="120000"/>
              </a:lnSpc>
              <a:spcBef>
                <a:spcPts val="0"/>
              </a:spcBef>
              <a:spcAft>
                <a:spcPts val="600"/>
              </a:spcAft>
              <a:buClr>
                <a:schemeClr val="accent2"/>
              </a:buClr>
              <a:buSzPct val="85000"/>
              <a:buFont typeface="Wingdings" pitchFamily="2" charset="2"/>
              <a:buChar char="n"/>
              <a:defRPr sz="2000" b="0" kern="1200">
                <a:solidFill>
                  <a:schemeClr val="tx1"/>
                </a:solidFill>
                <a:latin typeface="+mn-lt"/>
                <a:ea typeface="+mn-ea"/>
                <a:cs typeface="+mn-cs"/>
              </a:defRPr>
            </a:lvl2pPr>
            <a:lvl3pPr marL="454025" indent="-184150" algn="l" defTabSz="268288" rtl="0" eaLnBrk="1" latinLnBrk="0" hangingPunct="1">
              <a:lnSpc>
                <a:spcPct val="120000"/>
              </a:lnSpc>
              <a:spcBef>
                <a:spcPts val="0"/>
              </a:spcBef>
              <a:spcAft>
                <a:spcPts val="600"/>
              </a:spcAft>
              <a:buClr>
                <a:schemeClr val="tx1"/>
              </a:buClr>
              <a:buSzPct val="75000"/>
              <a:buFont typeface="Wingdings" pitchFamily="2" charset="2"/>
              <a:buChar char=""/>
              <a:defRPr sz="2000" b="0" kern="1200">
                <a:solidFill>
                  <a:schemeClr val="tx1"/>
                </a:solidFill>
                <a:latin typeface="+mn-lt"/>
                <a:ea typeface="+mn-ea"/>
                <a:cs typeface="+mn-cs"/>
              </a:defRPr>
            </a:lvl3pPr>
            <a:lvl4pPr marL="631825"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213" indent="-173038" algn="l" defTabSz="268288"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9013"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nSpc>
                <a:spcPct val="100000"/>
              </a:lnSpc>
              <a:buNone/>
            </a:pPr>
            <a:r>
              <a:rPr lang="en-GB" u="sng" dirty="0" smtClean="0"/>
              <a:t>What’s left to play for?</a:t>
            </a:r>
          </a:p>
          <a:p>
            <a:pPr lvl="1">
              <a:lnSpc>
                <a:spcPct val="100000"/>
              </a:lnSpc>
            </a:pPr>
            <a:r>
              <a:rPr lang="en-GB" dirty="0" smtClean="0"/>
              <a:t>Est. 9 Bln </a:t>
            </a:r>
            <a:r>
              <a:rPr lang="en-GB" dirty="0" err="1" smtClean="0"/>
              <a:t>boe</a:t>
            </a:r>
            <a:r>
              <a:rPr lang="en-GB" dirty="0" smtClean="0"/>
              <a:t> GOM DW 1P/2P Reserves</a:t>
            </a:r>
          </a:p>
          <a:p>
            <a:pPr lvl="1">
              <a:lnSpc>
                <a:spcPct val="100000"/>
              </a:lnSpc>
            </a:pPr>
            <a:r>
              <a:rPr lang="en-GB" dirty="0" smtClean="0"/>
              <a:t>Est. 62 Bln </a:t>
            </a:r>
            <a:r>
              <a:rPr lang="en-GB" dirty="0" err="1" smtClean="0"/>
              <a:t>boe</a:t>
            </a:r>
            <a:r>
              <a:rPr lang="en-GB" dirty="0" smtClean="0"/>
              <a:t> GOM DW Undiscovered Reserves</a:t>
            </a:r>
          </a:p>
          <a:p>
            <a:pPr lvl="1">
              <a:lnSpc>
                <a:spcPct val="100000"/>
              </a:lnSpc>
            </a:pPr>
            <a:r>
              <a:rPr lang="en-GB" dirty="0"/>
              <a:t>2014 Exploration Success</a:t>
            </a:r>
          </a:p>
          <a:p>
            <a:pPr lvl="2"/>
            <a:r>
              <a:rPr lang="en-GB" sz="1800" dirty="0"/>
              <a:t>12 Discoveries</a:t>
            </a:r>
          </a:p>
          <a:p>
            <a:pPr lvl="2"/>
            <a:r>
              <a:rPr lang="en-GB" sz="1800" dirty="0" smtClean="0"/>
              <a:t>~</a:t>
            </a:r>
            <a:r>
              <a:rPr lang="en-GB" sz="1800" dirty="0"/>
              <a:t>1.1 Bln </a:t>
            </a:r>
            <a:r>
              <a:rPr lang="en-GB" sz="1800" dirty="0" err="1"/>
              <a:t>boe</a:t>
            </a:r>
            <a:r>
              <a:rPr lang="en-GB" sz="1800" dirty="0"/>
              <a:t> discovered</a:t>
            </a:r>
          </a:p>
          <a:p>
            <a:pPr marL="0" lvl="1" indent="0">
              <a:lnSpc>
                <a:spcPct val="100000"/>
              </a:lnSpc>
              <a:buNone/>
            </a:pPr>
            <a:endParaRPr lang="en-GB" sz="1800" dirty="0"/>
          </a:p>
          <a:p>
            <a:pPr marL="0" lvl="1" indent="0">
              <a:lnSpc>
                <a:spcPct val="100000"/>
              </a:lnSpc>
              <a:buNone/>
            </a:pPr>
            <a:r>
              <a:rPr lang="en-GB" u="sng" dirty="0"/>
              <a:t>How do we win?</a:t>
            </a:r>
          </a:p>
          <a:p>
            <a:pPr lvl="1">
              <a:lnSpc>
                <a:spcPct val="100000"/>
              </a:lnSpc>
            </a:pPr>
            <a:r>
              <a:rPr lang="en-GB" dirty="0" smtClean="0"/>
              <a:t>Invest in people development</a:t>
            </a:r>
          </a:p>
          <a:p>
            <a:pPr lvl="1">
              <a:lnSpc>
                <a:spcPct val="100000"/>
              </a:lnSpc>
            </a:pPr>
            <a:r>
              <a:rPr lang="en-GB" dirty="0" smtClean="0"/>
              <a:t>Strengthen partnerships</a:t>
            </a:r>
          </a:p>
          <a:p>
            <a:pPr lvl="1">
              <a:lnSpc>
                <a:spcPct val="100000"/>
              </a:lnSpc>
            </a:pPr>
            <a:r>
              <a:rPr lang="en-GB" dirty="0" smtClean="0"/>
              <a:t>Continue to progress subsea system and intervention technology</a:t>
            </a:r>
          </a:p>
          <a:p>
            <a:pPr lvl="1">
              <a:lnSpc>
                <a:spcPct val="100000"/>
              </a:lnSpc>
            </a:pPr>
            <a:r>
              <a:rPr lang="en-GB" dirty="0" smtClean="0"/>
              <a:t>Improve abandonment collaboration</a:t>
            </a:r>
          </a:p>
        </p:txBody>
      </p:sp>
      <p:pic>
        <p:nvPicPr>
          <p:cNvPr id="7" name="Picture 5"/>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01065" y="4895850"/>
            <a:ext cx="3611880" cy="1388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7"/>
          <p:cNvSpPr/>
          <p:nvPr/>
        </p:nvSpPr>
        <p:spPr>
          <a:xfrm>
            <a:off x="5617029" y="2864498"/>
            <a:ext cx="3228391" cy="765110"/>
          </a:xfrm>
          <a:custGeom>
            <a:avLst/>
            <a:gdLst>
              <a:gd name="connsiteX0" fmla="*/ 37322 w 3228391"/>
              <a:gd name="connsiteY0" fmla="*/ 419878 h 765110"/>
              <a:gd name="connsiteX1" fmla="*/ 522514 w 3228391"/>
              <a:gd name="connsiteY1" fmla="*/ 0 h 765110"/>
              <a:gd name="connsiteX2" fmla="*/ 3228391 w 3228391"/>
              <a:gd name="connsiteY2" fmla="*/ 0 h 765110"/>
              <a:gd name="connsiteX3" fmla="*/ 3228391 w 3228391"/>
              <a:gd name="connsiteY3" fmla="*/ 662473 h 765110"/>
              <a:gd name="connsiteX4" fmla="*/ 0 w 3228391"/>
              <a:gd name="connsiteY4" fmla="*/ 765110 h 765110"/>
              <a:gd name="connsiteX5" fmla="*/ 37322 w 3228391"/>
              <a:gd name="connsiteY5" fmla="*/ 419878 h 76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8391" h="765110">
                <a:moveTo>
                  <a:pt x="37322" y="419878"/>
                </a:moveTo>
                <a:lnTo>
                  <a:pt x="522514" y="0"/>
                </a:lnTo>
                <a:lnTo>
                  <a:pt x="3228391" y="0"/>
                </a:lnTo>
                <a:lnTo>
                  <a:pt x="3228391" y="662473"/>
                </a:lnTo>
                <a:lnTo>
                  <a:pt x="0" y="765110"/>
                </a:lnTo>
                <a:lnTo>
                  <a:pt x="37322" y="419878"/>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288994" y="933450"/>
            <a:ext cx="3642765" cy="390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1288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295200"/>
            <a:ext cx="8152837" cy="370800"/>
          </a:xfrm>
        </p:spPr>
        <p:txBody>
          <a:bodyPr/>
          <a:lstStyle/>
          <a:p>
            <a:r>
              <a:rPr lang="en-US" dirty="0" smtClean="0">
                <a:latin typeface="+mn-lt"/>
              </a:rPr>
              <a:t>CAUTIONARY NOTE</a:t>
            </a:r>
            <a:endParaRPr lang="en-US" dirty="0">
              <a:latin typeface="+mn-lt"/>
            </a:endParaRPr>
          </a:p>
        </p:txBody>
      </p:sp>
      <p:sp>
        <p:nvSpPr>
          <p:cNvPr id="3" name="Text Placeholder 2"/>
          <p:cNvSpPr>
            <a:spLocks noGrp="1"/>
          </p:cNvSpPr>
          <p:nvPr>
            <p:ph type="body" sz="quarter" idx="10"/>
          </p:nvPr>
        </p:nvSpPr>
        <p:spPr>
          <a:xfrm>
            <a:off x="123825" y="738900"/>
            <a:ext cx="8839200" cy="5071350"/>
          </a:xfrm>
        </p:spPr>
        <p:txBody>
          <a:bodyPr/>
          <a:lstStyle/>
          <a:p>
            <a:pPr>
              <a:buNone/>
            </a:pPr>
            <a:r>
              <a:rPr lang="en-GB" sz="1000" dirty="0" smtClean="0">
                <a:latin typeface="Calibri" pitchFamily="34" charset="0"/>
                <a:cs typeface="Calibri" pitchFamily="34" charset="0"/>
              </a:rPr>
              <a:t>           The companies in which Royal Dutch Shell plc directly and indirectly owns investments are separate entities. In this presentation</a:t>
            </a:r>
            <a:r>
              <a:rPr lang="en-GB" sz="1000" dirty="0" smtClean="0">
                <a:solidFill>
                  <a:srgbClr val="FF0000"/>
                </a:solidFill>
                <a:latin typeface="Calibri" pitchFamily="34" charset="0"/>
                <a:cs typeface="Calibri" pitchFamily="34" charset="0"/>
              </a:rPr>
              <a:t> </a:t>
            </a:r>
            <a:r>
              <a:rPr lang="en-GB" sz="1000" dirty="0" smtClean="0">
                <a:latin typeface="Calibri" pitchFamily="34" charset="0"/>
                <a:cs typeface="Calibri" pitchFamily="34" charset="0"/>
              </a:rPr>
              <a:t>“Shell”, “Shell group” and “Royal Dutch Shell” are sometimes used for convenience where references are made to Royal Dutch Shell plc and its subsidiaries in general. Likewise, the words “we”, “us” and “our” are also used to refer to subsidiaries in general or to those who work for them. These expressions are also used where no useful purpose is served by identifying the particular company or companies. ‘‘Subsidiaries’’, “Shell subsidiaries” and “Shell companies” as used in this presentation refer to companies over which Royal Dutch Shell plc  either directly or indirectly has control. Companies over which Shell has joint control are generally referred to “joint ventures” and companies over which Shell has significant influence but neither control nor joint control are referred to as “associates”. In this presentation</a:t>
            </a:r>
            <a:r>
              <a:rPr lang="en-GB" sz="1000" dirty="0" smtClean="0">
                <a:solidFill>
                  <a:srgbClr val="FF0000"/>
                </a:solidFill>
                <a:latin typeface="Calibri" pitchFamily="34" charset="0"/>
                <a:cs typeface="Calibri" pitchFamily="34" charset="0"/>
              </a:rPr>
              <a:t>, </a:t>
            </a:r>
            <a:r>
              <a:rPr lang="en-GB" sz="1000" dirty="0" smtClean="0">
                <a:latin typeface="Calibri" pitchFamily="34" charset="0"/>
                <a:cs typeface="Calibri" pitchFamily="34" charset="0"/>
              </a:rPr>
              <a:t>joint ventures and associates may also be referred to as “equity-accounted investments”. The term “Shell interest” is used for convenience to indicate the direct and/or indirect (for example, through our 23% shareholding in Woodside Petroleum Ltd.) ownership interest held by Shell in a venture, partnership or company, after exclusion of all third-party interest. </a:t>
            </a:r>
            <a:r>
              <a:rPr lang="en-US" sz="1000" dirty="0" smtClean="0">
                <a:latin typeface="Calibri" pitchFamily="34" charset="0"/>
                <a:cs typeface="Calibri" pitchFamily="34" charset="0"/>
              </a:rPr>
              <a:t>  </a:t>
            </a:r>
            <a:r>
              <a:rPr lang="en-GB" sz="1000" dirty="0" smtClean="0">
                <a:latin typeface="Calibri" pitchFamily="34" charset="0"/>
                <a:cs typeface="Calibri" pitchFamily="34" charset="0"/>
              </a:rPr>
              <a:t>This  presentation</a:t>
            </a:r>
            <a:r>
              <a:rPr lang="en-GB" sz="1000" dirty="0" smtClean="0">
                <a:solidFill>
                  <a:srgbClr val="FF0000"/>
                </a:solidFill>
                <a:latin typeface="Calibri" pitchFamily="34" charset="0"/>
                <a:cs typeface="Calibri" pitchFamily="34" charset="0"/>
              </a:rPr>
              <a:t> </a:t>
            </a:r>
            <a:r>
              <a:rPr lang="en-GB" sz="1000" dirty="0" smtClean="0">
                <a:latin typeface="Calibri" pitchFamily="34" charset="0"/>
                <a:cs typeface="Calibri" pitchFamily="34" charset="0"/>
              </a:rPr>
              <a:t>contains forward-looking statements concerning the financial condition, results of operations and businesses of Royal Dutch Shell. All statements other than statements of historical fact are, or may be deemed to be, forward-looking statements. Forward-looking statements are statements of future expectations that are based on management’s current expectations and assumptions and involve known and unknown risks and uncertainties that could cause actual results, performance or events to differ materially from those expressed or implied in these statements. Forward-looking statements include, among other things, statements concerning the potential exposure of Royal Dutch Shell to market risks and statements expressing management’s expectations, beliefs, estimates, forecasts, projections and assumptions. These forward-looking statements are identified by their use of terms and phrases such as ‘‘anticipate’’, ‘‘believe’’, ‘‘could’’, ‘‘estimate’’, ‘‘expect’’, ‘‘goals’’, ‘‘intend’’, ‘</a:t>
            </a:r>
            <a:r>
              <a:rPr lang="en-GB" sz="1000" dirty="0" err="1" smtClean="0">
                <a:latin typeface="Calibri" pitchFamily="34" charset="0"/>
                <a:cs typeface="Calibri" pitchFamily="34" charset="0"/>
              </a:rPr>
              <a:t>‘may</a:t>
            </a:r>
            <a:r>
              <a:rPr lang="en-GB" sz="1000" dirty="0" smtClean="0">
                <a:latin typeface="Calibri" pitchFamily="34" charset="0"/>
                <a:cs typeface="Calibri" pitchFamily="34" charset="0"/>
              </a:rPr>
              <a:t>’’, ‘‘objectives’’, ‘‘outlook’’, ‘‘plan’’, ‘‘probably’’, ‘‘project’’, ‘‘risks’’, “schedule”, ‘‘seek’’, ‘‘should’’, ‘‘target’’, ‘‘will’’ and similar terms and phrases. There are a number of factors that could affect the future operations of Royal Dutch Shell and could cause those results to differ materially from those expressed in the forward-looking statements included in this  presentation</a:t>
            </a:r>
            <a:r>
              <a:rPr lang="en-GB" sz="1000" dirty="0" smtClean="0">
                <a:solidFill>
                  <a:srgbClr val="FF0000"/>
                </a:solidFill>
                <a:latin typeface="Calibri" pitchFamily="34" charset="0"/>
                <a:cs typeface="Calibri" pitchFamily="34" charset="0"/>
              </a:rPr>
              <a:t>, </a:t>
            </a:r>
            <a:r>
              <a:rPr lang="en-GB" sz="1000" dirty="0" smtClean="0">
                <a:latin typeface="Calibri" pitchFamily="34" charset="0"/>
                <a:cs typeface="Calibri" pitchFamily="34" charset="0"/>
              </a:rPr>
              <a:t>including (without limitation): (a) price fluctuations in crude oil and natural gas; (b) changes in demand for Shell’s products; (c) currency fluctuations; (d) drilling and production results; (e) reserves estimates; (f) loss of market share and industry competition; (g) environmental and physical risks; (h) risks associated with the identification of suitable potential acquisition properties and targets, and successful negotiation and completion of such transactions; (i) the risk of doing business in developing countries and countries subject to international sanctions; (j) legislative, fiscal and regulatory developments including regulatory measures addressing climate change; (k) economic and financial market conditions in various countries and regions; (l) political risks, including the risks of expropriation and renegotiation of the terms of contracts with governmental entities, delays or advancements in the approval of projects and delays in the reimbursement for shared costs; and (m) changes in trading conditions. All forward-looking statements contained in this  presentation</a:t>
            </a:r>
            <a:r>
              <a:rPr lang="en-GB" sz="1000" dirty="0" smtClean="0">
                <a:solidFill>
                  <a:srgbClr val="FF0000"/>
                </a:solidFill>
                <a:latin typeface="Calibri" pitchFamily="34" charset="0"/>
                <a:cs typeface="Calibri" pitchFamily="34" charset="0"/>
              </a:rPr>
              <a:t> </a:t>
            </a:r>
            <a:r>
              <a:rPr lang="en-GB" sz="1000" dirty="0" smtClean="0">
                <a:latin typeface="Calibri" pitchFamily="34" charset="0"/>
                <a:cs typeface="Calibri" pitchFamily="34" charset="0"/>
              </a:rPr>
              <a:t>are expressly qualified in their entirety by the cautionary statements contained or referred to in this section. Readers should not place undue reliance on forward-looking statements. Additional risk factors that may affect future results are contained in Royal Dutch Shell’s 20-F for the year ended December 31, 2013 (available at </a:t>
            </a:r>
            <a:r>
              <a:rPr lang="en-GB" sz="1000" u="sng" dirty="0" smtClean="0">
                <a:latin typeface="Calibri" pitchFamily="34" charset="0"/>
                <a:cs typeface="Calibri" pitchFamily="34" charset="0"/>
                <a:hlinkClick r:id="rId2"/>
              </a:rPr>
              <a:t>www.shell.com/investor</a:t>
            </a:r>
            <a:r>
              <a:rPr lang="en-GB" sz="1000" dirty="0" smtClean="0">
                <a:latin typeface="Calibri" pitchFamily="34" charset="0"/>
                <a:cs typeface="Calibri" pitchFamily="34" charset="0"/>
              </a:rPr>
              <a:t> and </a:t>
            </a:r>
            <a:r>
              <a:rPr lang="en-GB" sz="1000" u="sng" dirty="0" smtClean="0">
                <a:latin typeface="Calibri" pitchFamily="34" charset="0"/>
                <a:cs typeface="Calibri" pitchFamily="34" charset="0"/>
                <a:hlinkClick r:id="rId3"/>
              </a:rPr>
              <a:t>www.sec.gov</a:t>
            </a:r>
            <a:r>
              <a:rPr lang="en-GB" sz="1000" dirty="0" smtClean="0">
                <a:latin typeface="Calibri" pitchFamily="34" charset="0"/>
                <a:cs typeface="Calibri" pitchFamily="34" charset="0"/>
              </a:rPr>
              <a:t> ). These risk factors also expressly qualify all forward looking statements contained in this  presentation</a:t>
            </a:r>
            <a:r>
              <a:rPr lang="en-GB" sz="1000" b="1" dirty="0" smtClean="0">
                <a:solidFill>
                  <a:srgbClr val="FF0000"/>
                </a:solidFill>
                <a:latin typeface="Calibri" pitchFamily="34" charset="0"/>
                <a:cs typeface="Calibri" pitchFamily="34" charset="0"/>
              </a:rPr>
              <a:t> </a:t>
            </a:r>
            <a:r>
              <a:rPr lang="en-GB" sz="1000" dirty="0" smtClean="0">
                <a:latin typeface="Calibri" pitchFamily="34" charset="0"/>
                <a:cs typeface="Calibri" pitchFamily="34" charset="0"/>
              </a:rPr>
              <a:t>and should be considered by the reader.  Each forward-looking statement speaks only as of the date of this</a:t>
            </a:r>
            <a:r>
              <a:rPr lang="en-GB" sz="1000" dirty="0" smtClean="0">
                <a:solidFill>
                  <a:srgbClr val="FF0000"/>
                </a:solidFill>
                <a:latin typeface="Calibri" pitchFamily="34" charset="0"/>
                <a:cs typeface="Calibri" pitchFamily="34" charset="0"/>
              </a:rPr>
              <a:t>  </a:t>
            </a:r>
            <a:r>
              <a:rPr lang="en-GB" sz="1000" dirty="0" smtClean="0">
                <a:latin typeface="Calibri" pitchFamily="34" charset="0"/>
                <a:cs typeface="Calibri" pitchFamily="34" charset="0"/>
              </a:rPr>
              <a:t>presentation,  4/16/2015</a:t>
            </a:r>
            <a:r>
              <a:rPr lang="en-GB" sz="1000" dirty="0" smtClean="0">
                <a:solidFill>
                  <a:srgbClr val="FF0000"/>
                </a:solidFill>
                <a:latin typeface="Calibri" pitchFamily="34" charset="0"/>
                <a:cs typeface="Calibri" pitchFamily="34" charset="0"/>
              </a:rPr>
              <a:t>. </a:t>
            </a:r>
            <a:r>
              <a:rPr lang="en-GB" sz="1000" dirty="0" smtClean="0">
                <a:latin typeface="Calibri" pitchFamily="34" charset="0"/>
                <a:cs typeface="Calibri" pitchFamily="34" charset="0"/>
              </a:rPr>
              <a:t>Neither Royal Dutch Shell plc nor any of its subsidiaries undertake any obligation to publicly update or revise any forward-looking statement as a result of new information, future events or other information. In light of these risks, results could differ materially from those stated, implied or inferred from the forward-looking statements contained in this  presentation</a:t>
            </a:r>
            <a:r>
              <a:rPr lang="en-GB" sz="1000" dirty="0" smtClean="0">
                <a:solidFill>
                  <a:srgbClr val="FF0000"/>
                </a:solidFill>
                <a:latin typeface="Calibri" pitchFamily="34" charset="0"/>
                <a:cs typeface="Calibri" pitchFamily="34" charset="0"/>
              </a:rPr>
              <a:t>.</a:t>
            </a:r>
            <a:r>
              <a:rPr lang="en-US" sz="1000" dirty="0" smtClean="0">
                <a:solidFill>
                  <a:srgbClr val="FF0000"/>
                </a:solidFill>
                <a:latin typeface="Calibri" pitchFamily="34" charset="0"/>
                <a:cs typeface="Calibri" pitchFamily="34" charset="0"/>
              </a:rPr>
              <a:t>  </a:t>
            </a:r>
            <a:r>
              <a:rPr lang="en-GB" sz="1000" dirty="0" smtClean="0">
                <a:latin typeface="Calibri" pitchFamily="34" charset="0"/>
                <a:cs typeface="Calibri" pitchFamily="34" charset="0"/>
              </a:rPr>
              <a:t>We may have used certain terms, such as resources, in this </a:t>
            </a:r>
            <a:r>
              <a:rPr lang="en-GB" sz="1000" b="1" dirty="0" smtClean="0">
                <a:solidFill>
                  <a:srgbClr val="FF0000"/>
                </a:solidFill>
                <a:latin typeface="Calibri" pitchFamily="34" charset="0"/>
                <a:cs typeface="Calibri" pitchFamily="34" charset="0"/>
              </a:rPr>
              <a:t>[report]</a:t>
            </a:r>
            <a:r>
              <a:rPr lang="en-GB" sz="1000" dirty="0" smtClean="0">
                <a:solidFill>
                  <a:srgbClr val="FF0000"/>
                </a:solidFill>
                <a:latin typeface="Calibri" pitchFamily="34" charset="0"/>
                <a:cs typeface="Calibri" pitchFamily="34" charset="0"/>
              </a:rPr>
              <a:t> </a:t>
            </a:r>
            <a:r>
              <a:rPr lang="en-GB" sz="1000" dirty="0" smtClean="0">
                <a:latin typeface="Calibri" pitchFamily="34" charset="0"/>
                <a:cs typeface="Calibri" pitchFamily="34" charset="0"/>
              </a:rPr>
              <a:t>that United States Securities and Exchange Commission (SEC) strictly prohibits us from including in our filings with the SEC.  U.S. Investors are urged to consider closely the disclosure in our Form 20-F, File No 1-32575, available on the SEC website www.sec.gov. You can also obtain these forms from the SEC by calling 1-800-SEC-0330.</a:t>
            </a:r>
            <a:endParaRPr lang="en-US" sz="1000" dirty="0" smtClean="0">
              <a:latin typeface="Calibri" pitchFamily="34" charset="0"/>
              <a:cs typeface="Calibri" pitchFamily="34" charset="0"/>
            </a:endParaRPr>
          </a:p>
          <a:p>
            <a:pPr>
              <a:buNone/>
            </a:pPr>
            <a:endParaRPr lang="en-US" sz="1000" dirty="0">
              <a:latin typeface="Calibri" pitchFamily="34" charset="0"/>
              <a:cs typeface="Calibri" pitchFamily="34" charset="0"/>
            </a:endParaRPr>
          </a:p>
        </p:txBody>
      </p:sp>
      <p:sp>
        <p:nvSpPr>
          <p:cNvPr id="4" name="Date Placeholder 3"/>
          <p:cNvSpPr>
            <a:spLocks noGrp="1"/>
          </p:cNvSpPr>
          <p:nvPr>
            <p:ph type="dt" sz="half" idx="11"/>
          </p:nvPr>
        </p:nvSpPr>
        <p:spPr>
          <a:xfrm>
            <a:off x="2459038" y="6673850"/>
            <a:ext cx="823912" cy="168275"/>
          </a:xfrm>
        </p:spPr>
        <p:txBody>
          <a:bodyPr/>
          <a:lstStyle/>
          <a:p>
            <a:pPr>
              <a:defRPr/>
            </a:pPr>
            <a:r>
              <a:rPr lang="en-US" dirty="0" smtClean="0"/>
              <a:t>04/16/2015</a:t>
            </a:r>
            <a:endParaRPr lang="en-US" dirty="0"/>
          </a:p>
        </p:txBody>
      </p:sp>
      <p:sp>
        <p:nvSpPr>
          <p:cNvPr id="6" name="Slide Number Placeholder 5"/>
          <p:cNvSpPr>
            <a:spLocks noGrp="1"/>
          </p:cNvSpPr>
          <p:nvPr>
            <p:ph type="sldNum" sz="quarter" idx="13"/>
          </p:nvPr>
        </p:nvSpPr>
        <p:spPr/>
        <p:txBody>
          <a:bodyPr/>
          <a:lstStyle/>
          <a:p>
            <a:pPr>
              <a:defRPr/>
            </a:pPr>
            <a:fld id="{7EECBBFD-5A35-4D68-A90A-066392284788}" type="slidenum">
              <a:rPr lang="en-US" smtClean="0"/>
              <a:pPr>
                <a:defRPr/>
              </a:pPr>
              <a:t>2</a:t>
            </a:fld>
            <a:endParaRPr lang="en-US" dirty="0"/>
          </a:p>
        </p:txBody>
      </p:sp>
    </p:spTree>
    <p:extLst>
      <p:ext uri="{BB962C8B-B14F-4D97-AF65-F5344CB8AC3E}">
        <p14:creationId xmlns:p14="http://schemas.microsoft.com/office/powerpoint/2010/main" val="19062439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71" name="think-cell Slide" r:id="rId4" imgW="360" imgH="360" progId="TCLayout.ActiveDocument.1">
                  <p:embed/>
                </p:oleObj>
              </mc:Choice>
              <mc:Fallback>
                <p:oleObj name="think-cell Slide" r:id="rId4" imgW="360" imgH="360" progId="TCLayout.ActiveDocument.1">
                  <p:embed/>
                  <p:pic>
                    <p:nvPicPr>
                      <p:cNvPr id="0" name="Picture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5"/>
          <p:cNvSpPr>
            <a:spLocks noGrp="1"/>
          </p:cNvSpPr>
          <p:nvPr>
            <p:ph type="title"/>
          </p:nvPr>
        </p:nvSpPr>
        <p:spPr>
          <a:xfrm>
            <a:off x="282804" y="295200"/>
            <a:ext cx="8317708" cy="419156"/>
          </a:xfrm>
        </p:spPr>
        <p:txBody>
          <a:bodyPr/>
          <a:lstStyle/>
          <a:p>
            <a:r>
              <a:rPr lang="en-GB" dirty="0" smtClean="0"/>
              <a:t>Shell deepwater: A history of pushing the limits</a:t>
            </a:r>
            <a:endParaRPr lang="en-GB" dirty="0"/>
          </a:p>
        </p:txBody>
      </p:sp>
      <p:sp>
        <p:nvSpPr>
          <p:cNvPr id="3" name="Slide Number Placeholder 2"/>
          <p:cNvSpPr>
            <a:spLocks noGrp="1"/>
          </p:cNvSpPr>
          <p:nvPr>
            <p:ph type="sldNum" sz="quarter" idx="4"/>
          </p:nvPr>
        </p:nvSpPr>
        <p:spPr/>
        <p:txBody>
          <a:bodyPr/>
          <a:lstStyle/>
          <a:p>
            <a:fld id="{D32BAE6A-B452-4007-8177-56DD051636F9}" type="slidenum">
              <a:rPr lang="en-GB" smtClean="0"/>
              <a:pPr/>
              <a:t>3</a:t>
            </a:fld>
            <a:endParaRPr lang="en-GB" dirty="0"/>
          </a:p>
        </p:txBody>
      </p:sp>
      <p:sp>
        <p:nvSpPr>
          <p:cNvPr id="4" name="Date Placeholder 3"/>
          <p:cNvSpPr>
            <a:spLocks noGrp="1"/>
          </p:cNvSpPr>
          <p:nvPr>
            <p:ph type="dt" sz="half" idx="2"/>
          </p:nvPr>
        </p:nvSpPr>
        <p:spPr/>
        <p:txBody>
          <a:bodyPr/>
          <a:lstStyle/>
          <a:p>
            <a:r>
              <a:rPr lang="en-GB" dirty="0" smtClean="0"/>
              <a:t>April 2014</a:t>
            </a:r>
            <a:endParaRPr lang="en-GB" dirty="0"/>
          </a:p>
        </p:txBody>
      </p:sp>
      <p:pic>
        <p:nvPicPr>
          <p:cNvPr id="7" name="Picture 6" descr="DWM.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3891" y="955344"/>
            <a:ext cx="8423384" cy="3630304"/>
          </a:xfrm>
          <a:prstGeom prst="rect">
            <a:avLst/>
          </a:prstGeom>
        </p:spPr>
      </p:pic>
      <p:pic>
        <p:nvPicPr>
          <p:cNvPr id="9" name="Picture 24"/>
          <p:cNvPicPr>
            <a:picLocks noChangeAspect="1" noChangeArrowheads="1"/>
          </p:cNvPicPr>
          <p:nvPr/>
        </p:nvPicPr>
        <p:blipFill>
          <a:blip r:embed="rId7" cstate="screen">
            <a:extLst>
              <a:ext uri="{28A0092B-C50C-407E-A947-70E740481C1C}">
                <a14:useLocalDpi xmlns:a14="http://schemas.microsoft.com/office/drawing/2010/main"/>
              </a:ext>
            </a:extLst>
          </a:blip>
          <a:srcRect l="7938" r="8814"/>
          <a:stretch>
            <a:fillRect/>
          </a:stretch>
        </p:blipFill>
        <p:spPr bwMode="auto">
          <a:xfrm>
            <a:off x="1929276" y="4990553"/>
            <a:ext cx="1471149" cy="1392786"/>
          </a:xfrm>
          <a:prstGeom prst="rect">
            <a:avLst/>
          </a:prstGeom>
          <a:ln>
            <a:noFill/>
          </a:ln>
          <a:effectLst/>
        </p:spPr>
      </p:pic>
      <p:pic>
        <p:nvPicPr>
          <p:cNvPr id="11" name="Picture 71" descr="C:\Documents and Settings\Brian.Rieth\Desktop\marstlp.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434100" y="4998246"/>
            <a:ext cx="1371263" cy="1385092"/>
          </a:xfrm>
          <a:prstGeom prst="rect">
            <a:avLst/>
          </a:prstGeom>
          <a:ln>
            <a:noFill/>
          </a:ln>
          <a:effectLst/>
        </p:spPr>
      </p:pic>
      <p:pic>
        <p:nvPicPr>
          <p:cNvPr id="12" name="Picture 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43805" y="4981575"/>
            <a:ext cx="1233487" cy="1401764"/>
          </a:xfrm>
          <a:prstGeom prst="rect">
            <a:avLst/>
          </a:prstGeom>
          <a:ln>
            <a:noFill/>
          </a:ln>
          <a:effectLst/>
        </p:spPr>
      </p:pic>
      <p:pic>
        <p:nvPicPr>
          <p:cNvPr id="1026"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59822" y="4989048"/>
            <a:ext cx="1635653" cy="1394289"/>
          </a:xfrm>
          <a:prstGeom prst="rect">
            <a:avLst/>
          </a:prstGeom>
          <a:noFill/>
          <a:ln w="9525">
            <a:noFill/>
            <a:miter lim="800000"/>
            <a:headEnd/>
            <a:tailEnd/>
          </a:ln>
          <a:effectLst/>
        </p:spPr>
      </p:pic>
      <p:sp>
        <p:nvSpPr>
          <p:cNvPr id="15" name="TextBox 14"/>
          <p:cNvSpPr txBox="1"/>
          <p:nvPr/>
        </p:nvSpPr>
        <p:spPr>
          <a:xfrm>
            <a:off x="255374" y="4710536"/>
            <a:ext cx="1641665" cy="271164"/>
          </a:xfrm>
          <a:prstGeom prst="rect">
            <a:avLst/>
          </a:prstGeom>
          <a:solidFill>
            <a:schemeClr val="accent1"/>
          </a:solidFill>
          <a:ln w="9525">
            <a:noFill/>
          </a:ln>
        </p:spPr>
        <p:txBody>
          <a:bodyPr wrap="square" lIns="36576" tIns="45720" rIns="36576" bIns="45720" rtlCol="0">
            <a:spAutoFit/>
          </a:bodyPr>
          <a:lstStyle/>
          <a:p>
            <a:pPr marL="177800" indent="-177800" algn="ctr">
              <a:lnSpc>
                <a:spcPct val="113000"/>
              </a:lnSpc>
              <a:spcAft>
                <a:spcPts val="30"/>
              </a:spcAft>
            </a:pPr>
            <a:r>
              <a:rPr lang="en-GB" sz="1100" b="1" dirty="0" smtClean="0">
                <a:solidFill>
                  <a:schemeClr val="accent2"/>
                </a:solidFill>
              </a:rPr>
              <a:t>Cognac1978</a:t>
            </a:r>
          </a:p>
        </p:txBody>
      </p:sp>
      <p:sp>
        <p:nvSpPr>
          <p:cNvPr id="16" name="TextBox 15"/>
          <p:cNvSpPr txBox="1"/>
          <p:nvPr/>
        </p:nvSpPr>
        <p:spPr>
          <a:xfrm>
            <a:off x="1928656" y="4712168"/>
            <a:ext cx="1476531" cy="271164"/>
          </a:xfrm>
          <a:prstGeom prst="rect">
            <a:avLst/>
          </a:prstGeom>
          <a:solidFill>
            <a:schemeClr val="accent1"/>
          </a:solidFill>
          <a:ln w="9525">
            <a:noFill/>
          </a:ln>
        </p:spPr>
        <p:txBody>
          <a:bodyPr wrap="square" lIns="36576" tIns="45720" rIns="36576" bIns="45720" rtlCol="0">
            <a:spAutoFit/>
          </a:bodyPr>
          <a:lstStyle/>
          <a:p>
            <a:pPr marL="177800" indent="-177800" algn="ctr">
              <a:lnSpc>
                <a:spcPct val="113000"/>
              </a:lnSpc>
              <a:spcAft>
                <a:spcPts val="30"/>
              </a:spcAft>
            </a:pPr>
            <a:r>
              <a:rPr lang="en-GB" sz="1100" b="1" dirty="0" smtClean="0">
                <a:solidFill>
                  <a:schemeClr val="accent2"/>
                </a:solidFill>
              </a:rPr>
              <a:t>Auger 1993</a:t>
            </a:r>
          </a:p>
        </p:txBody>
      </p:sp>
      <p:sp>
        <p:nvSpPr>
          <p:cNvPr id="17" name="TextBox 16"/>
          <p:cNvSpPr txBox="1"/>
          <p:nvPr/>
        </p:nvSpPr>
        <p:spPr>
          <a:xfrm>
            <a:off x="3428941" y="4707405"/>
            <a:ext cx="1376422" cy="271164"/>
          </a:xfrm>
          <a:prstGeom prst="rect">
            <a:avLst/>
          </a:prstGeom>
          <a:solidFill>
            <a:schemeClr val="accent1"/>
          </a:solidFill>
          <a:ln w="9525">
            <a:noFill/>
          </a:ln>
        </p:spPr>
        <p:txBody>
          <a:bodyPr wrap="square" lIns="36576" tIns="45720" rIns="36576" bIns="45720" rtlCol="0">
            <a:spAutoFit/>
          </a:bodyPr>
          <a:lstStyle/>
          <a:p>
            <a:pPr marL="177800" indent="-177800" algn="ctr">
              <a:lnSpc>
                <a:spcPct val="113000"/>
              </a:lnSpc>
              <a:spcAft>
                <a:spcPts val="30"/>
              </a:spcAft>
            </a:pPr>
            <a:r>
              <a:rPr lang="en-GB" sz="1100" b="1" dirty="0" smtClean="0">
                <a:solidFill>
                  <a:schemeClr val="accent2"/>
                </a:solidFill>
              </a:rPr>
              <a:t>Mars 1996</a:t>
            </a:r>
          </a:p>
        </p:txBody>
      </p:sp>
      <p:sp>
        <p:nvSpPr>
          <p:cNvPr id="19" name="TextBox 18"/>
          <p:cNvSpPr txBox="1"/>
          <p:nvPr/>
        </p:nvSpPr>
        <p:spPr>
          <a:xfrm>
            <a:off x="7443788" y="4707421"/>
            <a:ext cx="1233487" cy="271164"/>
          </a:xfrm>
          <a:prstGeom prst="rect">
            <a:avLst/>
          </a:prstGeom>
          <a:solidFill>
            <a:schemeClr val="accent1"/>
          </a:solidFill>
          <a:ln w="9525">
            <a:noFill/>
          </a:ln>
        </p:spPr>
        <p:txBody>
          <a:bodyPr wrap="square" lIns="36576" tIns="45720" rIns="36576" bIns="45720" rtlCol="0">
            <a:spAutoFit/>
          </a:bodyPr>
          <a:lstStyle/>
          <a:p>
            <a:pPr marL="177800" indent="-177800" algn="ctr">
              <a:lnSpc>
                <a:spcPct val="113000"/>
              </a:lnSpc>
              <a:spcAft>
                <a:spcPts val="30"/>
              </a:spcAft>
            </a:pPr>
            <a:r>
              <a:rPr lang="en-GB" sz="1100" b="1" dirty="0" smtClean="0">
                <a:solidFill>
                  <a:schemeClr val="accent2"/>
                </a:solidFill>
              </a:rPr>
              <a:t>Olympus 2013</a:t>
            </a:r>
          </a:p>
        </p:txBody>
      </p:sp>
      <p:pic>
        <p:nvPicPr>
          <p:cNvPr id="21" name="Picture 18"/>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29175" y="4995861"/>
            <a:ext cx="1742722" cy="1381125"/>
          </a:xfrm>
          <a:prstGeom prst="rect">
            <a:avLst/>
          </a:prstGeom>
          <a:noFill/>
          <a:ln>
            <a:noFill/>
          </a:ln>
        </p:spPr>
      </p:pic>
      <p:sp>
        <p:nvSpPr>
          <p:cNvPr id="22" name="TextBox 21"/>
          <p:cNvSpPr txBox="1"/>
          <p:nvPr/>
        </p:nvSpPr>
        <p:spPr>
          <a:xfrm>
            <a:off x="4829175" y="4707407"/>
            <a:ext cx="1743075" cy="271164"/>
          </a:xfrm>
          <a:prstGeom prst="rect">
            <a:avLst/>
          </a:prstGeom>
          <a:solidFill>
            <a:schemeClr val="accent1"/>
          </a:solidFill>
          <a:ln w="9525">
            <a:noFill/>
          </a:ln>
        </p:spPr>
        <p:txBody>
          <a:bodyPr wrap="square" lIns="36576" tIns="45720" rIns="36576" bIns="45720" rtlCol="0">
            <a:spAutoFit/>
          </a:bodyPr>
          <a:lstStyle/>
          <a:p>
            <a:pPr marL="177800" indent="-177800" algn="ctr">
              <a:lnSpc>
                <a:spcPct val="113000"/>
              </a:lnSpc>
              <a:spcAft>
                <a:spcPts val="30"/>
              </a:spcAft>
            </a:pPr>
            <a:r>
              <a:rPr lang="en-GB" sz="1100" b="1" dirty="0" smtClean="0">
                <a:solidFill>
                  <a:schemeClr val="accent2"/>
                </a:solidFill>
              </a:rPr>
              <a:t>Brazil – BC-10 2010</a:t>
            </a:r>
          </a:p>
        </p:txBody>
      </p:sp>
      <p:pic>
        <p:nvPicPr>
          <p:cNvPr id="24" name="Picture 23" descr="C:\Users\alan.power\AppData\Local\Microsoft\Windows\Temporary Internet Files\Content.IE5\I7TAJ6PM\WW93334_high.jpg"/>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597080" y="4982490"/>
            <a:ext cx="822960" cy="1399032"/>
          </a:xfrm>
          <a:prstGeom prst="rect">
            <a:avLst/>
          </a:prstGeom>
          <a:noFill/>
          <a:ln w="9525">
            <a:noFill/>
            <a:miter lim="800000"/>
            <a:headEnd/>
            <a:tailEnd/>
          </a:ln>
        </p:spPr>
      </p:pic>
      <p:sp>
        <p:nvSpPr>
          <p:cNvPr id="18" name="TextBox 17"/>
          <p:cNvSpPr txBox="1"/>
          <p:nvPr/>
        </p:nvSpPr>
        <p:spPr>
          <a:xfrm>
            <a:off x="6595377" y="4707421"/>
            <a:ext cx="824598" cy="271164"/>
          </a:xfrm>
          <a:prstGeom prst="rect">
            <a:avLst/>
          </a:prstGeom>
          <a:solidFill>
            <a:schemeClr val="accent1"/>
          </a:solidFill>
          <a:ln w="9525">
            <a:noFill/>
          </a:ln>
        </p:spPr>
        <p:txBody>
          <a:bodyPr wrap="square" lIns="36576" tIns="45720" rIns="36576" bIns="45720" rtlCol="0">
            <a:spAutoFit/>
          </a:bodyPr>
          <a:lstStyle/>
          <a:p>
            <a:pPr algn="ctr">
              <a:lnSpc>
                <a:spcPct val="113000"/>
              </a:lnSpc>
              <a:spcAft>
                <a:spcPts val="30"/>
              </a:spcAft>
            </a:pPr>
            <a:r>
              <a:rPr lang="en-GB" sz="1100" b="1" dirty="0" smtClean="0">
                <a:solidFill>
                  <a:schemeClr val="accent2"/>
                </a:solidFill>
              </a:rPr>
              <a:t>Perdido ‘10</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 name="Object 13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295" name="think-cell Slide" r:id="rId4" imgW="360" imgH="360" progId="TCLayout.ActiveDocument.1">
                  <p:embed/>
                </p:oleObj>
              </mc:Choice>
              <mc:Fallback>
                <p:oleObj name="think-cell Slide" r:id="rId4" imgW="360" imgH="360" progId="TCLayout.ActiveDocument.1">
                  <p:embed/>
                  <p:pic>
                    <p:nvPicPr>
                      <p:cNvPr id="0" name="Picture 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8994" name="Rectangle 2"/>
          <p:cNvSpPr>
            <a:spLocks noGrp="1" noChangeArrowheads="1"/>
          </p:cNvSpPr>
          <p:nvPr>
            <p:ph type="title"/>
          </p:nvPr>
        </p:nvSpPr>
        <p:spPr>
          <a:xfrm>
            <a:off x="461913" y="295200"/>
            <a:ext cx="8138599" cy="419156"/>
          </a:xfrm>
        </p:spPr>
        <p:txBody>
          <a:bodyPr/>
          <a:lstStyle/>
          <a:p>
            <a:pPr fontAlgn="auto">
              <a:spcAft>
                <a:spcPts val="0"/>
              </a:spcAft>
              <a:defRPr/>
            </a:pPr>
            <a:r>
              <a:rPr lang="en-GB" dirty="0" smtClean="0"/>
              <a:t>Ua Deepwater Portfolio</a:t>
            </a:r>
            <a:endParaRPr lang="en-GB" dirty="0"/>
          </a:p>
        </p:txBody>
      </p:sp>
      <p:grpSp>
        <p:nvGrpSpPr>
          <p:cNvPr id="2" name="Group 89"/>
          <p:cNvGrpSpPr>
            <a:grpSpLocks/>
          </p:cNvGrpSpPr>
          <p:nvPr/>
        </p:nvGrpSpPr>
        <p:grpSpPr bwMode="auto">
          <a:xfrm>
            <a:off x="182466" y="1034766"/>
            <a:ext cx="3800873" cy="5278428"/>
            <a:chOff x="4227896" y="1356696"/>
            <a:chExt cx="3436903" cy="4771962"/>
          </a:xfrm>
          <a:solidFill>
            <a:schemeClr val="accent1">
              <a:lumMod val="40000"/>
              <a:lumOff val="60000"/>
            </a:schemeClr>
          </a:solidFill>
        </p:grpSpPr>
        <p:sp>
          <p:nvSpPr>
            <p:cNvPr id="41990" name="Freeform 5"/>
            <p:cNvSpPr>
              <a:spLocks/>
            </p:cNvSpPr>
            <p:nvPr/>
          </p:nvSpPr>
          <p:spPr bwMode="auto">
            <a:xfrm>
              <a:off x="5470515" y="3357010"/>
              <a:ext cx="745572" cy="557663"/>
            </a:xfrm>
            <a:custGeom>
              <a:avLst/>
              <a:gdLst>
                <a:gd name="T0" fmla="*/ 323 w 378"/>
                <a:gd name="T1" fmla="*/ 234 h 283"/>
                <a:gd name="T2" fmla="*/ 317 w 378"/>
                <a:gd name="T3" fmla="*/ 242 h 283"/>
                <a:gd name="T4" fmla="*/ 327 w 378"/>
                <a:gd name="T5" fmla="*/ 252 h 283"/>
                <a:gd name="T6" fmla="*/ 314 w 378"/>
                <a:gd name="T7" fmla="*/ 260 h 283"/>
                <a:gd name="T8" fmla="*/ 309 w 378"/>
                <a:gd name="T9" fmla="*/ 275 h 283"/>
                <a:gd name="T10" fmla="*/ 307 w 378"/>
                <a:gd name="T11" fmla="*/ 283 h 283"/>
                <a:gd name="T12" fmla="*/ 248 w 378"/>
                <a:gd name="T13" fmla="*/ 265 h 283"/>
                <a:gd name="T14" fmla="*/ 166 w 378"/>
                <a:gd name="T15" fmla="*/ 223 h 283"/>
                <a:gd name="T16" fmla="*/ 146 w 378"/>
                <a:gd name="T17" fmla="*/ 176 h 283"/>
                <a:gd name="T18" fmla="*/ 101 w 378"/>
                <a:gd name="T19" fmla="*/ 116 h 283"/>
                <a:gd name="T20" fmla="*/ 76 w 378"/>
                <a:gd name="T21" fmla="*/ 77 h 283"/>
                <a:gd name="T22" fmla="*/ 42 w 378"/>
                <a:gd name="T23" fmla="*/ 20 h 283"/>
                <a:gd name="T24" fmla="*/ 36 w 378"/>
                <a:gd name="T25" fmla="*/ 46 h 283"/>
                <a:gd name="T26" fmla="*/ 69 w 378"/>
                <a:gd name="T27" fmla="*/ 97 h 283"/>
                <a:gd name="T28" fmla="*/ 81 w 378"/>
                <a:gd name="T29" fmla="*/ 134 h 283"/>
                <a:gd name="T30" fmla="*/ 92 w 378"/>
                <a:gd name="T31" fmla="*/ 154 h 283"/>
                <a:gd name="T32" fmla="*/ 58 w 378"/>
                <a:gd name="T33" fmla="*/ 102 h 283"/>
                <a:gd name="T34" fmla="*/ 37 w 378"/>
                <a:gd name="T35" fmla="*/ 73 h 283"/>
                <a:gd name="T36" fmla="*/ 0 w 378"/>
                <a:gd name="T37" fmla="*/ 3 h 283"/>
                <a:gd name="T38" fmla="*/ 28 w 378"/>
                <a:gd name="T39" fmla="*/ 4 h 283"/>
                <a:gd name="T40" fmla="*/ 110 w 378"/>
                <a:gd name="T41" fmla="*/ 22 h 283"/>
                <a:gd name="T42" fmla="*/ 131 w 378"/>
                <a:gd name="T43" fmla="*/ 15 h 283"/>
                <a:gd name="T44" fmla="*/ 167 w 378"/>
                <a:gd name="T45" fmla="*/ 58 h 283"/>
                <a:gd name="T46" fmla="*/ 213 w 378"/>
                <a:gd name="T47" fmla="*/ 78 h 283"/>
                <a:gd name="T48" fmla="*/ 244 w 378"/>
                <a:gd name="T49" fmla="*/ 109 h 283"/>
                <a:gd name="T50" fmla="*/ 240 w 378"/>
                <a:gd name="T51" fmla="*/ 135 h 283"/>
                <a:gd name="T52" fmla="*/ 239 w 378"/>
                <a:gd name="T53" fmla="*/ 164 h 283"/>
                <a:gd name="T54" fmla="*/ 249 w 378"/>
                <a:gd name="T55" fmla="*/ 194 h 283"/>
                <a:gd name="T56" fmla="*/ 281 w 378"/>
                <a:gd name="T57" fmla="*/ 229 h 283"/>
                <a:gd name="T58" fmla="*/ 305 w 378"/>
                <a:gd name="T59" fmla="*/ 220 h 283"/>
                <a:gd name="T60" fmla="*/ 319 w 378"/>
                <a:gd name="T61" fmla="*/ 222 h 283"/>
                <a:gd name="T62" fmla="*/ 326 w 378"/>
                <a:gd name="T63" fmla="*/ 207 h 283"/>
                <a:gd name="T64" fmla="*/ 331 w 378"/>
                <a:gd name="T65" fmla="*/ 186 h 283"/>
                <a:gd name="T66" fmla="*/ 356 w 378"/>
                <a:gd name="T67" fmla="*/ 176 h 283"/>
                <a:gd name="T68" fmla="*/ 368 w 378"/>
                <a:gd name="T69" fmla="*/ 176 h 283"/>
                <a:gd name="T70" fmla="*/ 374 w 378"/>
                <a:gd name="T71" fmla="*/ 180 h 283"/>
                <a:gd name="T72" fmla="*/ 365 w 378"/>
                <a:gd name="T73" fmla="*/ 204 h 283"/>
                <a:gd name="T74" fmla="*/ 365 w 378"/>
                <a:gd name="T75" fmla="*/ 210 h 283"/>
                <a:gd name="T76" fmla="*/ 361 w 378"/>
                <a:gd name="T77" fmla="*/ 227 h 283"/>
                <a:gd name="T78" fmla="*/ 358 w 378"/>
                <a:gd name="T79" fmla="*/ 219 h 283"/>
                <a:gd name="T80" fmla="*/ 349 w 378"/>
                <a:gd name="T81" fmla="*/ 233 h 2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8"/>
                <a:gd name="T124" fmla="*/ 0 h 283"/>
                <a:gd name="T125" fmla="*/ 378 w 378"/>
                <a:gd name="T126" fmla="*/ 283 h 2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8" h="283">
                  <a:moveTo>
                    <a:pt x="345" y="234"/>
                  </a:moveTo>
                  <a:cubicBezTo>
                    <a:pt x="323" y="234"/>
                    <a:pt x="323" y="234"/>
                    <a:pt x="323" y="234"/>
                  </a:cubicBezTo>
                  <a:cubicBezTo>
                    <a:pt x="323" y="242"/>
                    <a:pt x="323" y="242"/>
                    <a:pt x="323" y="242"/>
                  </a:cubicBezTo>
                  <a:cubicBezTo>
                    <a:pt x="317" y="242"/>
                    <a:pt x="317" y="242"/>
                    <a:pt x="317" y="242"/>
                  </a:cubicBezTo>
                  <a:cubicBezTo>
                    <a:pt x="317" y="242"/>
                    <a:pt x="320" y="243"/>
                    <a:pt x="321" y="246"/>
                  </a:cubicBezTo>
                  <a:cubicBezTo>
                    <a:pt x="322" y="249"/>
                    <a:pt x="326" y="248"/>
                    <a:pt x="327" y="252"/>
                  </a:cubicBezTo>
                  <a:cubicBezTo>
                    <a:pt x="328" y="257"/>
                    <a:pt x="331" y="251"/>
                    <a:pt x="329" y="260"/>
                  </a:cubicBezTo>
                  <a:cubicBezTo>
                    <a:pt x="314" y="260"/>
                    <a:pt x="314" y="260"/>
                    <a:pt x="314" y="260"/>
                  </a:cubicBezTo>
                  <a:cubicBezTo>
                    <a:pt x="308" y="272"/>
                    <a:pt x="308" y="272"/>
                    <a:pt x="308" y="272"/>
                  </a:cubicBezTo>
                  <a:cubicBezTo>
                    <a:pt x="309" y="275"/>
                    <a:pt x="309" y="275"/>
                    <a:pt x="309" y="275"/>
                  </a:cubicBezTo>
                  <a:cubicBezTo>
                    <a:pt x="309" y="275"/>
                    <a:pt x="308" y="277"/>
                    <a:pt x="308" y="280"/>
                  </a:cubicBezTo>
                  <a:cubicBezTo>
                    <a:pt x="309" y="282"/>
                    <a:pt x="308" y="283"/>
                    <a:pt x="307" y="283"/>
                  </a:cubicBezTo>
                  <a:cubicBezTo>
                    <a:pt x="296" y="273"/>
                    <a:pt x="296" y="262"/>
                    <a:pt x="281" y="259"/>
                  </a:cubicBezTo>
                  <a:cubicBezTo>
                    <a:pt x="266" y="256"/>
                    <a:pt x="265" y="271"/>
                    <a:pt x="248" y="265"/>
                  </a:cubicBezTo>
                  <a:cubicBezTo>
                    <a:pt x="232" y="259"/>
                    <a:pt x="202" y="246"/>
                    <a:pt x="193" y="237"/>
                  </a:cubicBezTo>
                  <a:cubicBezTo>
                    <a:pt x="183" y="227"/>
                    <a:pt x="177" y="234"/>
                    <a:pt x="166" y="223"/>
                  </a:cubicBezTo>
                  <a:cubicBezTo>
                    <a:pt x="156" y="212"/>
                    <a:pt x="150" y="213"/>
                    <a:pt x="144" y="202"/>
                  </a:cubicBezTo>
                  <a:cubicBezTo>
                    <a:pt x="138" y="191"/>
                    <a:pt x="152" y="186"/>
                    <a:pt x="146" y="176"/>
                  </a:cubicBezTo>
                  <a:cubicBezTo>
                    <a:pt x="140" y="166"/>
                    <a:pt x="147" y="162"/>
                    <a:pt x="122" y="138"/>
                  </a:cubicBezTo>
                  <a:cubicBezTo>
                    <a:pt x="105" y="122"/>
                    <a:pt x="115" y="123"/>
                    <a:pt x="101" y="116"/>
                  </a:cubicBezTo>
                  <a:cubicBezTo>
                    <a:pt x="87" y="108"/>
                    <a:pt x="106" y="100"/>
                    <a:pt x="92" y="94"/>
                  </a:cubicBezTo>
                  <a:cubicBezTo>
                    <a:pt x="78" y="89"/>
                    <a:pt x="86" y="83"/>
                    <a:pt x="76" y="77"/>
                  </a:cubicBezTo>
                  <a:cubicBezTo>
                    <a:pt x="67" y="71"/>
                    <a:pt x="57" y="53"/>
                    <a:pt x="53" y="38"/>
                  </a:cubicBezTo>
                  <a:cubicBezTo>
                    <a:pt x="49" y="23"/>
                    <a:pt x="48" y="23"/>
                    <a:pt x="42" y="20"/>
                  </a:cubicBezTo>
                  <a:cubicBezTo>
                    <a:pt x="36" y="17"/>
                    <a:pt x="40" y="22"/>
                    <a:pt x="32" y="16"/>
                  </a:cubicBezTo>
                  <a:cubicBezTo>
                    <a:pt x="23" y="11"/>
                    <a:pt x="30" y="37"/>
                    <a:pt x="36" y="46"/>
                  </a:cubicBezTo>
                  <a:cubicBezTo>
                    <a:pt x="41" y="55"/>
                    <a:pt x="50" y="61"/>
                    <a:pt x="53" y="72"/>
                  </a:cubicBezTo>
                  <a:cubicBezTo>
                    <a:pt x="57" y="83"/>
                    <a:pt x="65" y="86"/>
                    <a:pt x="69" y="97"/>
                  </a:cubicBezTo>
                  <a:cubicBezTo>
                    <a:pt x="73" y="107"/>
                    <a:pt x="70" y="107"/>
                    <a:pt x="76" y="118"/>
                  </a:cubicBezTo>
                  <a:cubicBezTo>
                    <a:pt x="83" y="129"/>
                    <a:pt x="77" y="130"/>
                    <a:pt x="81" y="134"/>
                  </a:cubicBezTo>
                  <a:cubicBezTo>
                    <a:pt x="85" y="138"/>
                    <a:pt x="85" y="129"/>
                    <a:pt x="91" y="138"/>
                  </a:cubicBezTo>
                  <a:cubicBezTo>
                    <a:pt x="96" y="148"/>
                    <a:pt x="99" y="149"/>
                    <a:pt x="92" y="154"/>
                  </a:cubicBezTo>
                  <a:cubicBezTo>
                    <a:pt x="85" y="159"/>
                    <a:pt x="91" y="147"/>
                    <a:pt x="70" y="134"/>
                  </a:cubicBezTo>
                  <a:cubicBezTo>
                    <a:pt x="51" y="121"/>
                    <a:pt x="69" y="112"/>
                    <a:pt x="58" y="102"/>
                  </a:cubicBezTo>
                  <a:cubicBezTo>
                    <a:pt x="47" y="93"/>
                    <a:pt x="37" y="92"/>
                    <a:pt x="29" y="82"/>
                  </a:cubicBezTo>
                  <a:cubicBezTo>
                    <a:pt x="22" y="72"/>
                    <a:pt x="35" y="85"/>
                    <a:pt x="37" y="73"/>
                  </a:cubicBezTo>
                  <a:cubicBezTo>
                    <a:pt x="38" y="61"/>
                    <a:pt x="25" y="55"/>
                    <a:pt x="19" y="48"/>
                  </a:cubicBezTo>
                  <a:cubicBezTo>
                    <a:pt x="13" y="40"/>
                    <a:pt x="15" y="31"/>
                    <a:pt x="0" y="3"/>
                  </a:cubicBezTo>
                  <a:cubicBezTo>
                    <a:pt x="7" y="2"/>
                    <a:pt x="24" y="1"/>
                    <a:pt x="30" y="0"/>
                  </a:cubicBezTo>
                  <a:cubicBezTo>
                    <a:pt x="28" y="4"/>
                    <a:pt x="28" y="4"/>
                    <a:pt x="28" y="4"/>
                  </a:cubicBezTo>
                  <a:cubicBezTo>
                    <a:pt x="36" y="6"/>
                    <a:pt x="71" y="21"/>
                    <a:pt x="75" y="22"/>
                  </a:cubicBezTo>
                  <a:cubicBezTo>
                    <a:pt x="110" y="22"/>
                    <a:pt x="110" y="22"/>
                    <a:pt x="110" y="22"/>
                  </a:cubicBezTo>
                  <a:cubicBezTo>
                    <a:pt x="110" y="15"/>
                    <a:pt x="110" y="15"/>
                    <a:pt x="110" y="15"/>
                  </a:cubicBezTo>
                  <a:cubicBezTo>
                    <a:pt x="131" y="15"/>
                    <a:pt x="131" y="15"/>
                    <a:pt x="131" y="15"/>
                  </a:cubicBezTo>
                  <a:cubicBezTo>
                    <a:pt x="131" y="15"/>
                    <a:pt x="146" y="29"/>
                    <a:pt x="151" y="35"/>
                  </a:cubicBezTo>
                  <a:cubicBezTo>
                    <a:pt x="156" y="40"/>
                    <a:pt x="153" y="52"/>
                    <a:pt x="167" y="58"/>
                  </a:cubicBezTo>
                  <a:cubicBezTo>
                    <a:pt x="181" y="63"/>
                    <a:pt x="172" y="42"/>
                    <a:pt x="186" y="45"/>
                  </a:cubicBezTo>
                  <a:cubicBezTo>
                    <a:pt x="201" y="48"/>
                    <a:pt x="203" y="67"/>
                    <a:pt x="213" y="78"/>
                  </a:cubicBezTo>
                  <a:cubicBezTo>
                    <a:pt x="223" y="89"/>
                    <a:pt x="217" y="103"/>
                    <a:pt x="238" y="106"/>
                  </a:cubicBezTo>
                  <a:cubicBezTo>
                    <a:pt x="240" y="107"/>
                    <a:pt x="244" y="111"/>
                    <a:pt x="244" y="109"/>
                  </a:cubicBezTo>
                  <a:cubicBezTo>
                    <a:pt x="245" y="108"/>
                    <a:pt x="245" y="108"/>
                    <a:pt x="247" y="108"/>
                  </a:cubicBezTo>
                  <a:cubicBezTo>
                    <a:pt x="246" y="117"/>
                    <a:pt x="242" y="117"/>
                    <a:pt x="240" y="135"/>
                  </a:cubicBezTo>
                  <a:cubicBezTo>
                    <a:pt x="238" y="152"/>
                    <a:pt x="240" y="153"/>
                    <a:pt x="239" y="157"/>
                  </a:cubicBezTo>
                  <a:cubicBezTo>
                    <a:pt x="237" y="161"/>
                    <a:pt x="238" y="158"/>
                    <a:pt x="239" y="164"/>
                  </a:cubicBezTo>
                  <a:cubicBezTo>
                    <a:pt x="240" y="170"/>
                    <a:pt x="240" y="177"/>
                    <a:pt x="242" y="177"/>
                  </a:cubicBezTo>
                  <a:cubicBezTo>
                    <a:pt x="244" y="178"/>
                    <a:pt x="243" y="186"/>
                    <a:pt x="249" y="194"/>
                  </a:cubicBezTo>
                  <a:cubicBezTo>
                    <a:pt x="260" y="206"/>
                    <a:pt x="257" y="218"/>
                    <a:pt x="267" y="220"/>
                  </a:cubicBezTo>
                  <a:cubicBezTo>
                    <a:pt x="281" y="222"/>
                    <a:pt x="276" y="230"/>
                    <a:pt x="281" y="229"/>
                  </a:cubicBezTo>
                  <a:cubicBezTo>
                    <a:pt x="286" y="228"/>
                    <a:pt x="286" y="224"/>
                    <a:pt x="294" y="224"/>
                  </a:cubicBezTo>
                  <a:cubicBezTo>
                    <a:pt x="305" y="223"/>
                    <a:pt x="299" y="221"/>
                    <a:pt x="305" y="220"/>
                  </a:cubicBezTo>
                  <a:cubicBezTo>
                    <a:pt x="311" y="220"/>
                    <a:pt x="312" y="220"/>
                    <a:pt x="312" y="223"/>
                  </a:cubicBezTo>
                  <a:cubicBezTo>
                    <a:pt x="312" y="226"/>
                    <a:pt x="318" y="224"/>
                    <a:pt x="319" y="222"/>
                  </a:cubicBezTo>
                  <a:cubicBezTo>
                    <a:pt x="321" y="218"/>
                    <a:pt x="315" y="220"/>
                    <a:pt x="317" y="217"/>
                  </a:cubicBezTo>
                  <a:cubicBezTo>
                    <a:pt x="319" y="215"/>
                    <a:pt x="326" y="214"/>
                    <a:pt x="326" y="207"/>
                  </a:cubicBezTo>
                  <a:cubicBezTo>
                    <a:pt x="327" y="199"/>
                    <a:pt x="330" y="204"/>
                    <a:pt x="329" y="197"/>
                  </a:cubicBezTo>
                  <a:cubicBezTo>
                    <a:pt x="328" y="189"/>
                    <a:pt x="331" y="190"/>
                    <a:pt x="331" y="186"/>
                  </a:cubicBezTo>
                  <a:cubicBezTo>
                    <a:pt x="330" y="182"/>
                    <a:pt x="339" y="180"/>
                    <a:pt x="346" y="179"/>
                  </a:cubicBezTo>
                  <a:cubicBezTo>
                    <a:pt x="353" y="178"/>
                    <a:pt x="349" y="177"/>
                    <a:pt x="356" y="176"/>
                  </a:cubicBezTo>
                  <a:cubicBezTo>
                    <a:pt x="363" y="175"/>
                    <a:pt x="367" y="179"/>
                    <a:pt x="369" y="178"/>
                  </a:cubicBezTo>
                  <a:cubicBezTo>
                    <a:pt x="371" y="177"/>
                    <a:pt x="370" y="176"/>
                    <a:pt x="368" y="176"/>
                  </a:cubicBezTo>
                  <a:cubicBezTo>
                    <a:pt x="367" y="177"/>
                    <a:pt x="371" y="174"/>
                    <a:pt x="372" y="176"/>
                  </a:cubicBezTo>
                  <a:cubicBezTo>
                    <a:pt x="373" y="178"/>
                    <a:pt x="375" y="178"/>
                    <a:pt x="374" y="180"/>
                  </a:cubicBezTo>
                  <a:cubicBezTo>
                    <a:pt x="374" y="183"/>
                    <a:pt x="378" y="182"/>
                    <a:pt x="372" y="189"/>
                  </a:cubicBezTo>
                  <a:cubicBezTo>
                    <a:pt x="364" y="198"/>
                    <a:pt x="368" y="202"/>
                    <a:pt x="365" y="204"/>
                  </a:cubicBezTo>
                  <a:cubicBezTo>
                    <a:pt x="362" y="206"/>
                    <a:pt x="363" y="208"/>
                    <a:pt x="366" y="207"/>
                  </a:cubicBezTo>
                  <a:cubicBezTo>
                    <a:pt x="368" y="206"/>
                    <a:pt x="367" y="207"/>
                    <a:pt x="365" y="210"/>
                  </a:cubicBezTo>
                  <a:cubicBezTo>
                    <a:pt x="361" y="213"/>
                    <a:pt x="367" y="209"/>
                    <a:pt x="366" y="212"/>
                  </a:cubicBezTo>
                  <a:cubicBezTo>
                    <a:pt x="364" y="215"/>
                    <a:pt x="362" y="230"/>
                    <a:pt x="361" y="227"/>
                  </a:cubicBezTo>
                  <a:cubicBezTo>
                    <a:pt x="360" y="224"/>
                    <a:pt x="357" y="224"/>
                    <a:pt x="359" y="221"/>
                  </a:cubicBezTo>
                  <a:cubicBezTo>
                    <a:pt x="361" y="218"/>
                    <a:pt x="359" y="217"/>
                    <a:pt x="358" y="219"/>
                  </a:cubicBezTo>
                  <a:cubicBezTo>
                    <a:pt x="357" y="221"/>
                    <a:pt x="356" y="223"/>
                    <a:pt x="355" y="224"/>
                  </a:cubicBezTo>
                  <a:cubicBezTo>
                    <a:pt x="351" y="222"/>
                    <a:pt x="351" y="232"/>
                    <a:pt x="349" y="233"/>
                  </a:cubicBezTo>
                  <a:cubicBezTo>
                    <a:pt x="348" y="233"/>
                    <a:pt x="345" y="228"/>
                    <a:pt x="345" y="234"/>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1991" name="Freeform 6"/>
            <p:cNvSpPr>
              <a:spLocks/>
            </p:cNvSpPr>
            <p:nvPr/>
          </p:nvSpPr>
          <p:spPr bwMode="auto">
            <a:xfrm>
              <a:off x="6150925" y="3794958"/>
              <a:ext cx="28792" cy="80316"/>
            </a:xfrm>
            <a:custGeom>
              <a:avLst/>
              <a:gdLst>
                <a:gd name="T0" fmla="*/ 10 w 14"/>
                <a:gd name="T1" fmla="*/ 2 h 41"/>
                <a:gd name="T2" fmla="*/ 4 w 14"/>
                <a:gd name="T3" fmla="*/ 11 h 41"/>
                <a:gd name="T4" fmla="*/ 0 w 14"/>
                <a:gd name="T5" fmla="*/ 12 h 41"/>
                <a:gd name="T6" fmla="*/ 0 w 14"/>
                <a:gd name="T7" fmla="*/ 41 h 41"/>
                <a:gd name="T8" fmla="*/ 3 w 14"/>
                <a:gd name="T9" fmla="*/ 41 h 41"/>
                <a:gd name="T10" fmla="*/ 10 w 14"/>
                <a:gd name="T11" fmla="*/ 32 h 41"/>
                <a:gd name="T12" fmla="*/ 14 w 14"/>
                <a:gd name="T13" fmla="*/ 7 h 41"/>
                <a:gd name="T14" fmla="*/ 12 w 14"/>
                <a:gd name="T15" fmla="*/ 3 h 41"/>
                <a:gd name="T16" fmla="*/ 10 w 14"/>
                <a:gd name="T17" fmla="*/ 2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1"/>
                <a:gd name="T29" fmla="*/ 14 w 14"/>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1">
                  <a:moveTo>
                    <a:pt x="10" y="2"/>
                  </a:moveTo>
                  <a:cubicBezTo>
                    <a:pt x="6" y="0"/>
                    <a:pt x="6" y="10"/>
                    <a:pt x="4" y="11"/>
                  </a:cubicBezTo>
                  <a:cubicBezTo>
                    <a:pt x="3" y="11"/>
                    <a:pt x="0" y="6"/>
                    <a:pt x="0" y="12"/>
                  </a:cubicBezTo>
                  <a:cubicBezTo>
                    <a:pt x="0" y="41"/>
                    <a:pt x="0" y="41"/>
                    <a:pt x="0" y="41"/>
                  </a:cubicBezTo>
                  <a:cubicBezTo>
                    <a:pt x="3" y="41"/>
                    <a:pt x="3" y="41"/>
                    <a:pt x="3" y="41"/>
                  </a:cubicBezTo>
                  <a:cubicBezTo>
                    <a:pt x="3" y="38"/>
                    <a:pt x="8" y="35"/>
                    <a:pt x="10" y="32"/>
                  </a:cubicBezTo>
                  <a:cubicBezTo>
                    <a:pt x="12" y="28"/>
                    <a:pt x="11" y="14"/>
                    <a:pt x="14" y="7"/>
                  </a:cubicBezTo>
                  <a:cubicBezTo>
                    <a:pt x="14" y="4"/>
                    <a:pt x="13" y="3"/>
                    <a:pt x="12" y="3"/>
                  </a:cubicBezTo>
                  <a:cubicBezTo>
                    <a:pt x="11" y="4"/>
                    <a:pt x="10" y="4"/>
                    <a:pt x="10"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1992" name="Freeform 7"/>
            <p:cNvSpPr>
              <a:spLocks/>
            </p:cNvSpPr>
            <p:nvPr/>
          </p:nvSpPr>
          <p:spPr bwMode="auto">
            <a:xfrm>
              <a:off x="6619180" y="4619330"/>
              <a:ext cx="312170" cy="407640"/>
            </a:xfrm>
            <a:custGeom>
              <a:avLst/>
              <a:gdLst>
                <a:gd name="T0" fmla="*/ 4 w 158"/>
                <a:gd name="T1" fmla="*/ 23 h 207"/>
                <a:gd name="T2" fmla="*/ 30 w 158"/>
                <a:gd name="T3" fmla="*/ 15 h 207"/>
                <a:gd name="T4" fmla="*/ 57 w 158"/>
                <a:gd name="T5" fmla="*/ 10 h 207"/>
                <a:gd name="T6" fmla="*/ 63 w 158"/>
                <a:gd name="T7" fmla="*/ 41 h 207"/>
                <a:gd name="T8" fmla="*/ 87 w 158"/>
                <a:gd name="T9" fmla="*/ 53 h 207"/>
                <a:gd name="T10" fmla="*/ 98 w 158"/>
                <a:gd name="T11" fmla="*/ 60 h 207"/>
                <a:gd name="T12" fmla="*/ 113 w 158"/>
                <a:gd name="T13" fmla="*/ 64 h 207"/>
                <a:gd name="T14" fmla="*/ 124 w 158"/>
                <a:gd name="T15" fmla="*/ 104 h 207"/>
                <a:gd name="T16" fmla="*/ 143 w 158"/>
                <a:gd name="T17" fmla="*/ 107 h 207"/>
                <a:gd name="T18" fmla="*/ 146 w 158"/>
                <a:gd name="T19" fmla="*/ 122 h 207"/>
                <a:gd name="T20" fmla="*/ 150 w 158"/>
                <a:gd name="T21" fmla="*/ 145 h 207"/>
                <a:gd name="T22" fmla="*/ 147 w 158"/>
                <a:gd name="T23" fmla="*/ 157 h 207"/>
                <a:gd name="T24" fmla="*/ 145 w 158"/>
                <a:gd name="T25" fmla="*/ 164 h 207"/>
                <a:gd name="T26" fmla="*/ 141 w 158"/>
                <a:gd name="T27" fmla="*/ 156 h 207"/>
                <a:gd name="T28" fmla="*/ 119 w 158"/>
                <a:gd name="T29" fmla="*/ 152 h 207"/>
                <a:gd name="T30" fmla="*/ 99 w 158"/>
                <a:gd name="T31" fmla="*/ 159 h 207"/>
                <a:gd name="T32" fmla="*/ 94 w 158"/>
                <a:gd name="T33" fmla="*/ 175 h 207"/>
                <a:gd name="T34" fmla="*/ 89 w 158"/>
                <a:gd name="T35" fmla="*/ 196 h 207"/>
                <a:gd name="T36" fmla="*/ 86 w 158"/>
                <a:gd name="T37" fmla="*/ 192 h 207"/>
                <a:gd name="T38" fmla="*/ 76 w 158"/>
                <a:gd name="T39" fmla="*/ 192 h 207"/>
                <a:gd name="T40" fmla="*/ 69 w 158"/>
                <a:gd name="T41" fmla="*/ 205 h 207"/>
                <a:gd name="T42" fmla="*/ 55 w 158"/>
                <a:gd name="T43" fmla="*/ 194 h 207"/>
                <a:gd name="T44" fmla="*/ 45 w 158"/>
                <a:gd name="T45" fmla="*/ 188 h 207"/>
                <a:gd name="T46" fmla="*/ 41 w 158"/>
                <a:gd name="T47" fmla="*/ 195 h 207"/>
                <a:gd name="T48" fmla="*/ 33 w 158"/>
                <a:gd name="T49" fmla="*/ 204 h 207"/>
                <a:gd name="T50" fmla="*/ 25 w 158"/>
                <a:gd name="T51" fmla="*/ 200 h 207"/>
                <a:gd name="T52" fmla="*/ 18 w 158"/>
                <a:gd name="T53" fmla="*/ 176 h 207"/>
                <a:gd name="T54" fmla="*/ 16 w 158"/>
                <a:gd name="T55" fmla="*/ 170 h 207"/>
                <a:gd name="T56" fmla="*/ 16 w 158"/>
                <a:gd name="T57" fmla="*/ 162 h 207"/>
                <a:gd name="T58" fmla="*/ 16 w 158"/>
                <a:gd name="T59" fmla="*/ 154 h 207"/>
                <a:gd name="T60" fmla="*/ 14 w 158"/>
                <a:gd name="T61" fmla="*/ 148 h 207"/>
                <a:gd name="T62" fmla="*/ 10 w 158"/>
                <a:gd name="T63" fmla="*/ 133 h 207"/>
                <a:gd name="T64" fmla="*/ 5 w 158"/>
                <a:gd name="T65" fmla="*/ 122 h 207"/>
                <a:gd name="T66" fmla="*/ 8 w 158"/>
                <a:gd name="T67" fmla="*/ 102 h 207"/>
                <a:gd name="T68" fmla="*/ 7 w 158"/>
                <a:gd name="T69" fmla="*/ 85 h 207"/>
                <a:gd name="T70" fmla="*/ 12 w 158"/>
                <a:gd name="T71" fmla="*/ 69 h 207"/>
                <a:gd name="T72" fmla="*/ 15 w 158"/>
                <a:gd name="T73" fmla="*/ 48 h 207"/>
                <a:gd name="T74" fmla="*/ 4 w 158"/>
                <a:gd name="T75" fmla="*/ 23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8"/>
                <a:gd name="T115" fmla="*/ 0 h 207"/>
                <a:gd name="T116" fmla="*/ 158 w 158"/>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8" h="207">
                  <a:moveTo>
                    <a:pt x="4" y="23"/>
                  </a:moveTo>
                  <a:cubicBezTo>
                    <a:pt x="20" y="29"/>
                    <a:pt x="16" y="26"/>
                    <a:pt x="30" y="15"/>
                  </a:cubicBezTo>
                  <a:cubicBezTo>
                    <a:pt x="44" y="5"/>
                    <a:pt x="61" y="0"/>
                    <a:pt x="57" y="10"/>
                  </a:cubicBezTo>
                  <a:cubicBezTo>
                    <a:pt x="54" y="20"/>
                    <a:pt x="54" y="32"/>
                    <a:pt x="63" y="41"/>
                  </a:cubicBezTo>
                  <a:cubicBezTo>
                    <a:pt x="73" y="50"/>
                    <a:pt x="78" y="46"/>
                    <a:pt x="87" y="53"/>
                  </a:cubicBezTo>
                  <a:cubicBezTo>
                    <a:pt x="95" y="61"/>
                    <a:pt x="92" y="54"/>
                    <a:pt x="98" y="60"/>
                  </a:cubicBezTo>
                  <a:cubicBezTo>
                    <a:pt x="104" y="65"/>
                    <a:pt x="106" y="58"/>
                    <a:pt x="113" y="64"/>
                  </a:cubicBezTo>
                  <a:cubicBezTo>
                    <a:pt x="120" y="71"/>
                    <a:pt x="116" y="103"/>
                    <a:pt x="124" y="104"/>
                  </a:cubicBezTo>
                  <a:cubicBezTo>
                    <a:pt x="132" y="105"/>
                    <a:pt x="144" y="101"/>
                    <a:pt x="143" y="107"/>
                  </a:cubicBezTo>
                  <a:cubicBezTo>
                    <a:pt x="141" y="112"/>
                    <a:pt x="139" y="119"/>
                    <a:pt x="146" y="122"/>
                  </a:cubicBezTo>
                  <a:cubicBezTo>
                    <a:pt x="158" y="126"/>
                    <a:pt x="150" y="143"/>
                    <a:pt x="150" y="145"/>
                  </a:cubicBezTo>
                  <a:cubicBezTo>
                    <a:pt x="151" y="150"/>
                    <a:pt x="146" y="154"/>
                    <a:pt x="147" y="157"/>
                  </a:cubicBezTo>
                  <a:cubicBezTo>
                    <a:pt x="148" y="161"/>
                    <a:pt x="149" y="161"/>
                    <a:pt x="145" y="164"/>
                  </a:cubicBezTo>
                  <a:cubicBezTo>
                    <a:pt x="145" y="158"/>
                    <a:pt x="147" y="159"/>
                    <a:pt x="141" y="156"/>
                  </a:cubicBezTo>
                  <a:cubicBezTo>
                    <a:pt x="135" y="152"/>
                    <a:pt x="133" y="148"/>
                    <a:pt x="119" y="152"/>
                  </a:cubicBezTo>
                  <a:cubicBezTo>
                    <a:pt x="104" y="155"/>
                    <a:pt x="102" y="153"/>
                    <a:pt x="99" y="159"/>
                  </a:cubicBezTo>
                  <a:cubicBezTo>
                    <a:pt x="96" y="166"/>
                    <a:pt x="95" y="167"/>
                    <a:pt x="94" y="175"/>
                  </a:cubicBezTo>
                  <a:cubicBezTo>
                    <a:pt x="94" y="183"/>
                    <a:pt x="90" y="191"/>
                    <a:pt x="89" y="196"/>
                  </a:cubicBezTo>
                  <a:cubicBezTo>
                    <a:pt x="89" y="194"/>
                    <a:pt x="88" y="192"/>
                    <a:pt x="86" y="192"/>
                  </a:cubicBezTo>
                  <a:cubicBezTo>
                    <a:pt x="84" y="192"/>
                    <a:pt x="79" y="192"/>
                    <a:pt x="76" y="192"/>
                  </a:cubicBezTo>
                  <a:cubicBezTo>
                    <a:pt x="73" y="192"/>
                    <a:pt x="71" y="195"/>
                    <a:pt x="69" y="205"/>
                  </a:cubicBezTo>
                  <a:cubicBezTo>
                    <a:pt x="66" y="192"/>
                    <a:pt x="63" y="193"/>
                    <a:pt x="55" y="194"/>
                  </a:cubicBezTo>
                  <a:cubicBezTo>
                    <a:pt x="48" y="195"/>
                    <a:pt x="47" y="188"/>
                    <a:pt x="45" y="188"/>
                  </a:cubicBezTo>
                  <a:cubicBezTo>
                    <a:pt x="43" y="189"/>
                    <a:pt x="46" y="193"/>
                    <a:pt x="41" y="195"/>
                  </a:cubicBezTo>
                  <a:cubicBezTo>
                    <a:pt x="37" y="196"/>
                    <a:pt x="38" y="202"/>
                    <a:pt x="33" y="204"/>
                  </a:cubicBezTo>
                  <a:cubicBezTo>
                    <a:pt x="27" y="206"/>
                    <a:pt x="26" y="207"/>
                    <a:pt x="25" y="200"/>
                  </a:cubicBezTo>
                  <a:cubicBezTo>
                    <a:pt x="23" y="191"/>
                    <a:pt x="21" y="177"/>
                    <a:pt x="18" y="176"/>
                  </a:cubicBezTo>
                  <a:cubicBezTo>
                    <a:pt x="14" y="174"/>
                    <a:pt x="19" y="171"/>
                    <a:pt x="16" y="170"/>
                  </a:cubicBezTo>
                  <a:cubicBezTo>
                    <a:pt x="14" y="169"/>
                    <a:pt x="13" y="165"/>
                    <a:pt x="16" y="162"/>
                  </a:cubicBezTo>
                  <a:cubicBezTo>
                    <a:pt x="19" y="158"/>
                    <a:pt x="13" y="159"/>
                    <a:pt x="16" y="154"/>
                  </a:cubicBezTo>
                  <a:cubicBezTo>
                    <a:pt x="18" y="152"/>
                    <a:pt x="18" y="151"/>
                    <a:pt x="14" y="148"/>
                  </a:cubicBezTo>
                  <a:cubicBezTo>
                    <a:pt x="13" y="147"/>
                    <a:pt x="9" y="136"/>
                    <a:pt x="10" y="133"/>
                  </a:cubicBezTo>
                  <a:cubicBezTo>
                    <a:pt x="11" y="130"/>
                    <a:pt x="6" y="132"/>
                    <a:pt x="5" y="122"/>
                  </a:cubicBezTo>
                  <a:cubicBezTo>
                    <a:pt x="5" y="117"/>
                    <a:pt x="17" y="106"/>
                    <a:pt x="8" y="102"/>
                  </a:cubicBezTo>
                  <a:cubicBezTo>
                    <a:pt x="0" y="97"/>
                    <a:pt x="12" y="92"/>
                    <a:pt x="7" y="85"/>
                  </a:cubicBezTo>
                  <a:cubicBezTo>
                    <a:pt x="3" y="79"/>
                    <a:pt x="14" y="77"/>
                    <a:pt x="12" y="69"/>
                  </a:cubicBezTo>
                  <a:cubicBezTo>
                    <a:pt x="10" y="60"/>
                    <a:pt x="15" y="48"/>
                    <a:pt x="15" y="48"/>
                  </a:cubicBezTo>
                  <a:lnTo>
                    <a:pt x="4" y="23"/>
                  </a:ln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1993" name="Freeform 8"/>
            <p:cNvSpPr>
              <a:spLocks/>
            </p:cNvSpPr>
            <p:nvPr/>
          </p:nvSpPr>
          <p:spPr bwMode="auto">
            <a:xfrm>
              <a:off x="6794965" y="4910285"/>
              <a:ext cx="209124" cy="263678"/>
            </a:xfrm>
            <a:custGeom>
              <a:avLst/>
              <a:gdLst>
                <a:gd name="T0" fmla="*/ 99 w 106"/>
                <a:gd name="T1" fmla="*/ 100 h 133"/>
                <a:gd name="T2" fmla="*/ 98 w 106"/>
                <a:gd name="T3" fmla="*/ 114 h 133"/>
                <a:gd name="T4" fmla="*/ 88 w 106"/>
                <a:gd name="T5" fmla="*/ 126 h 133"/>
                <a:gd name="T6" fmla="*/ 79 w 106"/>
                <a:gd name="T7" fmla="*/ 128 h 133"/>
                <a:gd name="T8" fmla="*/ 58 w 106"/>
                <a:gd name="T9" fmla="*/ 127 h 133"/>
                <a:gd name="T10" fmla="*/ 50 w 106"/>
                <a:gd name="T11" fmla="*/ 126 h 133"/>
                <a:gd name="T12" fmla="*/ 55 w 106"/>
                <a:gd name="T13" fmla="*/ 118 h 133"/>
                <a:gd name="T14" fmla="*/ 58 w 106"/>
                <a:gd name="T15" fmla="*/ 108 h 133"/>
                <a:gd name="T16" fmla="*/ 63 w 106"/>
                <a:gd name="T17" fmla="*/ 100 h 133"/>
                <a:gd name="T18" fmla="*/ 55 w 106"/>
                <a:gd name="T19" fmla="*/ 90 h 133"/>
                <a:gd name="T20" fmla="*/ 38 w 106"/>
                <a:gd name="T21" fmla="*/ 79 h 133"/>
                <a:gd name="T22" fmla="*/ 20 w 106"/>
                <a:gd name="T23" fmla="*/ 70 h 133"/>
                <a:gd name="T24" fmla="*/ 7 w 106"/>
                <a:gd name="T25" fmla="*/ 55 h 133"/>
                <a:gd name="T26" fmla="*/ 0 w 106"/>
                <a:gd name="T27" fmla="*/ 48 h 133"/>
                <a:gd name="T28" fmla="*/ 5 w 106"/>
                <a:gd name="T29" fmla="*/ 27 h 133"/>
                <a:gd name="T30" fmla="*/ 10 w 106"/>
                <a:gd name="T31" fmla="*/ 11 h 133"/>
                <a:gd name="T32" fmla="*/ 30 w 106"/>
                <a:gd name="T33" fmla="*/ 4 h 133"/>
                <a:gd name="T34" fmla="*/ 52 w 106"/>
                <a:gd name="T35" fmla="*/ 8 h 133"/>
                <a:gd name="T36" fmla="*/ 56 w 106"/>
                <a:gd name="T37" fmla="*/ 16 h 133"/>
                <a:gd name="T38" fmla="*/ 60 w 106"/>
                <a:gd name="T39" fmla="*/ 33 h 133"/>
                <a:gd name="T40" fmla="*/ 59 w 106"/>
                <a:gd name="T41" fmla="*/ 44 h 133"/>
                <a:gd name="T42" fmla="*/ 75 w 106"/>
                <a:gd name="T43" fmla="*/ 46 h 133"/>
                <a:gd name="T44" fmla="*/ 86 w 106"/>
                <a:gd name="T45" fmla="*/ 52 h 133"/>
                <a:gd name="T46" fmla="*/ 92 w 106"/>
                <a:gd name="T47" fmla="*/ 75 h 133"/>
                <a:gd name="T48" fmla="*/ 102 w 106"/>
                <a:gd name="T49" fmla="*/ 73 h 133"/>
                <a:gd name="T50" fmla="*/ 99 w 106"/>
                <a:gd name="T51" fmla="*/ 100 h 1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33"/>
                <a:gd name="T80" fmla="*/ 106 w 106"/>
                <a:gd name="T81" fmla="*/ 133 h 1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33">
                  <a:moveTo>
                    <a:pt x="99" y="100"/>
                  </a:moveTo>
                  <a:cubicBezTo>
                    <a:pt x="101" y="107"/>
                    <a:pt x="99" y="107"/>
                    <a:pt x="98" y="114"/>
                  </a:cubicBezTo>
                  <a:cubicBezTo>
                    <a:pt x="97" y="120"/>
                    <a:pt x="89" y="120"/>
                    <a:pt x="88" y="126"/>
                  </a:cubicBezTo>
                  <a:cubicBezTo>
                    <a:pt x="86" y="133"/>
                    <a:pt x="84" y="124"/>
                    <a:pt x="79" y="128"/>
                  </a:cubicBezTo>
                  <a:cubicBezTo>
                    <a:pt x="73" y="133"/>
                    <a:pt x="67" y="128"/>
                    <a:pt x="58" y="127"/>
                  </a:cubicBezTo>
                  <a:cubicBezTo>
                    <a:pt x="50" y="126"/>
                    <a:pt x="52" y="130"/>
                    <a:pt x="50" y="126"/>
                  </a:cubicBezTo>
                  <a:cubicBezTo>
                    <a:pt x="48" y="123"/>
                    <a:pt x="53" y="123"/>
                    <a:pt x="55" y="118"/>
                  </a:cubicBezTo>
                  <a:cubicBezTo>
                    <a:pt x="57" y="113"/>
                    <a:pt x="54" y="111"/>
                    <a:pt x="58" y="108"/>
                  </a:cubicBezTo>
                  <a:cubicBezTo>
                    <a:pt x="62" y="105"/>
                    <a:pt x="58" y="106"/>
                    <a:pt x="63" y="100"/>
                  </a:cubicBezTo>
                  <a:cubicBezTo>
                    <a:pt x="65" y="96"/>
                    <a:pt x="58" y="90"/>
                    <a:pt x="55" y="90"/>
                  </a:cubicBezTo>
                  <a:cubicBezTo>
                    <a:pt x="52" y="90"/>
                    <a:pt x="45" y="86"/>
                    <a:pt x="38" y="79"/>
                  </a:cubicBezTo>
                  <a:cubicBezTo>
                    <a:pt x="30" y="72"/>
                    <a:pt x="23" y="75"/>
                    <a:pt x="20" y="70"/>
                  </a:cubicBezTo>
                  <a:cubicBezTo>
                    <a:pt x="18" y="66"/>
                    <a:pt x="11" y="66"/>
                    <a:pt x="7" y="55"/>
                  </a:cubicBezTo>
                  <a:cubicBezTo>
                    <a:pt x="4" y="48"/>
                    <a:pt x="3" y="51"/>
                    <a:pt x="0" y="48"/>
                  </a:cubicBezTo>
                  <a:cubicBezTo>
                    <a:pt x="1" y="43"/>
                    <a:pt x="5" y="35"/>
                    <a:pt x="5" y="27"/>
                  </a:cubicBezTo>
                  <a:cubicBezTo>
                    <a:pt x="6" y="19"/>
                    <a:pt x="7" y="18"/>
                    <a:pt x="10" y="11"/>
                  </a:cubicBezTo>
                  <a:cubicBezTo>
                    <a:pt x="13" y="5"/>
                    <a:pt x="15" y="7"/>
                    <a:pt x="30" y="4"/>
                  </a:cubicBezTo>
                  <a:cubicBezTo>
                    <a:pt x="44" y="0"/>
                    <a:pt x="46" y="4"/>
                    <a:pt x="52" y="8"/>
                  </a:cubicBezTo>
                  <a:cubicBezTo>
                    <a:pt x="58" y="11"/>
                    <a:pt x="56" y="10"/>
                    <a:pt x="56" y="16"/>
                  </a:cubicBezTo>
                  <a:cubicBezTo>
                    <a:pt x="57" y="19"/>
                    <a:pt x="62" y="27"/>
                    <a:pt x="60" y="33"/>
                  </a:cubicBezTo>
                  <a:cubicBezTo>
                    <a:pt x="57" y="40"/>
                    <a:pt x="60" y="40"/>
                    <a:pt x="59" y="44"/>
                  </a:cubicBezTo>
                  <a:cubicBezTo>
                    <a:pt x="57" y="47"/>
                    <a:pt x="74" y="49"/>
                    <a:pt x="75" y="46"/>
                  </a:cubicBezTo>
                  <a:cubicBezTo>
                    <a:pt x="77" y="44"/>
                    <a:pt x="84" y="46"/>
                    <a:pt x="86" y="52"/>
                  </a:cubicBezTo>
                  <a:cubicBezTo>
                    <a:pt x="91" y="71"/>
                    <a:pt x="87" y="76"/>
                    <a:pt x="92" y="75"/>
                  </a:cubicBezTo>
                  <a:cubicBezTo>
                    <a:pt x="97" y="75"/>
                    <a:pt x="98" y="69"/>
                    <a:pt x="102" y="73"/>
                  </a:cubicBezTo>
                  <a:cubicBezTo>
                    <a:pt x="106" y="78"/>
                    <a:pt x="103" y="96"/>
                    <a:pt x="99" y="100"/>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1994" name="Freeform 9"/>
            <p:cNvSpPr>
              <a:spLocks/>
            </p:cNvSpPr>
            <p:nvPr/>
          </p:nvSpPr>
          <p:spPr bwMode="auto">
            <a:xfrm>
              <a:off x="6893466" y="5242155"/>
              <a:ext cx="140931" cy="166693"/>
            </a:xfrm>
            <a:custGeom>
              <a:avLst/>
              <a:gdLst>
                <a:gd name="T0" fmla="*/ 64 w 71"/>
                <a:gd name="T1" fmla="*/ 63 h 84"/>
                <a:gd name="T2" fmla="*/ 50 w 71"/>
                <a:gd name="T3" fmla="*/ 79 h 84"/>
                <a:gd name="T4" fmla="*/ 35 w 71"/>
                <a:gd name="T5" fmla="*/ 80 h 84"/>
                <a:gd name="T6" fmla="*/ 14 w 71"/>
                <a:gd name="T7" fmla="*/ 73 h 84"/>
                <a:gd name="T8" fmla="*/ 4 w 71"/>
                <a:gd name="T9" fmla="*/ 68 h 84"/>
                <a:gd name="T10" fmla="*/ 6 w 71"/>
                <a:gd name="T11" fmla="*/ 51 h 84"/>
                <a:gd name="T12" fmla="*/ 6 w 71"/>
                <a:gd name="T13" fmla="*/ 31 h 84"/>
                <a:gd name="T14" fmla="*/ 8 w 71"/>
                <a:gd name="T15" fmla="*/ 20 h 84"/>
                <a:gd name="T16" fmla="*/ 13 w 71"/>
                <a:gd name="T17" fmla="*/ 4 h 84"/>
                <a:gd name="T18" fmla="*/ 27 w 71"/>
                <a:gd name="T19" fmla="*/ 6 h 84"/>
                <a:gd name="T20" fmla="*/ 35 w 71"/>
                <a:gd name="T21" fmla="*/ 17 h 84"/>
                <a:gd name="T22" fmla="*/ 47 w 71"/>
                <a:gd name="T23" fmla="*/ 24 h 84"/>
                <a:gd name="T24" fmla="*/ 56 w 71"/>
                <a:gd name="T25" fmla="*/ 32 h 84"/>
                <a:gd name="T26" fmla="*/ 66 w 71"/>
                <a:gd name="T27" fmla="*/ 43 h 84"/>
                <a:gd name="T28" fmla="*/ 64 w 71"/>
                <a:gd name="T29" fmla="*/ 63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84"/>
                <a:gd name="T47" fmla="*/ 71 w 71"/>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84">
                  <a:moveTo>
                    <a:pt x="64" y="63"/>
                  </a:moveTo>
                  <a:cubicBezTo>
                    <a:pt x="59" y="73"/>
                    <a:pt x="56" y="75"/>
                    <a:pt x="50" y="79"/>
                  </a:cubicBezTo>
                  <a:cubicBezTo>
                    <a:pt x="44" y="84"/>
                    <a:pt x="40" y="77"/>
                    <a:pt x="35" y="80"/>
                  </a:cubicBezTo>
                  <a:cubicBezTo>
                    <a:pt x="29" y="83"/>
                    <a:pt x="21" y="73"/>
                    <a:pt x="14" y="73"/>
                  </a:cubicBezTo>
                  <a:cubicBezTo>
                    <a:pt x="8" y="74"/>
                    <a:pt x="4" y="68"/>
                    <a:pt x="4" y="68"/>
                  </a:cubicBezTo>
                  <a:cubicBezTo>
                    <a:pt x="0" y="62"/>
                    <a:pt x="1" y="53"/>
                    <a:pt x="6" y="51"/>
                  </a:cubicBezTo>
                  <a:cubicBezTo>
                    <a:pt x="10" y="49"/>
                    <a:pt x="3" y="35"/>
                    <a:pt x="6" y="31"/>
                  </a:cubicBezTo>
                  <a:cubicBezTo>
                    <a:pt x="9" y="27"/>
                    <a:pt x="4" y="27"/>
                    <a:pt x="8" y="20"/>
                  </a:cubicBezTo>
                  <a:cubicBezTo>
                    <a:pt x="13" y="14"/>
                    <a:pt x="7" y="12"/>
                    <a:pt x="13" y="4"/>
                  </a:cubicBezTo>
                  <a:cubicBezTo>
                    <a:pt x="17" y="11"/>
                    <a:pt x="19" y="0"/>
                    <a:pt x="27" y="6"/>
                  </a:cubicBezTo>
                  <a:cubicBezTo>
                    <a:pt x="35" y="13"/>
                    <a:pt x="29" y="22"/>
                    <a:pt x="35" y="17"/>
                  </a:cubicBezTo>
                  <a:cubicBezTo>
                    <a:pt x="41" y="13"/>
                    <a:pt x="40" y="21"/>
                    <a:pt x="47" y="24"/>
                  </a:cubicBezTo>
                  <a:cubicBezTo>
                    <a:pt x="53" y="27"/>
                    <a:pt x="51" y="29"/>
                    <a:pt x="56" y="32"/>
                  </a:cubicBezTo>
                  <a:cubicBezTo>
                    <a:pt x="61" y="35"/>
                    <a:pt x="60" y="35"/>
                    <a:pt x="66" y="43"/>
                  </a:cubicBezTo>
                  <a:cubicBezTo>
                    <a:pt x="71" y="51"/>
                    <a:pt x="60" y="51"/>
                    <a:pt x="64" y="63"/>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1995" name="Freeform 10"/>
            <p:cNvSpPr>
              <a:spLocks/>
            </p:cNvSpPr>
            <p:nvPr/>
          </p:nvSpPr>
          <p:spPr bwMode="auto">
            <a:xfrm>
              <a:off x="6334287" y="4342014"/>
              <a:ext cx="319747" cy="545540"/>
            </a:xfrm>
            <a:custGeom>
              <a:avLst/>
              <a:gdLst>
                <a:gd name="T0" fmla="*/ 145 w 162"/>
                <a:gd name="T1" fmla="*/ 64 h 277"/>
                <a:gd name="T2" fmla="*/ 133 w 162"/>
                <a:gd name="T3" fmla="*/ 64 h 277"/>
                <a:gd name="T4" fmla="*/ 113 w 162"/>
                <a:gd name="T5" fmla="*/ 75 h 277"/>
                <a:gd name="T6" fmla="*/ 101 w 162"/>
                <a:gd name="T7" fmla="*/ 101 h 277"/>
                <a:gd name="T8" fmla="*/ 106 w 162"/>
                <a:gd name="T9" fmla="*/ 138 h 277"/>
                <a:gd name="T10" fmla="*/ 116 w 162"/>
                <a:gd name="T11" fmla="*/ 147 h 277"/>
                <a:gd name="T12" fmla="*/ 134 w 162"/>
                <a:gd name="T13" fmla="*/ 145 h 277"/>
                <a:gd name="T14" fmla="*/ 138 w 162"/>
                <a:gd name="T15" fmla="*/ 166 h 277"/>
                <a:gd name="T16" fmla="*/ 149 w 162"/>
                <a:gd name="T17" fmla="*/ 164 h 277"/>
                <a:gd name="T18" fmla="*/ 160 w 162"/>
                <a:gd name="T19" fmla="*/ 189 h 277"/>
                <a:gd name="T20" fmla="*/ 157 w 162"/>
                <a:gd name="T21" fmla="*/ 210 h 277"/>
                <a:gd name="T22" fmla="*/ 152 w 162"/>
                <a:gd name="T23" fmla="*/ 226 h 277"/>
                <a:gd name="T24" fmla="*/ 153 w 162"/>
                <a:gd name="T25" fmla="*/ 243 h 277"/>
                <a:gd name="T26" fmla="*/ 150 w 162"/>
                <a:gd name="T27" fmla="*/ 263 h 277"/>
                <a:gd name="T28" fmla="*/ 146 w 162"/>
                <a:gd name="T29" fmla="*/ 266 h 277"/>
                <a:gd name="T30" fmla="*/ 139 w 162"/>
                <a:gd name="T31" fmla="*/ 277 h 277"/>
                <a:gd name="T32" fmla="*/ 126 w 162"/>
                <a:gd name="T33" fmla="*/ 265 h 277"/>
                <a:gd name="T34" fmla="*/ 102 w 162"/>
                <a:gd name="T35" fmla="*/ 246 h 277"/>
                <a:gd name="T36" fmla="*/ 78 w 162"/>
                <a:gd name="T37" fmla="*/ 227 h 277"/>
                <a:gd name="T38" fmla="*/ 66 w 162"/>
                <a:gd name="T39" fmla="*/ 206 h 277"/>
                <a:gd name="T40" fmla="*/ 55 w 162"/>
                <a:gd name="T41" fmla="*/ 181 h 277"/>
                <a:gd name="T42" fmla="*/ 49 w 162"/>
                <a:gd name="T43" fmla="*/ 165 h 277"/>
                <a:gd name="T44" fmla="*/ 35 w 162"/>
                <a:gd name="T45" fmla="*/ 130 h 277"/>
                <a:gd name="T46" fmla="*/ 22 w 162"/>
                <a:gd name="T47" fmla="*/ 105 h 277"/>
                <a:gd name="T48" fmla="*/ 8 w 162"/>
                <a:gd name="T49" fmla="*/ 88 h 277"/>
                <a:gd name="T50" fmla="*/ 5 w 162"/>
                <a:gd name="T51" fmla="*/ 79 h 277"/>
                <a:gd name="T52" fmla="*/ 16 w 162"/>
                <a:gd name="T53" fmla="*/ 52 h 277"/>
                <a:gd name="T54" fmla="*/ 15 w 162"/>
                <a:gd name="T55" fmla="*/ 65 h 277"/>
                <a:gd name="T56" fmla="*/ 23 w 162"/>
                <a:gd name="T57" fmla="*/ 68 h 277"/>
                <a:gd name="T58" fmla="*/ 34 w 162"/>
                <a:gd name="T59" fmla="*/ 73 h 277"/>
                <a:gd name="T60" fmla="*/ 41 w 162"/>
                <a:gd name="T61" fmla="*/ 54 h 277"/>
                <a:gd name="T62" fmla="*/ 73 w 162"/>
                <a:gd name="T63" fmla="*/ 27 h 277"/>
                <a:gd name="T64" fmla="*/ 79 w 162"/>
                <a:gd name="T65" fmla="*/ 3 h 277"/>
                <a:gd name="T66" fmla="*/ 87 w 162"/>
                <a:gd name="T67" fmla="*/ 6 h 277"/>
                <a:gd name="T68" fmla="*/ 96 w 162"/>
                <a:gd name="T69" fmla="*/ 19 h 277"/>
                <a:gd name="T70" fmla="*/ 110 w 162"/>
                <a:gd name="T71" fmla="*/ 37 h 277"/>
                <a:gd name="T72" fmla="*/ 134 w 162"/>
                <a:gd name="T73" fmla="*/ 35 h 277"/>
                <a:gd name="T74" fmla="*/ 143 w 162"/>
                <a:gd name="T75" fmla="*/ 43 h 277"/>
                <a:gd name="T76" fmla="*/ 137 w 162"/>
                <a:gd name="T77" fmla="*/ 59 h 277"/>
                <a:gd name="T78" fmla="*/ 145 w 162"/>
                <a:gd name="T79" fmla="*/ 64 h 2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2"/>
                <a:gd name="T121" fmla="*/ 0 h 277"/>
                <a:gd name="T122" fmla="*/ 162 w 162"/>
                <a:gd name="T123" fmla="*/ 277 h 27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2" h="277">
                  <a:moveTo>
                    <a:pt x="145" y="64"/>
                  </a:moveTo>
                  <a:cubicBezTo>
                    <a:pt x="138" y="68"/>
                    <a:pt x="142" y="58"/>
                    <a:pt x="133" y="64"/>
                  </a:cubicBezTo>
                  <a:cubicBezTo>
                    <a:pt x="125" y="71"/>
                    <a:pt x="122" y="67"/>
                    <a:pt x="113" y="75"/>
                  </a:cubicBezTo>
                  <a:cubicBezTo>
                    <a:pt x="104" y="83"/>
                    <a:pt x="108" y="95"/>
                    <a:pt x="101" y="101"/>
                  </a:cubicBezTo>
                  <a:cubicBezTo>
                    <a:pt x="87" y="112"/>
                    <a:pt x="108" y="131"/>
                    <a:pt x="106" y="138"/>
                  </a:cubicBezTo>
                  <a:cubicBezTo>
                    <a:pt x="103" y="145"/>
                    <a:pt x="116" y="137"/>
                    <a:pt x="116" y="147"/>
                  </a:cubicBezTo>
                  <a:cubicBezTo>
                    <a:pt x="115" y="157"/>
                    <a:pt x="131" y="150"/>
                    <a:pt x="134" y="145"/>
                  </a:cubicBezTo>
                  <a:cubicBezTo>
                    <a:pt x="138" y="140"/>
                    <a:pt x="133" y="164"/>
                    <a:pt x="138" y="166"/>
                  </a:cubicBezTo>
                  <a:cubicBezTo>
                    <a:pt x="144" y="167"/>
                    <a:pt x="143" y="163"/>
                    <a:pt x="149" y="164"/>
                  </a:cubicBezTo>
                  <a:cubicBezTo>
                    <a:pt x="160" y="189"/>
                    <a:pt x="160" y="189"/>
                    <a:pt x="160" y="189"/>
                  </a:cubicBezTo>
                  <a:cubicBezTo>
                    <a:pt x="160" y="189"/>
                    <a:pt x="155" y="201"/>
                    <a:pt x="157" y="210"/>
                  </a:cubicBezTo>
                  <a:cubicBezTo>
                    <a:pt x="159" y="218"/>
                    <a:pt x="148" y="220"/>
                    <a:pt x="152" y="226"/>
                  </a:cubicBezTo>
                  <a:cubicBezTo>
                    <a:pt x="157" y="233"/>
                    <a:pt x="145" y="238"/>
                    <a:pt x="153" y="243"/>
                  </a:cubicBezTo>
                  <a:cubicBezTo>
                    <a:pt x="162" y="247"/>
                    <a:pt x="150" y="258"/>
                    <a:pt x="150" y="263"/>
                  </a:cubicBezTo>
                  <a:cubicBezTo>
                    <a:pt x="150" y="263"/>
                    <a:pt x="150" y="267"/>
                    <a:pt x="146" y="266"/>
                  </a:cubicBezTo>
                  <a:cubicBezTo>
                    <a:pt x="142" y="266"/>
                    <a:pt x="153" y="272"/>
                    <a:pt x="139" y="277"/>
                  </a:cubicBezTo>
                  <a:cubicBezTo>
                    <a:pt x="134" y="272"/>
                    <a:pt x="128" y="272"/>
                    <a:pt x="126" y="265"/>
                  </a:cubicBezTo>
                  <a:cubicBezTo>
                    <a:pt x="125" y="258"/>
                    <a:pt x="122" y="258"/>
                    <a:pt x="102" y="246"/>
                  </a:cubicBezTo>
                  <a:cubicBezTo>
                    <a:pt x="82" y="235"/>
                    <a:pt x="80" y="232"/>
                    <a:pt x="78" y="227"/>
                  </a:cubicBezTo>
                  <a:cubicBezTo>
                    <a:pt x="75" y="222"/>
                    <a:pt x="65" y="217"/>
                    <a:pt x="66" y="206"/>
                  </a:cubicBezTo>
                  <a:cubicBezTo>
                    <a:pt x="68" y="195"/>
                    <a:pt x="55" y="188"/>
                    <a:pt x="55" y="181"/>
                  </a:cubicBezTo>
                  <a:cubicBezTo>
                    <a:pt x="55" y="174"/>
                    <a:pt x="51" y="175"/>
                    <a:pt x="49" y="165"/>
                  </a:cubicBezTo>
                  <a:cubicBezTo>
                    <a:pt x="47" y="155"/>
                    <a:pt x="38" y="141"/>
                    <a:pt x="35" y="130"/>
                  </a:cubicBezTo>
                  <a:cubicBezTo>
                    <a:pt x="33" y="119"/>
                    <a:pt x="26" y="119"/>
                    <a:pt x="22" y="105"/>
                  </a:cubicBezTo>
                  <a:cubicBezTo>
                    <a:pt x="21" y="96"/>
                    <a:pt x="0" y="94"/>
                    <a:pt x="8" y="88"/>
                  </a:cubicBezTo>
                  <a:cubicBezTo>
                    <a:pt x="14" y="84"/>
                    <a:pt x="7" y="85"/>
                    <a:pt x="5" y="79"/>
                  </a:cubicBezTo>
                  <a:cubicBezTo>
                    <a:pt x="4" y="74"/>
                    <a:pt x="2" y="65"/>
                    <a:pt x="16" y="52"/>
                  </a:cubicBezTo>
                  <a:cubicBezTo>
                    <a:pt x="22" y="61"/>
                    <a:pt x="14" y="60"/>
                    <a:pt x="15" y="65"/>
                  </a:cubicBezTo>
                  <a:cubicBezTo>
                    <a:pt x="16" y="70"/>
                    <a:pt x="17" y="66"/>
                    <a:pt x="23" y="68"/>
                  </a:cubicBezTo>
                  <a:cubicBezTo>
                    <a:pt x="29" y="69"/>
                    <a:pt x="28" y="78"/>
                    <a:pt x="34" y="73"/>
                  </a:cubicBezTo>
                  <a:cubicBezTo>
                    <a:pt x="40" y="68"/>
                    <a:pt x="35" y="67"/>
                    <a:pt x="41" y="54"/>
                  </a:cubicBezTo>
                  <a:cubicBezTo>
                    <a:pt x="48" y="41"/>
                    <a:pt x="67" y="38"/>
                    <a:pt x="73" y="27"/>
                  </a:cubicBezTo>
                  <a:cubicBezTo>
                    <a:pt x="80" y="16"/>
                    <a:pt x="80" y="13"/>
                    <a:pt x="79" y="3"/>
                  </a:cubicBezTo>
                  <a:cubicBezTo>
                    <a:pt x="82" y="0"/>
                    <a:pt x="82" y="5"/>
                    <a:pt x="87" y="6"/>
                  </a:cubicBezTo>
                  <a:cubicBezTo>
                    <a:pt x="93" y="9"/>
                    <a:pt x="88" y="14"/>
                    <a:pt x="96" y="19"/>
                  </a:cubicBezTo>
                  <a:cubicBezTo>
                    <a:pt x="104" y="23"/>
                    <a:pt x="103" y="36"/>
                    <a:pt x="110" y="37"/>
                  </a:cubicBezTo>
                  <a:cubicBezTo>
                    <a:pt x="118" y="38"/>
                    <a:pt x="123" y="31"/>
                    <a:pt x="134" y="35"/>
                  </a:cubicBezTo>
                  <a:cubicBezTo>
                    <a:pt x="145" y="40"/>
                    <a:pt x="145" y="40"/>
                    <a:pt x="143" y="43"/>
                  </a:cubicBezTo>
                  <a:cubicBezTo>
                    <a:pt x="137" y="52"/>
                    <a:pt x="132" y="60"/>
                    <a:pt x="137" y="59"/>
                  </a:cubicBezTo>
                  <a:cubicBezTo>
                    <a:pt x="143" y="58"/>
                    <a:pt x="143" y="61"/>
                    <a:pt x="145" y="64"/>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1996" name="Freeform 11"/>
            <p:cNvSpPr>
              <a:spLocks/>
            </p:cNvSpPr>
            <p:nvPr/>
          </p:nvSpPr>
          <p:spPr bwMode="auto">
            <a:xfrm>
              <a:off x="6391872" y="3976805"/>
              <a:ext cx="303078" cy="490986"/>
            </a:xfrm>
            <a:custGeom>
              <a:avLst/>
              <a:gdLst>
                <a:gd name="T0" fmla="*/ 99 w 154"/>
                <a:gd name="T1" fmla="*/ 9 h 249"/>
                <a:gd name="T2" fmla="*/ 95 w 154"/>
                <a:gd name="T3" fmla="*/ 1 h 249"/>
                <a:gd name="T4" fmla="*/ 81 w 154"/>
                <a:gd name="T5" fmla="*/ 12 h 249"/>
                <a:gd name="T6" fmla="*/ 62 w 154"/>
                <a:gd name="T7" fmla="*/ 19 h 249"/>
                <a:gd name="T8" fmla="*/ 52 w 154"/>
                <a:gd name="T9" fmla="*/ 21 h 249"/>
                <a:gd name="T10" fmla="*/ 46 w 154"/>
                <a:gd name="T11" fmla="*/ 38 h 249"/>
                <a:gd name="T12" fmla="*/ 39 w 154"/>
                <a:gd name="T13" fmla="*/ 49 h 249"/>
                <a:gd name="T14" fmla="*/ 31 w 154"/>
                <a:gd name="T15" fmla="*/ 61 h 249"/>
                <a:gd name="T16" fmla="*/ 24 w 154"/>
                <a:gd name="T17" fmla="*/ 57 h 249"/>
                <a:gd name="T18" fmla="*/ 25 w 154"/>
                <a:gd name="T19" fmla="*/ 68 h 249"/>
                <a:gd name="T20" fmla="*/ 23 w 154"/>
                <a:gd name="T21" fmla="*/ 73 h 249"/>
                <a:gd name="T22" fmla="*/ 19 w 154"/>
                <a:gd name="T23" fmla="*/ 71 h 249"/>
                <a:gd name="T24" fmla="*/ 18 w 154"/>
                <a:gd name="T25" fmla="*/ 78 h 249"/>
                <a:gd name="T26" fmla="*/ 20 w 154"/>
                <a:gd name="T27" fmla="*/ 82 h 249"/>
                <a:gd name="T28" fmla="*/ 22 w 154"/>
                <a:gd name="T29" fmla="*/ 87 h 249"/>
                <a:gd name="T30" fmla="*/ 24 w 154"/>
                <a:gd name="T31" fmla="*/ 97 h 249"/>
                <a:gd name="T32" fmla="*/ 22 w 154"/>
                <a:gd name="T33" fmla="*/ 111 h 249"/>
                <a:gd name="T34" fmla="*/ 23 w 154"/>
                <a:gd name="T35" fmla="*/ 131 h 249"/>
                <a:gd name="T36" fmla="*/ 16 w 154"/>
                <a:gd name="T37" fmla="*/ 148 h 249"/>
                <a:gd name="T38" fmla="*/ 8 w 154"/>
                <a:gd name="T39" fmla="*/ 155 h 249"/>
                <a:gd name="T40" fmla="*/ 6 w 154"/>
                <a:gd name="T41" fmla="*/ 165 h 249"/>
                <a:gd name="T42" fmla="*/ 19 w 154"/>
                <a:gd name="T43" fmla="*/ 174 h 249"/>
                <a:gd name="T44" fmla="*/ 23 w 154"/>
                <a:gd name="T45" fmla="*/ 178 h 249"/>
                <a:gd name="T46" fmla="*/ 36 w 154"/>
                <a:gd name="T47" fmla="*/ 182 h 249"/>
                <a:gd name="T48" fmla="*/ 41 w 154"/>
                <a:gd name="T49" fmla="*/ 183 h 249"/>
                <a:gd name="T50" fmla="*/ 50 w 154"/>
                <a:gd name="T51" fmla="*/ 188 h 249"/>
                <a:gd name="T52" fmla="*/ 58 w 154"/>
                <a:gd name="T53" fmla="*/ 191 h 249"/>
                <a:gd name="T54" fmla="*/ 67 w 154"/>
                <a:gd name="T55" fmla="*/ 204 h 249"/>
                <a:gd name="T56" fmla="*/ 81 w 154"/>
                <a:gd name="T57" fmla="*/ 222 h 249"/>
                <a:gd name="T58" fmla="*/ 105 w 154"/>
                <a:gd name="T59" fmla="*/ 220 h 249"/>
                <a:gd name="T60" fmla="*/ 114 w 154"/>
                <a:gd name="T61" fmla="*/ 228 h 249"/>
                <a:gd name="T62" fmla="*/ 108 w 154"/>
                <a:gd name="T63" fmla="*/ 244 h 249"/>
                <a:gd name="T64" fmla="*/ 116 w 154"/>
                <a:gd name="T65" fmla="*/ 249 h 249"/>
                <a:gd name="T66" fmla="*/ 122 w 154"/>
                <a:gd name="T67" fmla="*/ 212 h 249"/>
                <a:gd name="T68" fmla="*/ 120 w 154"/>
                <a:gd name="T69" fmla="*/ 196 h 249"/>
                <a:gd name="T70" fmla="*/ 114 w 154"/>
                <a:gd name="T71" fmla="*/ 181 h 249"/>
                <a:gd name="T72" fmla="*/ 120 w 154"/>
                <a:gd name="T73" fmla="*/ 176 h 249"/>
                <a:gd name="T74" fmla="*/ 125 w 154"/>
                <a:gd name="T75" fmla="*/ 177 h 249"/>
                <a:gd name="T76" fmla="*/ 122 w 154"/>
                <a:gd name="T77" fmla="*/ 170 h 249"/>
                <a:gd name="T78" fmla="*/ 117 w 154"/>
                <a:gd name="T79" fmla="*/ 171 h 249"/>
                <a:gd name="T80" fmla="*/ 116 w 154"/>
                <a:gd name="T81" fmla="*/ 160 h 249"/>
                <a:gd name="T82" fmla="*/ 137 w 154"/>
                <a:gd name="T83" fmla="*/ 160 h 249"/>
                <a:gd name="T84" fmla="*/ 139 w 154"/>
                <a:gd name="T85" fmla="*/ 159 h 249"/>
                <a:gd name="T86" fmla="*/ 146 w 154"/>
                <a:gd name="T87" fmla="*/ 154 h 249"/>
                <a:gd name="T88" fmla="*/ 154 w 154"/>
                <a:gd name="T89" fmla="*/ 168 h 249"/>
                <a:gd name="T90" fmla="*/ 147 w 154"/>
                <a:gd name="T91" fmla="*/ 149 h 249"/>
                <a:gd name="T92" fmla="*/ 142 w 154"/>
                <a:gd name="T93" fmla="*/ 145 h 249"/>
                <a:gd name="T94" fmla="*/ 146 w 154"/>
                <a:gd name="T95" fmla="*/ 137 h 249"/>
                <a:gd name="T96" fmla="*/ 142 w 154"/>
                <a:gd name="T97" fmla="*/ 123 h 249"/>
                <a:gd name="T98" fmla="*/ 146 w 154"/>
                <a:gd name="T99" fmla="*/ 93 h 249"/>
                <a:gd name="T100" fmla="*/ 123 w 154"/>
                <a:gd name="T101" fmla="*/ 95 h 249"/>
                <a:gd name="T102" fmla="*/ 112 w 154"/>
                <a:gd name="T103" fmla="*/ 82 h 249"/>
                <a:gd name="T104" fmla="*/ 94 w 154"/>
                <a:gd name="T105" fmla="*/ 81 h 249"/>
                <a:gd name="T106" fmla="*/ 86 w 154"/>
                <a:gd name="T107" fmla="*/ 76 h 249"/>
                <a:gd name="T108" fmla="*/ 84 w 154"/>
                <a:gd name="T109" fmla="*/ 60 h 249"/>
                <a:gd name="T110" fmla="*/ 76 w 154"/>
                <a:gd name="T111" fmla="*/ 48 h 249"/>
                <a:gd name="T112" fmla="*/ 76 w 154"/>
                <a:gd name="T113" fmla="*/ 44 h 249"/>
                <a:gd name="T114" fmla="*/ 85 w 154"/>
                <a:gd name="T115" fmla="*/ 20 h 249"/>
                <a:gd name="T116" fmla="*/ 99 w 154"/>
                <a:gd name="T117" fmla="*/ 9 h 24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4"/>
                <a:gd name="T178" fmla="*/ 0 h 249"/>
                <a:gd name="T179" fmla="*/ 154 w 154"/>
                <a:gd name="T180" fmla="*/ 249 h 24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4" h="249">
                  <a:moveTo>
                    <a:pt x="99" y="9"/>
                  </a:moveTo>
                  <a:cubicBezTo>
                    <a:pt x="103" y="7"/>
                    <a:pt x="103" y="0"/>
                    <a:pt x="95" y="1"/>
                  </a:cubicBezTo>
                  <a:cubicBezTo>
                    <a:pt x="87" y="2"/>
                    <a:pt x="91" y="4"/>
                    <a:pt x="81" y="12"/>
                  </a:cubicBezTo>
                  <a:cubicBezTo>
                    <a:pt x="66" y="23"/>
                    <a:pt x="65" y="11"/>
                    <a:pt x="62" y="19"/>
                  </a:cubicBezTo>
                  <a:cubicBezTo>
                    <a:pt x="60" y="26"/>
                    <a:pt x="54" y="16"/>
                    <a:pt x="52" y="21"/>
                  </a:cubicBezTo>
                  <a:cubicBezTo>
                    <a:pt x="51" y="27"/>
                    <a:pt x="46" y="26"/>
                    <a:pt x="46" y="38"/>
                  </a:cubicBezTo>
                  <a:cubicBezTo>
                    <a:pt x="46" y="50"/>
                    <a:pt x="40" y="42"/>
                    <a:pt x="39" y="49"/>
                  </a:cubicBezTo>
                  <a:cubicBezTo>
                    <a:pt x="37" y="56"/>
                    <a:pt x="29" y="53"/>
                    <a:pt x="31" y="61"/>
                  </a:cubicBezTo>
                  <a:cubicBezTo>
                    <a:pt x="34" y="73"/>
                    <a:pt x="28" y="62"/>
                    <a:pt x="24" y="57"/>
                  </a:cubicBezTo>
                  <a:cubicBezTo>
                    <a:pt x="20" y="61"/>
                    <a:pt x="29" y="68"/>
                    <a:pt x="25" y="68"/>
                  </a:cubicBezTo>
                  <a:cubicBezTo>
                    <a:pt x="23" y="68"/>
                    <a:pt x="25" y="71"/>
                    <a:pt x="23" y="73"/>
                  </a:cubicBezTo>
                  <a:cubicBezTo>
                    <a:pt x="21" y="75"/>
                    <a:pt x="20" y="70"/>
                    <a:pt x="19" y="71"/>
                  </a:cubicBezTo>
                  <a:cubicBezTo>
                    <a:pt x="18" y="75"/>
                    <a:pt x="18" y="73"/>
                    <a:pt x="18" y="78"/>
                  </a:cubicBezTo>
                  <a:cubicBezTo>
                    <a:pt x="18" y="80"/>
                    <a:pt x="20" y="80"/>
                    <a:pt x="20" y="82"/>
                  </a:cubicBezTo>
                  <a:cubicBezTo>
                    <a:pt x="20" y="84"/>
                    <a:pt x="20" y="86"/>
                    <a:pt x="22" y="87"/>
                  </a:cubicBezTo>
                  <a:cubicBezTo>
                    <a:pt x="27" y="89"/>
                    <a:pt x="20" y="93"/>
                    <a:pt x="24" y="97"/>
                  </a:cubicBezTo>
                  <a:cubicBezTo>
                    <a:pt x="29" y="103"/>
                    <a:pt x="19" y="99"/>
                    <a:pt x="22" y="111"/>
                  </a:cubicBezTo>
                  <a:cubicBezTo>
                    <a:pt x="25" y="123"/>
                    <a:pt x="20" y="130"/>
                    <a:pt x="23" y="131"/>
                  </a:cubicBezTo>
                  <a:cubicBezTo>
                    <a:pt x="27" y="132"/>
                    <a:pt x="21" y="147"/>
                    <a:pt x="16" y="148"/>
                  </a:cubicBezTo>
                  <a:cubicBezTo>
                    <a:pt x="10" y="148"/>
                    <a:pt x="6" y="150"/>
                    <a:pt x="8" y="155"/>
                  </a:cubicBezTo>
                  <a:cubicBezTo>
                    <a:pt x="9" y="161"/>
                    <a:pt x="0" y="155"/>
                    <a:pt x="6" y="165"/>
                  </a:cubicBezTo>
                  <a:cubicBezTo>
                    <a:pt x="15" y="173"/>
                    <a:pt x="17" y="175"/>
                    <a:pt x="19" y="174"/>
                  </a:cubicBezTo>
                  <a:cubicBezTo>
                    <a:pt x="20" y="173"/>
                    <a:pt x="23" y="176"/>
                    <a:pt x="23" y="178"/>
                  </a:cubicBezTo>
                  <a:cubicBezTo>
                    <a:pt x="23" y="181"/>
                    <a:pt x="35" y="184"/>
                    <a:pt x="36" y="182"/>
                  </a:cubicBezTo>
                  <a:cubicBezTo>
                    <a:pt x="36" y="181"/>
                    <a:pt x="37" y="176"/>
                    <a:pt x="41" y="183"/>
                  </a:cubicBezTo>
                  <a:cubicBezTo>
                    <a:pt x="43" y="186"/>
                    <a:pt x="46" y="186"/>
                    <a:pt x="50" y="188"/>
                  </a:cubicBezTo>
                  <a:cubicBezTo>
                    <a:pt x="53" y="185"/>
                    <a:pt x="53" y="190"/>
                    <a:pt x="58" y="191"/>
                  </a:cubicBezTo>
                  <a:cubicBezTo>
                    <a:pt x="64" y="194"/>
                    <a:pt x="59" y="199"/>
                    <a:pt x="67" y="204"/>
                  </a:cubicBezTo>
                  <a:cubicBezTo>
                    <a:pt x="75" y="208"/>
                    <a:pt x="74" y="221"/>
                    <a:pt x="81" y="222"/>
                  </a:cubicBezTo>
                  <a:cubicBezTo>
                    <a:pt x="89" y="223"/>
                    <a:pt x="94" y="216"/>
                    <a:pt x="105" y="220"/>
                  </a:cubicBezTo>
                  <a:cubicBezTo>
                    <a:pt x="116" y="225"/>
                    <a:pt x="116" y="225"/>
                    <a:pt x="114" y="228"/>
                  </a:cubicBezTo>
                  <a:cubicBezTo>
                    <a:pt x="108" y="237"/>
                    <a:pt x="103" y="245"/>
                    <a:pt x="108" y="244"/>
                  </a:cubicBezTo>
                  <a:cubicBezTo>
                    <a:pt x="114" y="243"/>
                    <a:pt x="114" y="246"/>
                    <a:pt x="116" y="249"/>
                  </a:cubicBezTo>
                  <a:cubicBezTo>
                    <a:pt x="117" y="245"/>
                    <a:pt x="119" y="222"/>
                    <a:pt x="122" y="212"/>
                  </a:cubicBezTo>
                  <a:cubicBezTo>
                    <a:pt x="124" y="202"/>
                    <a:pt x="119" y="201"/>
                    <a:pt x="120" y="196"/>
                  </a:cubicBezTo>
                  <a:cubicBezTo>
                    <a:pt x="121" y="191"/>
                    <a:pt x="116" y="197"/>
                    <a:pt x="114" y="181"/>
                  </a:cubicBezTo>
                  <a:cubicBezTo>
                    <a:pt x="113" y="175"/>
                    <a:pt x="119" y="177"/>
                    <a:pt x="120" y="176"/>
                  </a:cubicBezTo>
                  <a:cubicBezTo>
                    <a:pt x="121" y="174"/>
                    <a:pt x="123" y="176"/>
                    <a:pt x="125" y="177"/>
                  </a:cubicBezTo>
                  <a:cubicBezTo>
                    <a:pt x="126" y="178"/>
                    <a:pt x="125" y="170"/>
                    <a:pt x="122" y="170"/>
                  </a:cubicBezTo>
                  <a:cubicBezTo>
                    <a:pt x="119" y="170"/>
                    <a:pt x="117" y="171"/>
                    <a:pt x="117" y="171"/>
                  </a:cubicBezTo>
                  <a:cubicBezTo>
                    <a:pt x="116" y="160"/>
                    <a:pt x="116" y="160"/>
                    <a:pt x="116" y="160"/>
                  </a:cubicBezTo>
                  <a:cubicBezTo>
                    <a:pt x="137" y="160"/>
                    <a:pt x="137" y="160"/>
                    <a:pt x="137" y="160"/>
                  </a:cubicBezTo>
                  <a:cubicBezTo>
                    <a:pt x="136" y="158"/>
                    <a:pt x="136" y="154"/>
                    <a:pt x="139" y="159"/>
                  </a:cubicBezTo>
                  <a:cubicBezTo>
                    <a:pt x="142" y="164"/>
                    <a:pt x="145" y="153"/>
                    <a:pt x="146" y="154"/>
                  </a:cubicBezTo>
                  <a:cubicBezTo>
                    <a:pt x="154" y="163"/>
                    <a:pt x="147" y="171"/>
                    <a:pt x="154" y="168"/>
                  </a:cubicBezTo>
                  <a:cubicBezTo>
                    <a:pt x="149" y="153"/>
                    <a:pt x="151" y="151"/>
                    <a:pt x="147" y="149"/>
                  </a:cubicBezTo>
                  <a:cubicBezTo>
                    <a:pt x="144" y="146"/>
                    <a:pt x="145" y="143"/>
                    <a:pt x="142" y="145"/>
                  </a:cubicBezTo>
                  <a:cubicBezTo>
                    <a:pt x="141" y="145"/>
                    <a:pt x="139" y="144"/>
                    <a:pt x="146" y="137"/>
                  </a:cubicBezTo>
                  <a:cubicBezTo>
                    <a:pt x="150" y="134"/>
                    <a:pt x="144" y="131"/>
                    <a:pt x="142" y="123"/>
                  </a:cubicBezTo>
                  <a:cubicBezTo>
                    <a:pt x="139" y="109"/>
                    <a:pt x="149" y="94"/>
                    <a:pt x="146" y="93"/>
                  </a:cubicBezTo>
                  <a:cubicBezTo>
                    <a:pt x="136" y="91"/>
                    <a:pt x="135" y="96"/>
                    <a:pt x="123" y="95"/>
                  </a:cubicBezTo>
                  <a:cubicBezTo>
                    <a:pt x="119" y="95"/>
                    <a:pt x="116" y="81"/>
                    <a:pt x="112" y="82"/>
                  </a:cubicBezTo>
                  <a:cubicBezTo>
                    <a:pt x="108" y="84"/>
                    <a:pt x="108" y="79"/>
                    <a:pt x="94" y="81"/>
                  </a:cubicBezTo>
                  <a:cubicBezTo>
                    <a:pt x="86" y="83"/>
                    <a:pt x="91" y="77"/>
                    <a:pt x="86" y="76"/>
                  </a:cubicBezTo>
                  <a:cubicBezTo>
                    <a:pt x="80" y="75"/>
                    <a:pt x="89" y="63"/>
                    <a:pt x="84" y="60"/>
                  </a:cubicBezTo>
                  <a:cubicBezTo>
                    <a:pt x="79" y="57"/>
                    <a:pt x="83" y="46"/>
                    <a:pt x="76" y="48"/>
                  </a:cubicBezTo>
                  <a:cubicBezTo>
                    <a:pt x="71" y="50"/>
                    <a:pt x="73" y="48"/>
                    <a:pt x="76" y="44"/>
                  </a:cubicBezTo>
                  <a:cubicBezTo>
                    <a:pt x="79" y="41"/>
                    <a:pt x="78" y="24"/>
                    <a:pt x="85" y="20"/>
                  </a:cubicBezTo>
                  <a:cubicBezTo>
                    <a:pt x="92" y="15"/>
                    <a:pt x="84" y="12"/>
                    <a:pt x="99" y="9"/>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1997" name="Freeform 12"/>
            <p:cNvSpPr>
              <a:spLocks/>
            </p:cNvSpPr>
            <p:nvPr/>
          </p:nvSpPr>
          <p:spPr bwMode="auto">
            <a:xfrm>
              <a:off x="6811635" y="4096520"/>
              <a:ext cx="134870" cy="213670"/>
            </a:xfrm>
            <a:custGeom>
              <a:avLst/>
              <a:gdLst>
                <a:gd name="T0" fmla="*/ 69 w 69"/>
                <a:gd name="T1" fmla="*/ 97 h 109"/>
                <a:gd name="T2" fmla="*/ 59 w 69"/>
                <a:gd name="T3" fmla="*/ 97 h 109"/>
                <a:gd name="T4" fmla="*/ 48 w 69"/>
                <a:gd name="T5" fmla="*/ 104 h 109"/>
                <a:gd name="T6" fmla="*/ 42 w 69"/>
                <a:gd name="T7" fmla="*/ 108 h 109"/>
                <a:gd name="T8" fmla="*/ 28 w 69"/>
                <a:gd name="T9" fmla="*/ 96 h 109"/>
                <a:gd name="T10" fmla="*/ 26 w 69"/>
                <a:gd name="T11" fmla="*/ 84 h 109"/>
                <a:gd name="T12" fmla="*/ 30 w 69"/>
                <a:gd name="T13" fmla="*/ 70 h 109"/>
                <a:gd name="T14" fmla="*/ 25 w 69"/>
                <a:gd name="T15" fmla="*/ 56 h 109"/>
                <a:gd name="T16" fmla="*/ 21 w 69"/>
                <a:gd name="T17" fmla="*/ 48 h 109"/>
                <a:gd name="T18" fmla="*/ 17 w 69"/>
                <a:gd name="T19" fmla="*/ 49 h 109"/>
                <a:gd name="T20" fmla="*/ 11 w 69"/>
                <a:gd name="T21" fmla="*/ 31 h 109"/>
                <a:gd name="T22" fmla="*/ 16 w 69"/>
                <a:gd name="T23" fmla="*/ 25 h 109"/>
                <a:gd name="T24" fmla="*/ 21 w 69"/>
                <a:gd name="T25" fmla="*/ 20 h 109"/>
                <a:gd name="T26" fmla="*/ 17 w 69"/>
                <a:gd name="T27" fmla="*/ 12 h 109"/>
                <a:gd name="T28" fmla="*/ 27 w 69"/>
                <a:gd name="T29" fmla="*/ 0 h 109"/>
                <a:gd name="T30" fmla="*/ 28 w 69"/>
                <a:gd name="T31" fmla="*/ 1 h 109"/>
                <a:gd name="T32" fmla="*/ 44 w 69"/>
                <a:gd name="T33" fmla="*/ 18 h 109"/>
                <a:gd name="T34" fmla="*/ 49 w 69"/>
                <a:gd name="T35" fmla="*/ 24 h 109"/>
                <a:gd name="T36" fmla="*/ 57 w 69"/>
                <a:gd name="T37" fmla="*/ 32 h 109"/>
                <a:gd name="T38" fmla="*/ 61 w 69"/>
                <a:gd name="T39" fmla="*/ 38 h 109"/>
                <a:gd name="T40" fmla="*/ 59 w 69"/>
                <a:gd name="T41" fmla="*/ 48 h 109"/>
                <a:gd name="T42" fmla="*/ 55 w 69"/>
                <a:gd name="T43" fmla="*/ 52 h 109"/>
                <a:gd name="T44" fmla="*/ 51 w 69"/>
                <a:gd name="T45" fmla="*/ 56 h 109"/>
                <a:gd name="T46" fmla="*/ 50 w 69"/>
                <a:gd name="T47" fmla="*/ 63 h 109"/>
                <a:gd name="T48" fmla="*/ 54 w 69"/>
                <a:gd name="T49" fmla="*/ 75 h 109"/>
                <a:gd name="T50" fmla="*/ 59 w 69"/>
                <a:gd name="T51" fmla="*/ 76 h 109"/>
                <a:gd name="T52" fmla="*/ 61 w 69"/>
                <a:gd name="T53" fmla="*/ 85 h 109"/>
                <a:gd name="T54" fmla="*/ 69 w 69"/>
                <a:gd name="T55" fmla="*/ 97 h 10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9"/>
                <a:gd name="T85" fmla="*/ 0 h 109"/>
                <a:gd name="T86" fmla="*/ 69 w 69"/>
                <a:gd name="T87" fmla="*/ 109 h 10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9" h="109">
                  <a:moveTo>
                    <a:pt x="69" y="97"/>
                  </a:moveTo>
                  <a:cubicBezTo>
                    <a:pt x="61" y="99"/>
                    <a:pt x="63" y="95"/>
                    <a:pt x="59" y="97"/>
                  </a:cubicBezTo>
                  <a:cubicBezTo>
                    <a:pt x="55" y="98"/>
                    <a:pt x="53" y="104"/>
                    <a:pt x="48" y="104"/>
                  </a:cubicBezTo>
                  <a:cubicBezTo>
                    <a:pt x="43" y="103"/>
                    <a:pt x="45" y="106"/>
                    <a:pt x="42" y="108"/>
                  </a:cubicBezTo>
                  <a:cubicBezTo>
                    <a:pt x="38" y="109"/>
                    <a:pt x="28" y="102"/>
                    <a:pt x="28" y="96"/>
                  </a:cubicBezTo>
                  <a:cubicBezTo>
                    <a:pt x="29" y="88"/>
                    <a:pt x="24" y="94"/>
                    <a:pt x="26" y="84"/>
                  </a:cubicBezTo>
                  <a:cubicBezTo>
                    <a:pt x="28" y="74"/>
                    <a:pt x="28" y="74"/>
                    <a:pt x="30" y="70"/>
                  </a:cubicBezTo>
                  <a:cubicBezTo>
                    <a:pt x="34" y="60"/>
                    <a:pt x="22" y="62"/>
                    <a:pt x="25" y="56"/>
                  </a:cubicBezTo>
                  <a:cubicBezTo>
                    <a:pt x="27" y="51"/>
                    <a:pt x="25" y="47"/>
                    <a:pt x="21" y="48"/>
                  </a:cubicBezTo>
                  <a:cubicBezTo>
                    <a:pt x="19" y="49"/>
                    <a:pt x="18" y="49"/>
                    <a:pt x="17" y="49"/>
                  </a:cubicBezTo>
                  <a:cubicBezTo>
                    <a:pt x="0" y="33"/>
                    <a:pt x="13" y="38"/>
                    <a:pt x="11" y="31"/>
                  </a:cubicBezTo>
                  <a:cubicBezTo>
                    <a:pt x="9" y="24"/>
                    <a:pt x="11" y="28"/>
                    <a:pt x="16" y="25"/>
                  </a:cubicBezTo>
                  <a:cubicBezTo>
                    <a:pt x="21" y="23"/>
                    <a:pt x="22" y="22"/>
                    <a:pt x="21" y="20"/>
                  </a:cubicBezTo>
                  <a:cubicBezTo>
                    <a:pt x="20" y="16"/>
                    <a:pt x="15" y="15"/>
                    <a:pt x="17" y="12"/>
                  </a:cubicBezTo>
                  <a:cubicBezTo>
                    <a:pt x="19" y="9"/>
                    <a:pt x="30" y="6"/>
                    <a:pt x="27" y="0"/>
                  </a:cubicBezTo>
                  <a:cubicBezTo>
                    <a:pt x="27" y="0"/>
                    <a:pt x="28" y="1"/>
                    <a:pt x="28" y="1"/>
                  </a:cubicBezTo>
                  <a:cubicBezTo>
                    <a:pt x="39" y="9"/>
                    <a:pt x="45" y="13"/>
                    <a:pt x="44" y="18"/>
                  </a:cubicBezTo>
                  <a:cubicBezTo>
                    <a:pt x="43" y="24"/>
                    <a:pt x="41" y="22"/>
                    <a:pt x="49" y="24"/>
                  </a:cubicBezTo>
                  <a:cubicBezTo>
                    <a:pt x="57" y="26"/>
                    <a:pt x="53" y="32"/>
                    <a:pt x="57" y="32"/>
                  </a:cubicBezTo>
                  <a:cubicBezTo>
                    <a:pt x="60" y="32"/>
                    <a:pt x="59" y="38"/>
                    <a:pt x="61" y="38"/>
                  </a:cubicBezTo>
                  <a:cubicBezTo>
                    <a:pt x="61" y="43"/>
                    <a:pt x="59" y="45"/>
                    <a:pt x="59" y="48"/>
                  </a:cubicBezTo>
                  <a:cubicBezTo>
                    <a:pt x="59" y="52"/>
                    <a:pt x="60" y="51"/>
                    <a:pt x="55" y="52"/>
                  </a:cubicBezTo>
                  <a:cubicBezTo>
                    <a:pt x="51" y="52"/>
                    <a:pt x="50" y="53"/>
                    <a:pt x="51" y="56"/>
                  </a:cubicBezTo>
                  <a:cubicBezTo>
                    <a:pt x="52" y="58"/>
                    <a:pt x="53" y="57"/>
                    <a:pt x="50" y="63"/>
                  </a:cubicBezTo>
                  <a:cubicBezTo>
                    <a:pt x="47" y="69"/>
                    <a:pt x="52" y="70"/>
                    <a:pt x="54" y="75"/>
                  </a:cubicBezTo>
                  <a:cubicBezTo>
                    <a:pt x="56" y="80"/>
                    <a:pt x="57" y="74"/>
                    <a:pt x="59" y="76"/>
                  </a:cubicBezTo>
                  <a:cubicBezTo>
                    <a:pt x="60" y="78"/>
                    <a:pt x="58" y="81"/>
                    <a:pt x="61" y="85"/>
                  </a:cubicBezTo>
                  <a:cubicBezTo>
                    <a:pt x="64" y="89"/>
                    <a:pt x="63" y="94"/>
                    <a:pt x="69" y="97"/>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1998" name="Freeform 13"/>
            <p:cNvSpPr>
              <a:spLocks/>
            </p:cNvSpPr>
            <p:nvPr/>
          </p:nvSpPr>
          <p:spPr bwMode="auto">
            <a:xfrm>
              <a:off x="6902558" y="4163198"/>
              <a:ext cx="104562" cy="133354"/>
            </a:xfrm>
            <a:custGeom>
              <a:avLst/>
              <a:gdLst>
                <a:gd name="T0" fmla="*/ 53 w 53"/>
                <a:gd name="T1" fmla="*/ 6 h 68"/>
                <a:gd name="T2" fmla="*/ 47 w 53"/>
                <a:gd name="T3" fmla="*/ 23 h 68"/>
                <a:gd name="T4" fmla="*/ 50 w 53"/>
                <a:gd name="T5" fmla="*/ 35 h 68"/>
                <a:gd name="T6" fmla="*/ 51 w 53"/>
                <a:gd name="T7" fmla="*/ 43 h 68"/>
                <a:gd name="T8" fmla="*/ 45 w 53"/>
                <a:gd name="T9" fmla="*/ 58 h 68"/>
                <a:gd name="T10" fmla="*/ 41 w 53"/>
                <a:gd name="T11" fmla="*/ 54 h 68"/>
                <a:gd name="T12" fmla="*/ 31 w 53"/>
                <a:gd name="T13" fmla="*/ 56 h 68"/>
                <a:gd name="T14" fmla="*/ 28 w 53"/>
                <a:gd name="T15" fmla="*/ 62 h 68"/>
                <a:gd name="T16" fmla="*/ 22 w 53"/>
                <a:gd name="T17" fmla="*/ 63 h 68"/>
                <a:gd name="T18" fmla="*/ 14 w 53"/>
                <a:gd name="T19" fmla="*/ 51 h 68"/>
                <a:gd name="T20" fmla="*/ 12 w 53"/>
                <a:gd name="T21" fmla="*/ 42 h 68"/>
                <a:gd name="T22" fmla="*/ 7 w 53"/>
                <a:gd name="T23" fmla="*/ 41 h 68"/>
                <a:gd name="T24" fmla="*/ 3 w 53"/>
                <a:gd name="T25" fmla="*/ 29 h 68"/>
                <a:gd name="T26" fmla="*/ 4 w 53"/>
                <a:gd name="T27" fmla="*/ 22 h 68"/>
                <a:gd name="T28" fmla="*/ 8 w 53"/>
                <a:gd name="T29" fmla="*/ 18 h 68"/>
                <a:gd name="T30" fmla="*/ 12 w 53"/>
                <a:gd name="T31" fmla="*/ 14 h 68"/>
                <a:gd name="T32" fmla="*/ 14 w 53"/>
                <a:gd name="T33" fmla="*/ 4 h 68"/>
                <a:gd name="T34" fmla="*/ 29 w 53"/>
                <a:gd name="T35" fmla="*/ 4 h 68"/>
                <a:gd name="T36" fmla="*/ 34 w 53"/>
                <a:gd name="T37" fmla="*/ 3 h 68"/>
                <a:gd name="T38" fmla="*/ 39 w 53"/>
                <a:gd name="T39" fmla="*/ 3 h 68"/>
                <a:gd name="T40" fmla="*/ 53 w 53"/>
                <a:gd name="T41" fmla="*/ 6 h 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3"/>
                <a:gd name="T64" fmla="*/ 0 h 68"/>
                <a:gd name="T65" fmla="*/ 53 w 53"/>
                <a:gd name="T66" fmla="*/ 68 h 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3" h="68">
                  <a:moveTo>
                    <a:pt x="53" y="6"/>
                  </a:moveTo>
                  <a:cubicBezTo>
                    <a:pt x="49" y="18"/>
                    <a:pt x="46" y="15"/>
                    <a:pt x="47" y="23"/>
                  </a:cubicBezTo>
                  <a:cubicBezTo>
                    <a:pt x="48" y="31"/>
                    <a:pt x="47" y="32"/>
                    <a:pt x="50" y="35"/>
                  </a:cubicBezTo>
                  <a:cubicBezTo>
                    <a:pt x="53" y="38"/>
                    <a:pt x="53" y="40"/>
                    <a:pt x="51" y="43"/>
                  </a:cubicBezTo>
                  <a:cubicBezTo>
                    <a:pt x="49" y="45"/>
                    <a:pt x="53" y="52"/>
                    <a:pt x="45" y="58"/>
                  </a:cubicBezTo>
                  <a:cubicBezTo>
                    <a:pt x="43" y="54"/>
                    <a:pt x="42" y="57"/>
                    <a:pt x="41" y="54"/>
                  </a:cubicBezTo>
                  <a:cubicBezTo>
                    <a:pt x="40" y="51"/>
                    <a:pt x="35" y="59"/>
                    <a:pt x="31" y="56"/>
                  </a:cubicBezTo>
                  <a:cubicBezTo>
                    <a:pt x="26" y="54"/>
                    <a:pt x="26" y="58"/>
                    <a:pt x="28" y="62"/>
                  </a:cubicBezTo>
                  <a:cubicBezTo>
                    <a:pt x="32" y="68"/>
                    <a:pt x="23" y="63"/>
                    <a:pt x="22" y="63"/>
                  </a:cubicBezTo>
                  <a:cubicBezTo>
                    <a:pt x="16" y="60"/>
                    <a:pt x="17" y="55"/>
                    <a:pt x="14" y="51"/>
                  </a:cubicBezTo>
                  <a:cubicBezTo>
                    <a:pt x="11" y="47"/>
                    <a:pt x="13" y="44"/>
                    <a:pt x="12" y="42"/>
                  </a:cubicBezTo>
                  <a:cubicBezTo>
                    <a:pt x="10" y="40"/>
                    <a:pt x="9" y="46"/>
                    <a:pt x="7" y="41"/>
                  </a:cubicBezTo>
                  <a:cubicBezTo>
                    <a:pt x="5" y="36"/>
                    <a:pt x="0" y="35"/>
                    <a:pt x="3" y="29"/>
                  </a:cubicBezTo>
                  <a:cubicBezTo>
                    <a:pt x="6" y="23"/>
                    <a:pt x="5" y="24"/>
                    <a:pt x="4" y="22"/>
                  </a:cubicBezTo>
                  <a:cubicBezTo>
                    <a:pt x="3" y="19"/>
                    <a:pt x="4" y="18"/>
                    <a:pt x="8" y="18"/>
                  </a:cubicBezTo>
                  <a:cubicBezTo>
                    <a:pt x="13" y="17"/>
                    <a:pt x="12" y="18"/>
                    <a:pt x="12" y="14"/>
                  </a:cubicBezTo>
                  <a:cubicBezTo>
                    <a:pt x="12" y="11"/>
                    <a:pt x="14" y="9"/>
                    <a:pt x="14" y="4"/>
                  </a:cubicBezTo>
                  <a:cubicBezTo>
                    <a:pt x="19" y="0"/>
                    <a:pt x="30" y="8"/>
                    <a:pt x="29" y="4"/>
                  </a:cubicBezTo>
                  <a:cubicBezTo>
                    <a:pt x="28" y="3"/>
                    <a:pt x="31" y="3"/>
                    <a:pt x="34" y="3"/>
                  </a:cubicBezTo>
                  <a:cubicBezTo>
                    <a:pt x="36" y="3"/>
                    <a:pt x="38" y="5"/>
                    <a:pt x="39" y="3"/>
                  </a:cubicBezTo>
                  <a:cubicBezTo>
                    <a:pt x="39" y="2"/>
                    <a:pt x="47" y="4"/>
                    <a:pt x="53" y="6"/>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1999" name="Freeform 14"/>
            <p:cNvSpPr>
              <a:spLocks/>
            </p:cNvSpPr>
            <p:nvPr/>
          </p:nvSpPr>
          <p:spPr bwMode="auto">
            <a:xfrm>
              <a:off x="6991966" y="4175321"/>
              <a:ext cx="71223" cy="107593"/>
            </a:xfrm>
            <a:custGeom>
              <a:avLst/>
              <a:gdLst>
                <a:gd name="T0" fmla="*/ 8 w 36"/>
                <a:gd name="T1" fmla="*/ 0 h 55"/>
                <a:gd name="T2" fmla="*/ 12 w 36"/>
                <a:gd name="T3" fmla="*/ 2 h 55"/>
                <a:gd name="T4" fmla="*/ 23 w 36"/>
                <a:gd name="T5" fmla="*/ 8 h 55"/>
                <a:gd name="T6" fmla="*/ 31 w 36"/>
                <a:gd name="T7" fmla="*/ 15 h 55"/>
                <a:gd name="T8" fmla="*/ 36 w 36"/>
                <a:gd name="T9" fmla="*/ 22 h 55"/>
                <a:gd name="T10" fmla="*/ 36 w 36"/>
                <a:gd name="T11" fmla="*/ 26 h 55"/>
                <a:gd name="T12" fmla="*/ 30 w 36"/>
                <a:gd name="T13" fmla="*/ 36 h 55"/>
                <a:gd name="T14" fmla="*/ 20 w 36"/>
                <a:gd name="T15" fmla="*/ 54 h 55"/>
                <a:gd name="T16" fmla="*/ 14 w 36"/>
                <a:gd name="T17" fmla="*/ 52 h 55"/>
                <a:gd name="T18" fmla="*/ 8 w 36"/>
                <a:gd name="T19" fmla="*/ 53 h 55"/>
                <a:gd name="T20" fmla="*/ 0 w 36"/>
                <a:gd name="T21" fmla="*/ 52 h 55"/>
                <a:gd name="T22" fmla="*/ 6 w 36"/>
                <a:gd name="T23" fmla="*/ 37 h 55"/>
                <a:gd name="T24" fmla="*/ 5 w 36"/>
                <a:gd name="T25" fmla="*/ 29 h 55"/>
                <a:gd name="T26" fmla="*/ 2 w 36"/>
                <a:gd name="T27" fmla="*/ 17 h 55"/>
                <a:gd name="T28" fmla="*/ 8 w 36"/>
                <a:gd name="T29" fmla="*/ 0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55"/>
                <a:gd name="T47" fmla="*/ 36 w 36"/>
                <a:gd name="T48" fmla="*/ 55 h 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55">
                  <a:moveTo>
                    <a:pt x="8" y="0"/>
                  </a:moveTo>
                  <a:cubicBezTo>
                    <a:pt x="9" y="1"/>
                    <a:pt x="11" y="1"/>
                    <a:pt x="12" y="2"/>
                  </a:cubicBezTo>
                  <a:cubicBezTo>
                    <a:pt x="17" y="5"/>
                    <a:pt x="21" y="3"/>
                    <a:pt x="23" y="8"/>
                  </a:cubicBezTo>
                  <a:cubicBezTo>
                    <a:pt x="25" y="13"/>
                    <a:pt x="30" y="12"/>
                    <a:pt x="31" y="15"/>
                  </a:cubicBezTo>
                  <a:cubicBezTo>
                    <a:pt x="34" y="22"/>
                    <a:pt x="34" y="11"/>
                    <a:pt x="36" y="22"/>
                  </a:cubicBezTo>
                  <a:cubicBezTo>
                    <a:pt x="36" y="24"/>
                    <a:pt x="35" y="25"/>
                    <a:pt x="36" y="26"/>
                  </a:cubicBezTo>
                  <a:cubicBezTo>
                    <a:pt x="34" y="28"/>
                    <a:pt x="33" y="29"/>
                    <a:pt x="30" y="36"/>
                  </a:cubicBezTo>
                  <a:cubicBezTo>
                    <a:pt x="26" y="42"/>
                    <a:pt x="25" y="53"/>
                    <a:pt x="20" y="54"/>
                  </a:cubicBezTo>
                  <a:cubicBezTo>
                    <a:pt x="15" y="54"/>
                    <a:pt x="17" y="49"/>
                    <a:pt x="14" y="52"/>
                  </a:cubicBezTo>
                  <a:cubicBezTo>
                    <a:pt x="11" y="55"/>
                    <a:pt x="11" y="48"/>
                    <a:pt x="8" y="53"/>
                  </a:cubicBezTo>
                  <a:cubicBezTo>
                    <a:pt x="6" y="55"/>
                    <a:pt x="4" y="55"/>
                    <a:pt x="0" y="52"/>
                  </a:cubicBezTo>
                  <a:cubicBezTo>
                    <a:pt x="8" y="46"/>
                    <a:pt x="4" y="39"/>
                    <a:pt x="6" y="37"/>
                  </a:cubicBezTo>
                  <a:cubicBezTo>
                    <a:pt x="8" y="34"/>
                    <a:pt x="8" y="32"/>
                    <a:pt x="5" y="29"/>
                  </a:cubicBezTo>
                  <a:cubicBezTo>
                    <a:pt x="2" y="26"/>
                    <a:pt x="3" y="25"/>
                    <a:pt x="2" y="17"/>
                  </a:cubicBezTo>
                  <a:cubicBezTo>
                    <a:pt x="1" y="9"/>
                    <a:pt x="4" y="12"/>
                    <a:pt x="8" y="0"/>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00" name="Freeform 15"/>
            <p:cNvSpPr>
              <a:spLocks/>
            </p:cNvSpPr>
            <p:nvPr/>
          </p:nvSpPr>
          <p:spPr bwMode="auto">
            <a:xfrm>
              <a:off x="6228210" y="4011659"/>
              <a:ext cx="83346" cy="96985"/>
            </a:xfrm>
            <a:custGeom>
              <a:avLst/>
              <a:gdLst>
                <a:gd name="T0" fmla="*/ 43 w 43"/>
                <a:gd name="T1" fmla="*/ 27 h 50"/>
                <a:gd name="T2" fmla="*/ 40 w 43"/>
                <a:gd name="T3" fmla="*/ 26 h 50"/>
                <a:gd name="T4" fmla="*/ 38 w 43"/>
                <a:gd name="T5" fmla="*/ 33 h 50"/>
                <a:gd name="T6" fmla="*/ 40 w 43"/>
                <a:gd name="T7" fmla="*/ 37 h 50"/>
                <a:gd name="T8" fmla="*/ 39 w 43"/>
                <a:gd name="T9" fmla="*/ 42 h 50"/>
                <a:gd name="T10" fmla="*/ 39 w 43"/>
                <a:gd name="T11" fmla="*/ 49 h 50"/>
                <a:gd name="T12" fmla="*/ 36 w 43"/>
                <a:gd name="T13" fmla="*/ 46 h 50"/>
                <a:gd name="T14" fmla="*/ 35 w 43"/>
                <a:gd name="T15" fmla="*/ 40 h 50"/>
                <a:gd name="T16" fmla="*/ 32 w 43"/>
                <a:gd name="T17" fmla="*/ 39 h 50"/>
                <a:gd name="T18" fmla="*/ 34 w 43"/>
                <a:gd name="T19" fmla="*/ 44 h 50"/>
                <a:gd name="T20" fmla="*/ 32 w 43"/>
                <a:gd name="T21" fmla="*/ 43 h 50"/>
                <a:gd name="T22" fmla="*/ 29 w 43"/>
                <a:gd name="T23" fmla="*/ 40 h 50"/>
                <a:gd name="T24" fmla="*/ 30 w 43"/>
                <a:gd name="T25" fmla="*/ 35 h 50"/>
                <a:gd name="T26" fmla="*/ 24 w 43"/>
                <a:gd name="T27" fmla="*/ 29 h 50"/>
                <a:gd name="T28" fmla="*/ 18 w 43"/>
                <a:gd name="T29" fmla="*/ 26 h 50"/>
                <a:gd name="T30" fmla="*/ 16 w 43"/>
                <a:gd name="T31" fmla="*/ 21 h 50"/>
                <a:gd name="T32" fmla="*/ 10 w 43"/>
                <a:gd name="T33" fmla="*/ 17 h 50"/>
                <a:gd name="T34" fmla="*/ 10 w 43"/>
                <a:gd name="T35" fmla="*/ 19 h 50"/>
                <a:gd name="T36" fmla="*/ 13 w 43"/>
                <a:gd name="T37" fmla="*/ 23 h 50"/>
                <a:gd name="T38" fmla="*/ 10 w 43"/>
                <a:gd name="T39" fmla="*/ 25 h 50"/>
                <a:gd name="T40" fmla="*/ 5 w 43"/>
                <a:gd name="T41" fmla="*/ 21 h 50"/>
                <a:gd name="T42" fmla="*/ 2 w 43"/>
                <a:gd name="T43" fmla="*/ 13 h 50"/>
                <a:gd name="T44" fmla="*/ 4 w 43"/>
                <a:gd name="T45" fmla="*/ 10 h 50"/>
                <a:gd name="T46" fmla="*/ 2 w 43"/>
                <a:gd name="T47" fmla="*/ 7 h 50"/>
                <a:gd name="T48" fmla="*/ 4 w 43"/>
                <a:gd name="T49" fmla="*/ 3 h 50"/>
                <a:gd name="T50" fmla="*/ 11 w 43"/>
                <a:gd name="T51" fmla="*/ 4 h 50"/>
                <a:gd name="T52" fmla="*/ 18 w 43"/>
                <a:gd name="T53" fmla="*/ 5 h 50"/>
                <a:gd name="T54" fmla="*/ 22 w 43"/>
                <a:gd name="T55" fmla="*/ 6 h 50"/>
                <a:gd name="T56" fmla="*/ 29 w 43"/>
                <a:gd name="T57" fmla="*/ 6 h 50"/>
                <a:gd name="T58" fmla="*/ 33 w 43"/>
                <a:gd name="T59" fmla="*/ 14 h 50"/>
                <a:gd name="T60" fmla="*/ 43 w 43"/>
                <a:gd name="T61" fmla="*/ 27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
                <a:gd name="T94" fmla="*/ 0 h 50"/>
                <a:gd name="T95" fmla="*/ 43 w 43"/>
                <a:gd name="T96" fmla="*/ 50 h 5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 h="50">
                  <a:moveTo>
                    <a:pt x="43" y="27"/>
                  </a:moveTo>
                  <a:cubicBezTo>
                    <a:pt x="41" y="28"/>
                    <a:pt x="41" y="25"/>
                    <a:pt x="40" y="26"/>
                  </a:cubicBezTo>
                  <a:cubicBezTo>
                    <a:pt x="38" y="26"/>
                    <a:pt x="38" y="30"/>
                    <a:pt x="38" y="33"/>
                  </a:cubicBezTo>
                  <a:cubicBezTo>
                    <a:pt x="38" y="35"/>
                    <a:pt x="43" y="35"/>
                    <a:pt x="40" y="37"/>
                  </a:cubicBezTo>
                  <a:cubicBezTo>
                    <a:pt x="37" y="39"/>
                    <a:pt x="40" y="40"/>
                    <a:pt x="39" y="42"/>
                  </a:cubicBezTo>
                  <a:cubicBezTo>
                    <a:pt x="38" y="45"/>
                    <a:pt x="37" y="44"/>
                    <a:pt x="39" y="49"/>
                  </a:cubicBezTo>
                  <a:cubicBezTo>
                    <a:pt x="39" y="50"/>
                    <a:pt x="37" y="47"/>
                    <a:pt x="36" y="46"/>
                  </a:cubicBezTo>
                  <a:cubicBezTo>
                    <a:pt x="35" y="44"/>
                    <a:pt x="37" y="41"/>
                    <a:pt x="35" y="40"/>
                  </a:cubicBezTo>
                  <a:cubicBezTo>
                    <a:pt x="33" y="40"/>
                    <a:pt x="35" y="38"/>
                    <a:pt x="32" y="39"/>
                  </a:cubicBezTo>
                  <a:cubicBezTo>
                    <a:pt x="29" y="40"/>
                    <a:pt x="35" y="41"/>
                    <a:pt x="34" y="44"/>
                  </a:cubicBezTo>
                  <a:cubicBezTo>
                    <a:pt x="34" y="45"/>
                    <a:pt x="33" y="43"/>
                    <a:pt x="32" y="43"/>
                  </a:cubicBezTo>
                  <a:cubicBezTo>
                    <a:pt x="30" y="43"/>
                    <a:pt x="27" y="41"/>
                    <a:pt x="29" y="40"/>
                  </a:cubicBezTo>
                  <a:cubicBezTo>
                    <a:pt x="30" y="39"/>
                    <a:pt x="29" y="36"/>
                    <a:pt x="30" y="35"/>
                  </a:cubicBezTo>
                  <a:cubicBezTo>
                    <a:pt x="30" y="34"/>
                    <a:pt x="29" y="33"/>
                    <a:pt x="24" y="29"/>
                  </a:cubicBezTo>
                  <a:cubicBezTo>
                    <a:pt x="20" y="26"/>
                    <a:pt x="19" y="28"/>
                    <a:pt x="18" y="26"/>
                  </a:cubicBezTo>
                  <a:cubicBezTo>
                    <a:pt x="16" y="24"/>
                    <a:pt x="17" y="24"/>
                    <a:pt x="16" y="21"/>
                  </a:cubicBezTo>
                  <a:cubicBezTo>
                    <a:pt x="16" y="19"/>
                    <a:pt x="11" y="18"/>
                    <a:pt x="10" y="17"/>
                  </a:cubicBezTo>
                  <a:cubicBezTo>
                    <a:pt x="9" y="16"/>
                    <a:pt x="9" y="17"/>
                    <a:pt x="10" y="19"/>
                  </a:cubicBezTo>
                  <a:cubicBezTo>
                    <a:pt x="11" y="20"/>
                    <a:pt x="16" y="22"/>
                    <a:pt x="13" y="23"/>
                  </a:cubicBezTo>
                  <a:cubicBezTo>
                    <a:pt x="12" y="25"/>
                    <a:pt x="11" y="27"/>
                    <a:pt x="10" y="25"/>
                  </a:cubicBezTo>
                  <a:cubicBezTo>
                    <a:pt x="10" y="23"/>
                    <a:pt x="6" y="21"/>
                    <a:pt x="5" y="21"/>
                  </a:cubicBezTo>
                  <a:cubicBezTo>
                    <a:pt x="5" y="21"/>
                    <a:pt x="1" y="17"/>
                    <a:pt x="2" y="13"/>
                  </a:cubicBezTo>
                  <a:cubicBezTo>
                    <a:pt x="3" y="9"/>
                    <a:pt x="4" y="14"/>
                    <a:pt x="4" y="10"/>
                  </a:cubicBezTo>
                  <a:cubicBezTo>
                    <a:pt x="5" y="5"/>
                    <a:pt x="4" y="9"/>
                    <a:pt x="2" y="7"/>
                  </a:cubicBezTo>
                  <a:cubicBezTo>
                    <a:pt x="0" y="6"/>
                    <a:pt x="5" y="6"/>
                    <a:pt x="4" y="3"/>
                  </a:cubicBezTo>
                  <a:cubicBezTo>
                    <a:pt x="4" y="2"/>
                    <a:pt x="5" y="0"/>
                    <a:pt x="11" y="4"/>
                  </a:cubicBezTo>
                  <a:cubicBezTo>
                    <a:pt x="16" y="9"/>
                    <a:pt x="15" y="1"/>
                    <a:pt x="18" y="5"/>
                  </a:cubicBezTo>
                  <a:cubicBezTo>
                    <a:pt x="20" y="7"/>
                    <a:pt x="20" y="3"/>
                    <a:pt x="22" y="6"/>
                  </a:cubicBezTo>
                  <a:cubicBezTo>
                    <a:pt x="23" y="8"/>
                    <a:pt x="27" y="12"/>
                    <a:pt x="29" y="6"/>
                  </a:cubicBezTo>
                  <a:cubicBezTo>
                    <a:pt x="31" y="8"/>
                    <a:pt x="30" y="10"/>
                    <a:pt x="33" y="14"/>
                  </a:cubicBezTo>
                  <a:cubicBezTo>
                    <a:pt x="36" y="21"/>
                    <a:pt x="42" y="24"/>
                    <a:pt x="43" y="27"/>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01" name="Freeform 16"/>
            <p:cNvSpPr>
              <a:spLocks/>
            </p:cNvSpPr>
            <p:nvPr/>
          </p:nvSpPr>
          <p:spPr bwMode="auto">
            <a:xfrm>
              <a:off x="6184264" y="3899520"/>
              <a:ext cx="115170" cy="134870"/>
            </a:xfrm>
            <a:custGeom>
              <a:avLst/>
              <a:gdLst>
                <a:gd name="T0" fmla="*/ 6 w 58"/>
                <a:gd name="T1" fmla="*/ 32 h 69"/>
                <a:gd name="T2" fmla="*/ 11 w 58"/>
                <a:gd name="T3" fmla="*/ 29 h 69"/>
                <a:gd name="T4" fmla="*/ 13 w 58"/>
                <a:gd name="T5" fmla="*/ 25 h 69"/>
                <a:gd name="T6" fmla="*/ 17 w 58"/>
                <a:gd name="T7" fmla="*/ 20 h 69"/>
                <a:gd name="T8" fmla="*/ 22 w 58"/>
                <a:gd name="T9" fmla="*/ 17 h 69"/>
                <a:gd name="T10" fmla="*/ 26 w 58"/>
                <a:gd name="T11" fmla="*/ 18 h 69"/>
                <a:gd name="T12" fmla="*/ 35 w 58"/>
                <a:gd name="T13" fmla="*/ 6 h 69"/>
                <a:gd name="T14" fmla="*/ 38 w 58"/>
                <a:gd name="T15" fmla="*/ 6 h 69"/>
                <a:gd name="T16" fmla="*/ 51 w 58"/>
                <a:gd name="T17" fmla="*/ 3 h 69"/>
                <a:gd name="T18" fmla="*/ 58 w 58"/>
                <a:gd name="T19" fmla="*/ 2 h 69"/>
                <a:gd name="T20" fmla="*/ 57 w 58"/>
                <a:gd name="T21" fmla="*/ 9 h 69"/>
                <a:gd name="T22" fmla="*/ 53 w 58"/>
                <a:gd name="T23" fmla="*/ 21 h 69"/>
                <a:gd name="T24" fmla="*/ 52 w 58"/>
                <a:gd name="T25" fmla="*/ 28 h 69"/>
                <a:gd name="T26" fmla="*/ 53 w 58"/>
                <a:gd name="T27" fmla="*/ 39 h 69"/>
                <a:gd name="T28" fmla="*/ 52 w 58"/>
                <a:gd name="T29" fmla="*/ 41 h 69"/>
                <a:gd name="T30" fmla="*/ 51 w 58"/>
                <a:gd name="T31" fmla="*/ 43 h 69"/>
                <a:gd name="T32" fmla="*/ 50 w 58"/>
                <a:gd name="T33" fmla="*/ 49 h 69"/>
                <a:gd name="T34" fmla="*/ 51 w 58"/>
                <a:gd name="T35" fmla="*/ 53 h 69"/>
                <a:gd name="T36" fmla="*/ 49 w 58"/>
                <a:gd name="T37" fmla="*/ 59 h 69"/>
                <a:gd name="T38" fmla="*/ 51 w 58"/>
                <a:gd name="T39" fmla="*/ 63 h 69"/>
                <a:gd name="T40" fmla="*/ 44 w 58"/>
                <a:gd name="T41" fmla="*/ 63 h 69"/>
                <a:gd name="T42" fmla="*/ 40 w 58"/>
                <a:gd name="T43" fmla="*/ 62 h 69"/>
                <a:gd name="T44" fmla="*/ 33 w 58"/>
                <a:gd name="T45" fmla="*/ 61 h 69"/>
                <a:gd name="T46" fmla="*/ 26 w 58"/>
                <a:gd name="T47" fmla="*/ 60 h 69"/>
                <a:gd name="T48" fmla="*/ 15 w 58"/>
                <a:gd name="T49" fmla="*/ 48 h 69"/>
                <a:gd name="T50" fmla="*/ 6 w 58"/>
                <a:gd name="T51" fmla="*/ 38 h 69"/>
                <a:gd name="T52" fmla="*/ 2 w 58"/>
                <a:gd name="T53" fmla="*/ 32 h 69"/>
                <a:gd name="T54" fmla="*/ 6 w 58"/>
                <a:gd name="T55" fmla="*/ 32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8"/>
                <a:gd name="T85" fmla="*/ 0 h 69"/>
                <a:gd name="T86" fmla="*/ 58 w 58"/>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8" h="69">
                  <a:moveTo>
                    <a:pt x="6" y="32"/>
                  </a:moveTo>
                  <a:cubicBezTo>
                    <a:pt x="10" y="33"/>
                    <a:pt x="10" y="31"/>
                    <a:pt x="11" y="29"/>
                  </a:cubicBezTo>
                  <a:cubicBezTo>
                    <a:pt x="12" y="26"/>
                    <a:pt x="15" y="30"/>
                    <a:pt x="13" y="25"/>
                  </a:cubicBezTo>
                  <a:cubicBezTo>
                    <a:pt x="12" y="19"/>
                    <a:pt x="14" y="20"/>
                    <a:pt x="17" y="20"/>
                  </a:cubicBezTo>
                  <a:cubicBezTo>
                    <a:pt x="20" y="21"/>
                    <a:pt x="20" y="14"/>
                    <a:pt x="22" y="17"/>
                  </a:cubicBezTo>
                  <a:cubicBezTo>
                    <a:pt x="25" y="19"/>
                    <a:pt x="26" y="20"/>
                    <a:pt x="26" y="18"/>
                  </a:cubicBezTo>
                  <a:cubicBezTo>
                    <a:pt x="25" y="16"/>
                    <a:pt x="34" y="10"/>
                    <a:pt x="35" y="6"/>
                  </a:cubicBezTo>
                  <a:cubicBezTo>
                    <a:pt x="36" y="3"/>
                    <a:pt x="36" y="4"/>
                    <a:pt x="38" y="6"/>
                  </a:cubicBezTo>
                  <a:cubicBezTo>
                    <a:pt x="39" y="7"/>
                    <a:pt x="48" y="7"/>
                    <a:pt x="51" y="3"/>
                  </a:cubicBezTo>
                  <a:cubicBezTo>
                    <a:pt x="53" y="0"/>
                    <a:pt x="55" y="1"/>
                    <a:pt x="58" y="2"/>
                  </a:cubicBezTo>
                  <a:cubicBezTo>
                    <a:pt x="56" y="4"/>
                    <a:pt x="55" y="6"/>
                    <a:pt x="57" y="9"/>
                  </a:cubicBezTo>
                  <a:cubicBezTo>
                    <a:pt x="58" y="12"/>
                    <a:pt x="54" y="16"/>
                    <a:pt x="53" y="21"/>
                  </a:cubicBezTo>
                  <a:cubicBezTo>
                    <a:pt x="53" y="26"/>
                    <a:pt x="51" y="23"/>
                    <a:pt x="52" y="28"/>
                  </a:cubicBezTo>
                  <a:cubicBezTo>
                    <a:pt x="53" y="33"/>
                    <a:pt x="53" y="36"/>
                    <a:pt x="53" y="39"/>
                  </a:cubicBezTo>
                  <a:cubicBezTo>
                    <a:pt x="54" y="41"/>
                    <a:pt x="54" y="41"/>
                    <a:pt x="52" y="41"/>
                  </a:cubicBezTo>
                  <a:cubicBezTo>
                    <a:pt x="51" y="41"/>
                    <a:pt x="52" y="41"/>
                    <a:pt x="51" y="43"/>
                  </a:cubicBezTo>
                  <a:cubicBezTo>
                    <a:pt x="51" y="45"/>
                    <a:pt x="49" y="49"/>
                    <a:pt x="50" y="49"/>
                  </a:cubicBezTo>
                  <a:cubicBezTo>
                    <a:pt x="51" y="49"/>
                    <a:pt x="52" y="53"/>
                    <a:pt x="51" y="53"/>
                  </a:cubicBezTo>
                  <a:cubicBezTo>
                    <a:pt x="49" y="53"/>
                    <a:pt x="48" y="56"/>
                    <a:pt x="49" y="59"/>
                  </a:cubicBezTo>
                  <a:cubicBezTo>
                    <a:pt x="50" y="62"/>
                    <a:pt x="51" y="62"/>
                    <a:pt x="51" y="63"/>
                  </a:cubicBezTo>
                  <a:cubicBezTo>
                    <a:pt x="49" y="69"/>
                    <a:pt x="45" y="65"/>
                    <a:pt x="44" y="63"/>
                  </a:cubicBezTo>
                  <a:cubicBezTo>
                    <a:pt x="42" y="60"/>
                    <a:pt x="42" y="64"/>
                    <a:pt x="40" y="62"/>
                  </a:cubicBezTo>
                  <a:cubicBezTo>
                    <a:pt x="37" y="58"/>
                    <a:pt x="38" y="66"/>
                    <a:pt x="33" y="61"/>
                  </a:cubicBezTo>
                  <a:cubicBezTo>
                    <a:pt x="27" y="57"/>
                    <a:pt x="26" y="59"/>
                    <a:pt x="26" y="60"/>
                  </a:cubicBezTo>
                  <a:cubicBezTo>
                    <a:pt x="19" y="53"/>
                    <a:pt x="18" y="54"/>
                    <a:pt x="15" y="48"/>
                  </a:cubicBezTo>
                  <a:cubicBezTo>
                    <a:pt x="12" y="41"/>
                    <a:pt x="8" y="42"/>
                    <a:pt x="6" y="38"/>
                  </a:cubicBezTo>
                  <a:cubicBezTo>
                    <a:pt x="4" y="34"/>
                    <a:pt x="0" y="34"/>
                    <a:pt x="2" y="32"/>
                  </a:cubicBezTo>
                  <a:cubicBezTo>
                    <a:pt x="4" y="29"/>
                    <a:pt x="5" y="35"/>
                    <a:pt x="6" y="3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02" name="Freeform 17"/>
            <p:cNvSpPr>
              <a:spLocks/>
            </p:cNvSpPr>
            <p:nvPr/>
          </p:nvSpPr>
          <p:spPr bwMode="auto">
            <a:xfrm>
              <a:off x="6147894" y="3869212"/>
              <a:ext cx="151539" cy="93954"/>
            </a:xfrm>
            <a:custGeom>
              <a:avLst/>
              <a:gdLst>
                <a:gd name="T0" fmla="*/ 14 w 77"/>
                <a:gd name="T1" fmla="*/ 6 h 48"/>
                <a:gd name="T2" fmla="*/ 4 w 77"/>
                <a:gd name="T3" fmla="*/ 15 h 48"/>
                <a:gd name="T4" fmla="*/ 0 w 77"/>
                <a:gd name="T5" fmla="*/ 25 h 48"/>
                <a:gd name="T6" fmla="*/ 12 w 77"/>
                <a:gd name="T7" fmla="*/ 34 h 48"/>
                <a:gd name="T8" fmla="*/ 20 w 77"/>
                <a:gd name="T9" fmla="*/ 35 h 48"/>
                <a:gd name="T10" fmla="*/ 19 w 77"/>
                <a:gd name="T11" fmla="*/ 41 h 48"/>
                <a:gd name="T12" fmla="*/ 22 w 77"/>
                <a:gd name="T13" fmla="*/ 42 h 48"/>
                <a:gd name="T14" fmla="*/ 25 w 77"/>
                <a:gd name="T15" fmla="*/ 47 h 48"/>
                <a:gd name="T16" fmla="*/ 30 w 77"/>
                <a:gd name="T17" fmla="*/ 44 h 48"/>
                <a:gd name="T18" fmla="*/ 32 w 77"/>
                <a:gd name="T19" fmla="*/ 40 h 48"/>
                <a:gd name="T20" fmla="*/ 36 w 77"/>
                <a:gd name="T21" fmla="*/ 35 h 48"/>
                <a:gd name="T22" fmla="*/ 41 w 77"/>
                <a:gd name="T23" fmla="*/ 32 h 48"/>
                <a:gd name="T24" fmla="*/ 45 w 77"/>
                <a:gd name="T25" fmla="*/ 33 h 48"/>
                <a:gd name="T26" fmla="*/ 54 w 77"/>
                <a:gd name="T27" fmla="*/ 21 h 48"/>
                <a:gd name="T28" fmla="*/ 57 w 77"/>
                <a:gd name="T29" fmla="*/ 21 h 48"/>
                <a:gd name="T30" fmla="*/ 70 w 77"/>
                <a:gd name="T31" fmla="*/ 18 h 48"/>
                <a:gd name="T32" fmla="*/ 77 w 77"/>
                <a:gd name="T33" fmla="*/ 17 h 48"/>
                <a:gd name="T34" fmla="*/ 72 w 77"/>
                <a:gd name="T35" fmla="*/ 12 h 48"/>
                <a:gd name="T36" fmla="*/ 64 w 77"/>
                <a:gd name="T37" fmla="*/ 6 h 48"/>
                <a:gd name="T38" fmla="*/ 53 w 77"/>
                <a:gd name="T39" fmla="*/ 2 h 48"/>
                <a:gd name="T40" fmla="*/ 46 w 77"/>
                <a:gd name="T41" fmla="*/ 2 h 48"/>
                <a:gd name="T42" fmla="*/ 42 w 77"/>
                <a:gd name="T43" fmla="*/ 1 h 48"/>
                <a:gd name="T44" fmla="*/ 38 w 77"/>
                <a:gd name="T45" fmla="*/ 4 h 48"/>
                <a:gd name="T46" fmla="*/ 24 w 77"/>
                <a:gd name="T47" fmla="*/ 4 h 48"/>
                <a:gd name="T48" fmla="*/ 21 w 77"/>
                <a:gd name="T49" fmla="*/ 2 h 48"/>
                <a:gd name="T50" fmla="*/ 14 w 77"/>
                <a:gd name="T51" fmla="*/ 6 h 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
                <a:gd name="T79" fmla="*/ 0 h 48"/>
                <a:gd name="T80" fmla="*/ 77 w 77"/>
                <a:gd name="T81" fmla="*/ 48 h 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 h="48">
                  <a:moveTo>
                    <a:pt x="14" y="6"/>
                  </a:moveTo>
                  <a:cubicBezTo>
                    <a:pt x="11" y="8"/>
                    <a:pt x="6" y="13"/>
                    <a:pt x="4" y="15"/>
                  </a:cubicBezTo>
                  <a:cubicBezTo>
                    <a:pt x="0" y="17"/>
                    <a:pt x="6" y="23"/>
                    <a:pt x="0" y="25"/>
                  </a:cubicBezTo>
                  <a:cubicBezTo>
                    <a:pt x="7" y="28"/>
                    <a:pt x="10" y="35"/>
                    <a:pt x="12" y="34"/>
                  </a:cubicBezTo>
                  <a:cubicBezTo>
                    <a:pt x="13" y="33"/>
                    <a:pt x="19" y="32"/>
                    <a:pt x="20" y="35"/>
                  </a:cubicBezTo>
                  <a:cubicBezTo>
                    <a:pt x="21" y="38"/>
                    <a:pt x="19" y="40"/>
                    <a:pt x="19" y="41"/>
                  </a:cubicBezTo>
                  <a:cubicBezTo>
                    <a:pt x="22" y="42"/>
                    <a:pt x="21" y="37"/>
                    <a:pt x="22" y="42"/>
                  </a:cubicBezTo>
                  <a:cubicBezTo>
                    <a:pt x="24" y="46"/>
                    <a:pt x="26" y="45"/>
                    <a:pt x="25" y="47"/>
                  </a:cubicBezTo>
                  <a:cubicBezTo>
                    <a:pt x="29" y="48"/>
                    <a:pt x="29" y="46"/>
                    <a:pt x="30" y="44"/>
                  </a:cubicBezTo>
                  <a:cubicBezTo>
                    <a:pt x="31" y="41"/>
                    <a:pt x="34" y="45"/>
                    <a:pt x="32" y="40"/>
                  </a:cubicBezTo>
                  <a:cubicBezTo>
                    <a:pt x="31" y="34"/>
                    <a:pt x="33" y="35"/>
                    <a:pt x="36" y="35"/>
                  </a:cubicBezTo>
                  <a:cubicBezTo>
                    <a:pt x="39" y="36"/>
                    <a:pt x="39" y="29"/>
                    <a:pt x="41" y="32"/>
                  </a:cubicBezTo>
                  <a:cubicBezTo>
                    <a:pt x="44" y="34"/>
                    <a:pt x="45" y="35"/>
                    <a:pt x="45" y="33"/>
                  </a:cubicBezTo>
                  <a:cubicBezTo>
                    <a:pt x="44" y="31"/>
                    <a:pt x="53" y="25"/>
                    <a:pt x="54" y="21"/>
                  </a:cubicBezTo>
                  <a:cubicBezTo>
                    <a:pt x="55" y="18"/>
                    <a:pt x="55" y="19"/>
                    <a:pt x="57" y="21"/>
                  </a:cubicBezTo>
                  <a:cubicBezTo>
                    <a:pt x="58" y="22"/>
                    <a:pt x="67" y="22"/>
                    <a:pt x="70" y="18"/>
                  </a:cubicBezTo>
                  <a:cubicBezTo>
                    <a:pt x="72" y="15"/>
                    <a:pt x="74" y="16"/>
                    <a:pt x="77" y="17"/>
                  </a:cubicBezTo>
                  <a:cubicBezTo>
                    <a:pt x="77" y="16"/>
                    <a:pt x="75" y="13"/>
                    <a:pt x="72" y="12"/>
                  </a:cubicBezTo>
                  <a:cubicBezTo>
                    <a:pt x="66" y="9"/>
                    <a:pt x="67" y="8"/>
                    <a:pt x="64" y="6"/>
                  </a:cubicBezTo>
                  <a:cubicBezTo>
                    <a:pt x="62" y="3"/>
                    <a:pt x="54" y="1"/>
                    <a:pt x="53" y="2"/>
                  </a:cubicBezTo>
                  <a:cubicBezTo>
                    <a:pt x="52" y="3"/>
                    <a:pt x="49" y="3"/>
                    <a:pt x="46" y="2"/>
                  </a:cubicBezTo>
                  <a:cubicBezTo>
                    <a:pt x="43" y="1"/>
                    <a:pt x="41" y="0"/>
                    <a:pt x="42" y="1"/>
                  </a:cubicBezTo>
                  <a:cubicBezTo>
                    <a:pt x="43" y="3"/>
                    <a:pt x="39" y="4"/>
                    <a:pt x="38" y="4"/>
                  </a:cubicBezTo>
                  <a:cubicBezTo>
                    <a:pt x="31" y="6"/>
                    <a:pt x="28" y="3"/>
                    <a:pt x="24" y="4"/>
                  </a:cubicBezTo>
                  <a:cubicBezTo>
                    <a:pt x="21" y="5"/>
                    <a:pt x="22" y="3"/>
                    <a:pt x="21" y="2"/>
                  </a:cubicBezTo>
                  <a:cubicBezTo>
                    <a:pt x="18" y="2"/>
                    <a:pt x="17" y="8"/>
                    <a:pt x="14" y="6"/>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03" name="Freeform 18"/>
            <p:cNvSpPr>
              <a:spLocks/>
            </p:cNvSpPr>
            <p:nvPr/>
          </p:nvSpPr>
          <p:spPr bwMode="auto">
            <a:xfrm>
              <a:off x="6128194" y="3919220"/>
              <a:ext cx="60616" cy="37885"/>
            </a:xfrm>
            <a:custGeom>
              <a:avLst/>
              <a:gdLst>
                <a:gd name="T0" fmla="*/ 9 w 30"/>
                <a:gd name="T1" fmla="*/ 0 h 20"/>
                <a:gd name="T2" fmla="*/ 21 w 30"/>
                <a:gd name="T3" fmla="*/ 9 h 20"/>
                <a:gd name="T4" fmla="*/ 29 w 30"/>
                <a:gd name="T5" fmla="*/ 10 h 20"/>
                <a:gd name="T6" fmla="*/ 28 w 30"/>
                <a:gd name="T7" fmla="*/ 16 h 20"/>
                <a:gd name="T8" fmla="*/ 29 w 30"/>
                <a:gd name="T9" fmla="*/ 17 h 20"/>
                <a:gd name="T10" fmla="*/ 21 w 30"/>
                <a:gd name="T11" fmla="*/ 19 h 20"/>
                <a:gd name="T12" fmla="*/ 19 w 30"/>
                <a:gd name="T13" fmla="*/ 19 h 20"/>
                <a:gd name="T14" fmla="*/ 6 w 30"/>
                <a:gd name="T15" fmla="*/ 14 h 20"/>
                <a:gd name="T16" fmla="*/ 0 w 30"/>
                <a:gd name="T17" fmla="*/ 10 h 20"/>
                <a:gd name="T18" fmla="*/ 6 w 30"/>
                <a:gd name="T19" fmla="*/ 2 h 20"/>
                <a:gd name="T20" fmla="*/ 9 w 30"/>
                <a:gd name="T21" fmla="*/ 0 h 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20"/>
                <a:gd name="T35" fmla="*/ 30 w 30"/>
                <a:gd name="T36" fmla="*/ 20 h 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20">
                  <a:moveTo>
                    <a:pt x="9" y="0"/>
                  </a:moveTo>
                  <a:cubicBezTo>
                    <a:pt x="16" y="3"/>
                    <a:pt x="19" y="10"/>
                    <a:pt x="21" y="9"/>
                  </a:cubicBezTo>
                  <a:cubicBezTo>
                    <a:pt x="22" y="8"/>
                    <a:pt x="28" y="7"/>
                    <a:pt x="29" y="10"/>
                  </a:cubicBezTo>
                  <a:cubicBezTo>
                    <a:pt x="30" y="13"/>
                    <a:pt x="28" y="15"/>
                    <a:pt x="28" y="16"/>
                  </a:cubicBezTo>
                  <a:cubicBezTo>
                    <a:pt x="27" y="15"/>
                    <a:pt x="27" y="17"/>
                    <a:pt x="29" y="17"/>
                  </a:cubicBezTo>
                  <a:cubicBezTo>
                    <a:pt x="30" y="18"/>
                    <a:pt x="23" y="20"/>
                    <a:pt x="21" y="19"/>
                  </a:cubicBezTo>
                  <a:cubicBezTo>
                    <a:pt x="16" y="15"/>
                    <a:pt x="21" y="19"/>
                    <a:pt x="19" y="19"/>
                  </a:cubicBezTo>
                  <a:cubicBezTo>
                    <a:pt x="17" y="19"/>
                    <a:pt x="11" y="14"/>
                    <a:pt x="6" y="14"/>
                  </a:cubicBezTo>
                  <a:cubicBezTo>
                    <a:pt x="1" y="14"/>
                    <a:pt x="3" y="13"/>
                    <a:pt x="0" y="10"/>
                  </a:cubicBezTo>
                  <a:cubicBezTo>
                    <a:pt x="1" y="6"/>
                    <a:pt x="8" y="5"/>
                    <a:pt x="6" y="2"/>
                  </a:cubicBezTo>
                  <a:cubicBezTo>
                    <a:pt x="6" y="0"/>
                    <a:pt x="8" y="0"/>
                    <a:pt x="9" y="0"/>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04" name="Freeform 19"/>
            <p:cNvSpPr>
              <a:spLocks/>
            </p:cNvSpPr>
            <p:nvPr/>
          </p:nvSpPr>
          <p:spPr bwMode="auto">
            <a:xfrm>
              <a:off x="6076671" y="3817689"/>
              <a:ext cx="98500" cy="121231"/>
            </a:xfrm>
            <a:custGeom>
              <a:avLst/>
              <a:gdLst>
                <a:gd name="T0" fmla="*/ 38 w 50"/>
                <a:gd name="T1" fmla="*/ 0 h 61"/>
                <a:gd name="T2" fmla="*/ 38 w 50"/>
                <a:gd name="T3" fmla="*/ 29 h 61"/>
                <a:gd name="T4" fmla="*/ 41 w 50"/>
                <a:gd name="T5" fmla="*/ 29 h 61"/>
                <a:gd name="T6" fmla="*/ 45 w 50"/>
                <a:gd name="T7" fmla="*/ 31 h 61"/>
                <a:gd name="T8" fmla="*/ 46 w 50"/>
                <a:gd name="T9" fmla="*/ 29 h 61"/>
                <a:gd name="T10" fmla="*/ 50 w 50"/>
                <a:gd name="T11" fmla="*/ 32 h 61"/>
                <a:gd name="T12" fmla="*/ 40 w 50"/>
                <a:gd name="T13" fmla="*/ 41 h 61"/>
                <a:gd name="T14" fmla="*/ 36 w 50"/>
                <a:gd name="T15" fmla="*/ 51 h 61"/>
                <a:gd name="T16" fmla="*/ 33 w 50"/>
                <a:gd name="T17" fmla="*/ 53 h 61"/>
                <a:gd name="T18" fmla="*/ 27 w 50"/>
                <a:gd name="T19" fmla="*/ 61 h 61"/>
                <a:gd name="T20" fmla="*/ 15 w 50"/>
                <a:gd name="T21" fmla="*/ 58 h 61"/>
                <a:gd name="T22" fmla="*/ 0 w 50"/>
                <a:gd name="T23" fmla="*/ 49 h 61"/>
                <a:gd name="T24" fmla="*/ 1 w 50"/>
                <a:gd name="T25" fmla="*/ 46 h 61"/>
                <a:gd name="T26" fmla="*/ 2 w 50"/>
                <a:gd name="T27" fmla="*/ 41 h 61"/>
                <a:gd name="T28" fmla="*/ 1 w 50"/>
                <a:gd name="T29" fmla="*/ 38 h 61"/>
                <a:gd name="T30" fmla="*/ 7 w 50"/>
                <a:gd name="T31" fmla="*/ 26 h 61"/>
                <a:gd name="T32" fmla="*/ 22 w 50"/>
                <a:gd name="T33" fmla="*/ 26 h 61"/>
                <a:gd name="T34" fmla="*/ 20 w 50"/>
                <a:gd name="T35" fmla="*/ 18 h 61"/>
                <a:gd name="T36" fmla="*/ 14 w 50"/>
                <a:gd name="T37" fmla="*/ 12 h 61"/>
                <a:gd name="T38" fmla="*/ 10 w 50"/>
                <a:gd name="T39" fmla="*/ 8 h 61"/>
                <a:gd name="T40" fmla="*/ 16 w 50"/>
                <a:gd name="T41" fmla="*/ 8 h 61"/>
                <a:gd name="T42" fmla="*/ 16 w 50"/>
                <a:gd name="T43" fmla="*/ 0 h 61"/>
                <a:gd name="T44" fmla="*/ 38 w 50"/>
                <a:gd name="T45" fmla="*/ 0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61"/>
                <a:gd name="T71" fmla="*/ 50 w 50"/>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61">
                  <a:moveTo>
                    <a:pt x="38" y="0"/>
                  </a:moveTo>
                  <a:cubicBezTo>
                    <a:pt x="38" y="29"/>
                    <a:pt x="38" y="29"/>
                    <a:pt x="38" y="29"/>
                  </a:cubicBezTo>
                  <a:cubicBezTo>
                    <a:pt x="41" y="29"/>
                    <a:pt x="41" y="29"/>
                    <a:pt x="41" y="29"/>
                  </a:cubicBezTo>
                  <a:cubicBezTo>
                    <a:pt x="45" y="30"/>
                    <a:pt x="45" y="33"/>
                    <a:pt x="45" y="31"/>
                  </a:cubicBezTo>
                  <a:cubicBezTo>
                    <a:pt x="46" y="29"/>
                    <a:pt x="47" y="30"/>
                    <a:pt x="46" y="29"/>
                  </a:cubicBezTo>
                  <a:cubicBezTo>
                    <a:pt x="45" y="27"/>
                    <a:pt x="45" y="27"/>
                    <a:pt x="50" y="32"/>
                  </a:cubicBezTo>
                  <a:cubicBezTo>
                    <a:pt x="47" y="34"/>
                    <a:pt x="42" y="39"/>
                    <a:pt x="40" y="41"/>
                  </a:cubicBezTo>
                  <a:cubicBezTo>
                    <a:pt x="36" y="43"/>
                    <a:pt x="42" y="49"/>
                    <a:pt x="36" y="51"/>
                  </a:cubicBezTo>
                  <a:cubicBezTo>
                    <a:pt x="35" y="51"/>
                    <a:pt x="33" y="51"/>
                    <a:pt x="33" y="53"/>
                  </a:cubicBezTo>
                  <a:cubicBezTo>
                    <a:pt x="35" y="56"/>
                    <a:pt x="28" y="57"/>
                    <a:pt x="27" y="61"/>
                  </a:cubicBezTo>
                  <a:cubicBezTo>
                    <a:pt x="23" y="60"/>
                    <a:pt x="21" y="58"/>
                    <a:pt x="15" y="58"/>
                  </a:cubicBezTo>
                  <a:cubicBezTo>
                    <a:pt x="12" y="59"/>
                    <a:pt x="10" y="58"/>
                    <a:pt x="0" y="49"/>
                  </a:cubicBezTo>
                  <a:cubicBezTo>
                    <a:pt x="1" y="49"/>
                    <a:pt x="2" y="48"/>
                    <a:pt x="1" y="46"/>
                  </a:cubicBezTo>
                  <a:cubicBezTo>
                    <a:pt x="1" y="43"/>
                    <a:pt x="2" y="41"/>
                    <a:pt x="2" y="41"/>
                  </a:cubicBezTo>
                  <a:cubicBezTo>
                    <a:pt x="1" y="38"/>
                    <a:pt x="1" y="38"/>
                    <a:pt x="1" y="38"/>
                  </a:cubicBezTo>
                  <a:cubicBezTo>
                    <a:pt x="7" y="26"/>
                    <a:pt x="7" y="26"/>
                    <a:pt x="7" y="26"/>
                  </a:cubicBezTo>
                  <a:cubicBezTo>
                    <a:pt x="22" y="26"/>
                    <a:pt x="22" y="26"/>
                    <a:pt x="22" y="26"/>
                  </a:cubicBezTo>
                  <a:cubicBezTo>
                    <a:pt x="24" y="17"/>
                    <a:pt x="21" y="23"/>
                    <a:pt x="20" y="18"/>
                  </a:cubicBezTo>
                  <a:cubicBezTo>
                    <a:pt x="19" y="14"/>
                    <a:pt x="15" y="15"/>
                    <a:pt x="14" y="12"/>
                  </a:cubicBezTo>
                  <a:cubicBezTo>
                    <a:pt x="13" y="9"/>
                    <a:pt x="10" y="8"/>
                    <a:pt x="10" y="8"/>
                  </a:cubicBezTo>
                  <a:cubicBezTo>
                    <a:pt x="16" y="8"/>
                    <a:pt x="16" y="8"/>
                    <a:pt x="16" y="8"/>
                  </a:cubicBezTo>
                  <a:cubicBezTo>
                    <a:pt x="16" y="0"/>
                    <a:pt x="16" y="0"/>
                    <a:pt x="16" y="0"/>
                  </a:cubicBezTo>
                  <a:lnTo>
                    <a:pt x="38" y="0"/>
                  </a:ln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05" name="Freeform 20"/>
            <p:cNvSpPr>
              <a:spLocks/>
            </p:cNvSpPr>
            <p:nvPr/>
          </p:nvSpPr>
          <p:spPr bwMode="auto">
            <a:xfrm>
              <a:off x="6255487" y="3647965"/>
              <a:ext cx="268224" cy="112139"/>
            </a:xfrm>
            <a:custGeom>
              <a:avLst/>
              <a:gdLst>
                <a:gd name="T0" fmla="*/ 12 w 136"/>
                <a:gd name="T1" fmla="*/ 23 h 58"/>
                <a:gd name="T2" fmla="*/ 5 w 136"/>
                <a:gd name="T3" fmla="*/ 25 h 58"/>
                <a:gd name="T4" fmla="*/ 0 w 136"/>
                <a:gd name="T5" fmla="*/ 24 h 58"/>
                <a:gd name="T6" fmla="*/ 7 w 136"/>
                <a:gd name="T7" fmla="*/ 19 h 58"/>
                <a:gd name="T8" fmla="*/ 26 w 136"/>
                <a:gd name="T9" fmla="*/ 6 h 58"/>
                <a:gd name="T10" fmla="*/ 39 w 136"/>
                <a:gd name="T11" fmla="*/ 4 h 58"/>
                <a:gd name="T12" fmla="*/ 48 w 136"/>
                <a:gd name="T13" fmla="*/ 4 h 58"/>
                <a:gd name="T14" fmla="*/ 55 w 136"/>
                <a:gd name="T15" fmla="*/ 5 h 58"/>
                <a:gd name="T16" fmla="*/ 66 w 136"/>
                <a:gd name="T17" fmla="*/ 11 h 58"/>
                <a:gd name="T18" fmla="*/ 80 w 136"/>
                <a:gd name="T19" fmla="*/ 17 h 58"/>
                <a:gd name="T20" fmla="*/ 90 w 136"/>
                <a:gd name="T21" fmla="*/ 22 h 58"/>
                <a:gd name="T22" fmla="*/ 92 w 136"/>
                <a:gd name="T23" fmla="*/ 25 h 58"/>
                <a:gd name="T24" fmla="*/ 98 w 136"/>
                <a:gd name="T25" fmla="*/ 29 h 58"/>
                <a:gd name="T26" fmla="*/ 103 w 136"/>
                <a:gd name="T27" fmla="*/ 33 h 58"/>
                <a:gd name="T28" fmla="*/ 109 w 136"/>
                <a:gd name="T29" fmla="*/ 34 h 58"/>
                <a:gd name="T30" fmla="*/ 115 w 136"/>
                <a:gd name="T31" fmla="*/ 37 h 58"/>
                <a:gd name="T32" fmla="*/ 118 w 136"/>
                <a:gd name="T33" fmla="*/ 41 h 58"/>
                <a:gd name="T34" fmla="*/ 129 w 136"/>
                <a:gd name="T35" fmla="*/ 47 h 58"/>
                <a:gd name="T36" fmla="*/ 134 w 136"/>
                <a:gd name="T37" fmla="*/ 51 h 58"/>
                <a:gd name="T38" fmla="*/ 123 w 136"/>
                <a:gd name="T39" fmla="*/ 54 h 58"/>
                <a:gd name="T40" fmla="*/ 100 w 136"/>
                <a:gd name="T41" fmla="*/ 54 h 58"/>
                <a:gd name="T42" fmla="*/ 95 w 136"/>
                <a:gd name="T43" fmla="*/ 49 h 58"/>
                <a:gd name="T44" fmla="*/ 88 w 136"/>
                <a:gd name="T45" fmla="*/ 42 h 58"/>
                <a:gd name="T46" fmla="*/ 78 w 136"/>
                <a:gd name="T47" fmla="*/ 31 h 58"/>
                <a:gd name="T48" fmla="*/ 66 w 136"/>
                <a:gd name="T49" fmla="*/ 28 h 58"/>
                <a:gd name="T50" fmla="*/ 50 w 136"/>
                <a:gd name="T51" fmla="*/ 21 h 58"/>
                <a:gd name="T52" fmla="*/ 36 w 136"/>
                <a:gd name="T53" fmla="*/ 17 h 58"/>
                <a:gd name="T54" fmla="*/ 41 w 136"/>
                <a:gd name="T55" fmla="*/ 13 h 58"/>
                <a:gd name="T56" fmla="*/ 23 w 136"/>
                <a:gd name="T57" fmla="*/ 15 h 58"/>
                <a:gd name="T58" fmla="*/ 12 w 136"/>
                <a:gd name="T59" fmla="*/ 23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
                <a:gd name="T91" fmla="*/ 0 h 58"/>
                <a:gd name="T92" fmla="*/ 136 w 136"/>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 h="58">
                  <a:moveTo>
                    <a:pt x="12" y="23"/>
                  </a:moveTo>
                  <a:cubicBezTo>
                    <a:pt x="8" y="23"/>
                    <a:pt x="6" y="27"/>
                    <a:pt x="5" y="25"/>
                  </a:cubicBezTo>
                  <a:cubicBezTo>
                    <a:pt x="5" y="24"/>
                    <a:pt x="1" y="26"/>
                    <a:pt x="0" y="24"/>
                  </a:cubicBezTo>
                  <a:cubicBezTo>
                    <a:pt x="0" y="21"/>
                    <a:pt x="9" y="23"/>
                    <a:pt x="7" y="19"/>
                  </a:cubicBezTo>
                  <a:cubicBezTo>
                    <a:pt x="6" y="15"/>
                    <a:pt x="12" y="7"/>
                    <a:pt x="26" y="6"/>
                  </a:cubicBezTo>
                  <a:cubicBezTo>
                    <a:pt x="33" y="5"/>
                    <a:pt x="30" y="2"/>
                    <a:pt x="39" y="4"/>
                  </a:cubicBezTo>
                  <a:cubicBezTo>
                    <a:pt x="47" y="6"/>
                    <a:pt x="45" y="0"/>
                    <a:pt x="48" y="4"/>
                  </a:cubicBezTo>
                  <a:cubicBezTo>
                    <a:pt x="51" y="7"/>
                    <a:pt x="52" y="2"/>
                    <a:pt x="55" y="5"/>
                  </a:cubicBezTo>
                  <a:cubicBezTo>
                    <a:pt x="57" y="9"/>
                    <a:pt x="61" y="4"/>
                    <a:pt x="66" y="11"/>
                  </a:cubicBezTo>
                  <a:cubicBezTo>
                    <a:pt x="71" y="19"/>
                    <a:pt x="72" y="12"/>
                    <a:pt x="80" y="17"/>
                  </a:cubicBezTo>
                  <a:cubicBezTo>
                    <a:pt x="87" y="23"/>
                    <a:pt x="90" y="20"/>
                    <a:pt x="90" y="22"/>
                  </a:cubicBezTo>
                  <a:cubicBezTo>
                    <a:pt x="89" y="25"/>
                    <a:pt x="92" y="28"/>
                    <a:pt x="92" y="25"/>
                  </a:cubicBezTo>
                  <a:cubicBezTo>
                    <a:pt x="91" y="22"/>
                    <a:pt x="95" y="25"/>
                    <a:pt x="98" y="29"/>
                  </a:cubicBezTo>
                  <a:cubicBezTo>
                    <a:pt x="101" y="33"/>
                    <a:pt x="102" y="31"/>
                    <a:pt x="103" y="33"/>
                  </a:cubicBezTo>
                  <a:cubicBezTo>
                    <a:pt x="105" y="36"/>
                    <a:pt x="106" y="32"/>
                    <a:pt x="109" y="34"/>
                  </a:cubicBezTo>
                  <a:cubicBezTo>
                    <a:pt x="111" y="37"/>
                    <a:pt x="115" y="33"/>
                    <a:pt x="115" y="37"/>
                  </a:cubicBezTo>
                  <a:cubicBezTo>
                    <a:pt x="116" y="41"/>
                    <a:pt x="110" y="40"/>
                    <a:pt x="118" y="41"/>
                  </a:cubicBezTo>
                  <a:cubicBezTo>
                    <a:pt x="126" y="42"/>
                    <a:pt x="126" y="43"/>
                    <a:pt x="129" y="47"/>
                  </a:cubicBezTo>
                  <a:cubicBezTo>
                    <a:pt x="131" y="50"/>
                    <a:pt x="136" y="47"/>
                    <a:pt x="134" y="51"/>
                  </a:cubicBezTo>
                  <a:cubicBezTo>
                    <a:pt x="131" y="54"/>
                    <a:pt x="131" y="50"/>
                    <a:pt x="123" y="54"/>
                  </a:cubicBezTo>
                  <a:cubicBezTo>
                    <a:pt x="114" y="58"/>
                    <a:pt x="119" y="51"/>
                    <a:pt x="100" y="54"/>
                  </a:cubicBezTo>
                  <a:cubicBezTo>
                    <a:pt x="82" y="56"/>
                    <a:pt x="90" y="53"/>
                    <a:pt x="95" y="49"/>
                  </a:cubicBezTo>
                  <a:cubicBezTo>
                    <a:pt x="100" y="44"/>
                    <a:pt x="96" y="42"/>
                    <a:pt x="88" y="42"/>
                  </a:cubicBezTo>
                  <a:cubicBezTo>
                    <a:pt x="81" y="42"/>
                    <a:pt x="80" y="37"/>
                    <a:pt x="78" y="31"/>
                  </a:cubicBezTo>
                  <a:cubicBezTo>
                    <a:pt x="76" y="26"/>
                    <a:pt x="73" y="30"/>
                    <a:pt x="66" y="28"/>
                  </a:cubicBezTo>
                  <a:cubicBezTo>
                    <a:pt x="58" y="25"/>
                    <a:pt x="59" y="20"/>
                    <a:pt x="50" y="21"/>
                  </a:cubicBezTo>
                  <a:cubicBezTo>
                    <a:pt x="41" y="21"/>
                    <a:pt x="40" y="20"/>
                    <a:pt x="36" y="17"/>
                  </a:cubicBezTo>
                  <a:cubicBezTo>
                    <a:pt x="32" y="15"/>
                    <a:pt x="43" y="14"/>
                    <a:pt x="41" y="13"/>
                  </a:cubicBezTo>
                  <a:cubicBezTo>
                    <a:pt x="38" y="11"/>
                    <a:pt x="29" y="9"/>
                    <a:pt x="23" y="15"/>
                  </a:cubicBezTo>
                  <a:cubicBezTo>
                    <a:pt x="18" y="20"/>
                    <a:pt x="12" y="18"/>
                    <a:pt x="12" y="23"/>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06" name="Freeform 21"/>
            <p:cNvSpPr>
              <a:spLocks/>
            </p:cNvSpPr>
            <p:nvPr/>
          </p:nvSpPr>
          <p:spPr bwMode="auto">
            <a:xfrm>
              <a:off x="6346410" y="4302613"/>
              <a:ext cx="145477" cy="192454"/>
            </a:xfrm>
            <a:custGeom>
              <a:avLst/>
              <a:gdLst>
                <a:gd name="T0" fmla="*/ 29 w 74"/>
                <a:gd name="T1" fmla="*/ 0 h 98"/>
                <a:gd name="T2" fmla="*/ 42 w 74"/>
                <a:gd name="T3" fmla="*/ 9 h 98"/>
                <a:gd name="T4" fmla="*/ 46 w 74"/>
                <a:gd name="T5" fmla="*/ 13 h 98"/>
                <a:gd name="T6" fmla="*/ 59 w 74"/>
                <a:gd name="T7" fmla="*/ 17 h 98"/>
                <a:gd name="T8" fmla="*/ 64 w 74"/>
                <a:gd name="T9" fmla="*/ 18 h 98"/>
                <a:gd name="T10" fmla="*/ 73 w 74"/>
                <a:gd name="T11" fmla="*/ 23 h 98"/>
                <a:gd name="T12" fmla="*/ 67 w 74"/>
                <a:gd name="T13" fmla="*/ 47 h 98"/>
                <a:gd name="T14" fmla="*/ 35 w 74"/>
                <a:gd name="T15" fmla="*/ 74 h 98"/>
                <a:gd name="T16" fmla="*/ 28 w 74"/>
                <a:gd name="T17" fmla="*/ 93 h 98"/>
                <a:gd name="T18" fmla="*/ 17 w 74"/>
                <a:gd name="T19" fmla="*/ 88 h 98"/>
                <a:gd name="T20" fmla="*/ 9 w 74"/>
                <a:gd name="T21" fmla="*/ 85 h 98"/>
                <a:gd name="T22" fmla="*/ 10 w 74"/>
                <a:gd name="T23" fmla="*/ 72 h 98"/>
                <a:gd name="T24" fmla="*/ 16 w 74"/>
                <a:gd name="T25" fmla="*/ 59 h 98"/>
                <a:gd name="T26" fmla="*/ 7 w 74"/>
                <a:gd name="T27" fmla="*/ 59 h 98"/>
                <a:gd name="T28" fmla="*/ 3 w 74"/>
                <a:gd name="T29" fmla="*/ 41 h 98"/>
                <a:gd name="T30" fmla="*/ 9 w 74"/>
                <a:gd name="T31" fmla="*/ 30 h 98"/>
                <a:gd name="T32" fmla="*/ 14 w 74"/>
                <a:gd name="T33" fmla="*/ 13 h 98"/>
                <a:gd name="T34" fmla="*/ 29 w 74"/>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98"/>
                <a:gd name="T56" fmla="*/ 74 w 74"/>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98">
                  <a:moveTo>
                    <a:pt x="29" y="0"/>
                  </a:moveTo>
                  <a:cubicBezTo>
                    <a:pt x="38" y="8"/>
                    <a:pt x="40" y="10"/>
                    <a:pt x="42" y="9"/>
                  </a:cubicBezTo>
                  <a:cubicBezTo>
                    <a:pt x="43" y="8"/>
                    <a:pt x="46" y="11"/>
                    <a:pt x="46" y="13"/>
                  </a:cubicBezTo>
                  <a:cubicBezTo>
                    <a:pt x="46" y="16"/>
                    <a:pt x="58" y="19"/>
                    <a:pt x="59" y="17"/>
                  </a:cubicBezTo>
                  <a:cubicBezTo>
                    <a:pt x="59" y="16"/>
                    <a:pt x="60" y="11"/>
                    <a:pt x="64" y="18"/>
                  </a:cubicBezTo>
                  <a:cubicBezTo>
                    <a:pt x="66" y="21"/>
                    <a:pt x="69" y="21"/>
                    <a:pt x="73" y="23"/>
                  </a:cubicBezTo>
                  <a:cubicBezTo>
                    <a:pt x="74" y="33"/>
                    <a:pt x="74" y="36"/>
                    <a:pt x="67" y="47"/>
                  </a:cubicBezTo>
                  <a:cubicBezTo>
                    <a:pt x="61" y="58"/>
                    <a:pt x="42" y="61"/>
                    <a:pt x="35" y="74"/>
                  </a:cubicBezTo>
                  <a:cubicBezTo>
                    <a:pt x="29" y="87"/>
                    <a:pt x="34" y="88"/>
                    <a:pt x="28" y="93"/>
                  </a:cubicBezTo>
                  <a:cubicBezTo>
                    <a:pt x="22" y="98"/>
                    <a:pt x="23" y="89"/>
                    <a:pt x="17" y="88"/>
                  </a:cubicBezTo>
                  <a:cubicBezTo>
                    <a:pt x="11" y="86"/>
                    <a:pt x="10" y="90"/>
                    <a:pt x="9" y="85"/>
                  </a:cubicBezTo>
                  <a:cubicBezTo>
                    <a:pt x="8" y="80"/>
                    <a:pt x="16" y="81"/>
                    <a:pt x="10" y="72"/>
                  </a:cubicBezTo>
                  <a:cubicBezTo>
                    <a:pt x="16" y="71"/>
                    <a:pt x="16" y="65"/>
                    <a:pt x="16" y="59"/>
                  </a:cubicBezTo>
                  <a:cubicBezTo>
                    <a:pt x="16" y="54"/>
                    <a:pt x="14" y="66"/>
                    <a:pt x="7" y="59"/>
                  </a:cubicBezTo>
                  <a:cubicBezTo>
                    <a:pt x="0" y="51"/>
                    <a:pt x="7" y="58"/>
                    <a:pt x="3" y="41"/>
                  </a:cubicBezTo>
                  <a:cubicBezTo>
                    <a:pt x="1" y="31"/>
                    <a:pt x="10" y="38"/>
                    <a:pt x="9" y="30"/>
                  </a:cubicBezTo>
                  <a:cubicBezTo>
                    <a:pt x="8" y="22"/>
                    <a:pt x="15" y="25"/>
                    <a:pt x="14" y="13"/>
                  </a:cubicBezTo>
                  <a:cubicBezTo>
                    <a:pt x="12" y="4"/>
                    <a:pt x="30" y="7"/>
                    <a:pt x="29" y="0"/>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07" name="Freeform 22"/>
            <p:cNvSpPr>
              <a:spLocks/>
            </p:cNvSpPr>
            <p:nvPr/>
          </p:nvSpPr>
          <p:spPr bwMode="auto">
            <a:xfrm>
              <a:off x="6088794" y="4338983"/>
              <a:ext cx="24246" cy="36369"/>
            </a:xfrm>
            <a:custGeom>
              <a:avLst/>
              <a:gdLst>
                <a:gd name="T0" fmla="*/ 3 w 12"/>
                <a:gd name="T1" fmla="*/ 18 h 19"/>
                <a:gd name="T2" fmla="*/ 7 w 12"/>
                <a:gd name="T3" fmla="*/ 13 h 19"/>
                <a:gd name="T4" fmla="*/ 4 w 12"/>
                <a:gd name="T5" fmla="*/ 8 h 19"/>
                <a:gd name="T6" fmla="*/ 2 w 12"/>
                <a:gd name="T7" fmla="*/ 3 h 19"/>
                <a:gd name="T8" fmla="*/ 3 w 12"/>
                <a:gd name="T9" fmla="*/ 1 h 19"/>
                <a:gd name="T10" fmla="*/ 5 w 12"/>
                <a:gd name="T11" fmla="*/ 3 h 19"/>
                <a:gd name="T12" fmla="*/ 8 w 12"/>
                <a:gd name="T13" fmla="*/ 9 h 19"/>
                <a:gd name="T14" fmla="*/ 10 w 12"/>
                <a:gd name="T15" fmla="*/ 13 h 19"/>
                <a:gd name="T16" fmla="*/ 8 w 12"/>
                <a:gd name="T17" fmla="*/ 18 h 19"/>
                <a:gd name="T18" fmla="*/ 3 w 12"/>
                <a:gd name="T19" fmla="*/ 18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9"/>
                <a:gd name="T32" fmla="*/ 12 w 1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9">
                  <a:moveTo>
                    <a:pt x="3" y="18"/>
                  </a:moveTo>
                  <a:cubicBezTo>
                    <a:pt x="1" y="15"/>
                    <a:pt x="7" y="14"/>
                    <a:pt x="7" y="13"/>
                  </a:cubicBezTo>
                  <a:cubicBezTo>
                    <a:pt x="8" y="12"/>
                    <a:pt x="6" y="10"/>
                    <a:pt x="4" y="8"/>
                  </a:cubicBezTo>
                  <a:cubicBezTo>
                    <a:pt x="3" y="6"/>
                    <a:pt x="4" y="3"/>
                    <a:pt x="2" y="3"/>
                  </a:cubicBezTo>
                  <a:cubicBezTo>
                    <a:pt x="0" y="4"/>
                    <a:pt x="1" y="3"/>
                    <a:pt x="3" y="1"/>
                  </a:cubicBezTo>
                  <a:cubicBezTo>
                    <a:pt x="5" y="0"/>
                    <a:pt x="5" y="1"/>
                    <a:pt x="5" y="3"/>
                  </a:cubicBezTo>
                  <a:cubicBezTo>
                    <a:pt x="6" y="5"/>
                    <a:pt x="6" y="7"/>
                    <a:pt x="8" y="9"/>
                  </a:cubicBezTo>
                  <a:cubicBezTo>
                    <a:pt x="10" y="10"/>
                    <a:pt x="8" y="12"/>
                    <a:pt x="10" y="13"/>
                  </a:cubicBezTo>
                  <a:cubicBezTo>
                    <a:pt x="12" y="15"/>
                    <a:pt x="11" y="18"/>
                    <a:pt x="8" y="18"/>
                  </a:cubicBezTo>
                  <a:cubicBezTo>
                    <a:pt x="4" y="19"/>
                    <a:pt x="3" y="19"/>
                    <a:pt x="3" y="18"/>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08" name="Freeform 23"/>
            <p:cNvSpPr>
              <a:spLocks/>
            </p:cNvSpPr>
            <p:nvPr/>
          </p:nvSpPr>
          <p:spPr bwMode="auto">
            <a:xfrm>
              <a:off x="6116071" y="4355652"/>
              <a:ext cx="12123" cy="15154"/>
            </a:xfrm>
            <a:custGeom>
              <a:avLst/>
              <a:gdLst>
                <a:gd name="T0" fmla="*/ 2 w 7"/>
                <a:gd name="T1" fmla="*/ 5 h 7"/>
                <a:gd name="T2" fmla="*/ 5 w 7"/>
                <a:gd name="T3" fmla="*/ 1 h 7"/>
                <a:gd name="T4" fmla="*/ 2 w 7"/>
                <a:gd name="T5" fmla="*/ 5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2" y="5"/>
                  </a:moveTo>
                  <a:cubicBezTo>
                    <a:pt x="0" y="4"/>
                    <a:pt x="2" y="0"/>
                    <a:pt x="5" y="1"/>
                  </a:cubicBezTo>
                  <a:cubicBezTo>
                    <a:pt x="7" y="3"/>
                    <a:pt x="5" y="7"/>
                    <a:pt x="2" y="5"/>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09" name="Freeform 24"/>
            <p:cNvSpPr>
              <a:spLocks/>
            </p:cNvSpPr>
            <p:nvPr/>
          </p:nvSpPr>
          <p:spPr bwMode="auto">
            <a:xfrm>
              <a:off x="6137286" y="4361714"/>
              <a:ext cx="12123" cy="12123"/>
            </a:xfrm>
            <a:custGeom>
              <a:avLst/>
              <a:gdLst>
                <a:gd name="T0" fmla="*/ 2 w 6"/>
                <a:gd name="T1" fmla="*/ 5 h 6"/>
                <a:gd name="T2" fmla="*/ 6 w 6"/>
                <a:gd name="T3" fmla="*/ 2 h 6"/>
                <a:gd name="T4" fmla="*/ 2 w 6"/>
                <a:gd name="T5" fmla="*/ 5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2" y="5"/>
                  </a:moveTo>
                  <a:cubicBezTo>
                    <a:pt x="0" y="5"/>
                    <a:pt x="6" y="0"/>
                    <a:pt x="6" y="2"/>
                  </a:cubicBezTo>
                  <a:cubicBezTo>
                    <a:pt x="6" y="3"/>
                    <a:pt x="5" y="6"/>
                    <a:pt x="2" y="5"/>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10" name="Freeform 25"/>
            <p:cNvSpPr>
              <a:spLocks/>
            </p:cNvSpPr>
            <p:nvPr/>
          </p:nvSpPr>
          <p:spPr bwMode="auto">
            <a:xfrm>
              <a:off x="6108494" y="4346560"/>
              <a:ext cx="10608" cy="12123"/>
            </a:xfrm>
            <a:custGeom>
              <a:avLst/>
              <a:gdLst>
                <a:gd name="T0" fmla="*/ 0 w 5"/>
                <a:gd name="T1" fmla="*/ 2 h 6"/>
                <a:gd name="T2" fmla="*/ 4 w 5"/>
                <a:gd name="T3" fmla="*/ 4 h 6"/>
                <a:gd name="T4" fmla="*/ 0 w 5"/>
                <a:gd name="T5" fmla="*/ 2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2"/>
                  </a:moveTo>
                  <a:cubicBezTo>
                    <a:pt x="0" y="0"/>
                    <a:pt x="5" y="2"/>
                    <a:pt x="4" y="4"/>
                  </a:cubicBezTo>
                  <a:cubicBezTo>
                    <a:pt x="3" y="6"/>
                    <a:pt x="0" y="4"/>
                    <a:pt x="0"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11" name="Freeform 26"/>
            <p:cNvSpPr>
              <a:spLocks/>
            </p:cNvSpPr>
            <p:nvPr/>
          </p:nvSpPr>
          <p:spPr bwMode="auto">
            <a:xfrm>
              <a:off x="6088794" y="4351106"/>
              <a:ext cx="10608" cy="9092"/>
            </a:xfrm>
            <a:custGeom>
              <a:avLst/>
              <a:gdLst>
                <a:gd name="T0" fmla="*/ 1 w 5"/>
                <a:gd name="T1" fmla="*/ 1 h 5"/>
                <a:gd name="T2" fmla="*/ 3 w 5"/>
                <a:gd name="T3" fmla="*/ 4 h 5"/>
                <a:gd name="T4" fmla="*/ 1 w 5"/>
                <a:gd name="T5" fmla="*/ 1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1" y="1"/>
                  </a:moveTo>
                  <a:cubicBezTo>
                    <a:pt x="3" y="0"/>
                    <a:pt x="5" y="4"/>
                    <a:pt x="3" y="4"/>
                  </a:cubicBezTo>
                  <a:cubicBezTo>
                    <a:pt x="0" y="5"/>
                    <a:pt x="0" y="2"/>
                    <a:pt x="1" y="1"/>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12" name="Freeform 27"/>
            <p:cNvSpPr>
              <a:spLocks/>
            </p:cNvSpPr>
            <p:nvPr/>
          </p:nvSpPr>
          <p:spPr bwMode="auto">
            <a:xfrm>
              <a:off x="6117586" y="4379898"/>
              <a:ext cx="6062" cy="4546"/>
            </a:xfrm>
            <a:custGeom>
              <a:avLst/>
              <a:gdLst>
                <a:gd name="T0" fmla="*/ 1 w 3"/>
                <a:gd name="T1" fmla="*/ 2 h 3"/>
                <a:gd name="T2" fmla="*/ 2 w 3"/>
                <a:gd name="T3" fmla="*/ 2 h 3"/>
                <a:gd name="T4" fmla="*/ 1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1" y="2"/>
                  </a:moveTo>
                  <a:cubicBezTo>
                    <a:pt x="0" y="0"/>
                    <a:pt x="3" y="1"/>
                    <a:pt x="2" y="2"/>
                  </a:cubicBezTo>
                  <a:cubicBezTo>
                    <a:pt x="1" y="3"/>
                    <a:pt x="1" y="3"/>
                    <a:pt x="1"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13" name="Freeform 28"/>
            <p:cNvSpPr>
              <a:spLocks/>
            </p:cNvSpPr>
            <p:nvPr/>
          </p:nvSpPr>
          <p:spPr bwMode="auto">
            <a:xfrm>
              <a:off x="6116071" y="4331406"/>
              <a:ext cx="4546" cy="4546"/>
            </a:xfrm>
            <a:custGeom>
              <a:avLst/>
              <a:gdLst>
                <a:gd name="T0" fmla="*/ 1 w 3"/>
                <a:gd name="T1" fmla="*/ 2 h 2"/>
                <a:gd name="T2" fmla="*/ 3 w 3"/>
                <a:gd name="T3" fmla="*/ 1 h 2"/>
                <a:gd name="T4" fmla="*/ 1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2"/>
                  </a:moveTo>
                  <a:cubicBezTo>
                    <a:pt x="0" y="1"/>
                    <a:pt x="2" y="0"/>
                    <a:pt x="3" y="1"/>
                  </a:cubicBezTo>
                  <a:cubicBezTo>
                    <a:pt x="3" y="2"/>
                    <a:pt x="2" y="2"/>
                    <a:pt x="1"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14" name="Freeform 29"/>
            <p:cNvSpPr>
              <a:spLocks/>
            </p:cNvSpPr>
            <p:nvPr/>
          </p:nvSpPr>
          <p:spPr bwMode="auto">
            <a:xfrm>
              <a:off x="6413087" y="3794958"/>
              <a:ext cx="57585" cy="25762"/>
            </a:xfrm>
            <a:custGeom>
              <a:avLst/>
              <a:gdLst>
                <a:gd name="T0" fmla="*/ 2 w 29"/>
                <a:gd name="T1" fmla="*/ 3 h 14"/>
                <a:gd name="T2" fmla="*/ 16 w 29"/>
                <a:gd name="T3" fmla="*/ 2 h 14"/>
                <a:gd name="T4" fmla="*/ 28 w 29"/>
                <a:gd name="T5" fmla="*/ 9 h 14"/>
                <a:gd name="T6" fmla="*/ 20 w 29"/>
                <a:gd name="T7" fmla="*/ 10 h 14"/>
                <a:gd name="T8" fmla="*/ 12 w 29"/>
                <a:gd name="T9" fmla="*/ 12 h 14"/>
                <a:gd name="T10" fmla="*/ 4 w 29"/>
                <a:gd name="T11" fmla="*/ 6 h 14"/>
                <a:gd name="T12" fmla="*/ 2 w 29"/>
                <a:gd name="T13" fmla="*/ 3 h 14"/>
                <a:gd name="T14" fmla="*/ 0 60000 65536"/>
                <a:gd name="T15" fmla="*/ 0 60000 65536"/>
                <a:gd name="T16" fmla="*/ 0 60000 65536"/>
                <a:gd name="T17" fmla="*/ 0 60000 65536"/>
                <a:gd name="T18" fmla="*/ 0 60000 65536"/>
                <a:gd name="T19" fmla="*/ 0 60000 65536"/>
                <a:gd name="T20" fmla="*/ 0 60000 65536"/>
                <a:gd name="T21" fmla="*/ 0 w 29"/>
                <a:gd name="T22" fmla="*/ 0 h 14"/>
                <a:gd name="T23" fmla="*/ 29 w 29"/>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4">
                  <a:moveTo>
                    <a:pt x="2" y="3"/>
                  </a:moveTo>
                  <a:cubicBezTo>
                    <a:pt x="4" y="0"/>
                    <a:pt x="8" y="0"/>
                    <a:pt x="16" y="2"/>
                  </a:cubicBezTo>
                  <a:cubicBezTo>
                    <a:pt x="24" y="4"/>
                    <a:pt x="27" y="6"/>
                    <a:pt x="28" y="9"/>
                  </a:cubicBezTo>
                  <a:cubicBezTo>
                    <a:pt x="29" y="12"/>
                    <a:pt x="24" y="9"/>
                    <a:pt x="20" y="10"/>
                  </a:cubicBezTo>
                  <a:cubicBezTo>
                    <a:pt x="15" y="10"/>
                    <a:pt x="20" y="14"/>
                    <a:pt x="12" y="12"/>
                  </a:cubicBezTo>
                  <a:cubicBezTo>
                    <a:pt x="4" y="10"/>
                    <a:pt x="9" y="8"/>
                    <a:pt x="4" y="6"/>
                  </a:cubicBezTo>
                  <a:cubicBezTo>
                    <a:pt x="0" y="5"/>
                    <a:pt x="1" y="5"/>
                    <a:pt x="2" y="3"/>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15" name="Freeform 30"/>
            <p:cNvSpPr>
              <a:spLocks/>
            </p:cNvSpPr>
            <p:nvPr/>
          </p:nvSpPr>
          <p:spPr bwMode="auto">
            <a:xfrm>
              <a:off x="6567657" y="3749496"/>
              <a:ext cx="95470" cy="74254"/>
            </a:xfrm>
            <a:custGeom>
              <a:avLst/>
              <a:gdLst>
                <a:gd name="T0" fmla="*/ 4 w 48"/>
                <a:gd name="T1" fmla="*/ 5 h 38"/>
                <a:gd name="T2" fmla="*/ 3 w 48"/>
                <a:gd name="T3" fmla="*/ 20 h 38"/>
                <a:gd name="T4" fmla="*/ 4 w 48"/>
                <a:gd name="T5" fmla="*/ 31 h 38"/>
                <a:gd name="T6" fmla="*/ 12 w 48"/>
                <a:gd name="T7" fmla="*/ 31 h 38"/>
                <a:gd name="T8" fmla="*/ 18 w 48"/>
                <a:gd name="T9" fmla="*/ 26 h 38"/>
                <a:gd name="T10" fmla="*/ 25 w 48"/>
                <a:gd name="T11" fmla="*/ 26 h 38"/>
                <a:gd name="T12" fmla="*/ 40 w 48"/>
                <a:gd name="T13" fmla="*/ 27 h 38"/>
                <a:gd name="T14" fmla="*/ 45 w 48"/>
                <a:gd name="T15" fmla="*/ 20 h 38"/>
                <a:gd name="T16" fmla="*/ 37 w 48"/>
                <a:gd name="T17" fmla="*/ 16 h 38"/>
                <a:gd name="T18" fmla="*/ 34 w 48"/>
                <a:gd name="T19" fmla="*/ 13 h 38"/>
                <a:gd name="T20" fmla="*/ 31 w 48"/>
                <a:gd name="T21" fmla="*/ 11 h 38"/>
                <a:gd name="T22" fmla="*/ 24 w 48"/>
                <a:gd name="T23" fmla="*/ 6 h 38"/>
                <a:gd name="T24" fmla="*/ 12 w 48"/>
                <a:gd name="T25" fmla="*/ 2 h 38"/>
                <a:gd name="T26" fmla="*/ 4 w 48"/>
                <a:gd name="T27" fmla="*/ 5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38"/>
                <a:gd name="T44" fmla="*/ 48 w 48"/>
                <a:gd name="T45" fmla="*/ 38 h 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38">
                  <a:moveTo>
                    <a:pt x="4" y="5"/>
                  </a:moveTo>
                  <a:cubicBezTo>
                    <a:pt x="2" y="12"/>
                    <a:pt x="6" y="16"/>
                    <a:pt x="3" y="20"/>
                  </a:cubicBezTo>
                  <a:cubicBezTo>
                    <a:pt x="0" y="25"/>
                    <a:pt x="5" y="23"/>
                    <a:pt x="4" y="31"/>
                  </a:cubicBezTo>
                  <a:cubicBezTo>
                    <a:pt x="7" y="38"/>
                    <a:pt x="10" y="36"/>
                    <a:pt x="12" y="31"/>
                  </a:cubicBezTo>
                  <a:cubicBezTo>
                    <a:pt x="14" y="26"/>
                    <a:pt x="18" y="23"/>
                    <a:pt x="18" y="26"/>
                  </a:cubicBezTo>
                  <a:cubicBezTo>
                    <a:pt x="19" y="30"/>
                    <a:pt x="21" y="29"/>
                    <a:pt x="25" y="26"/>
                  </a:cubicBezTo>
                  <a:cubicBezTo>
                    <a:pt x="29" y="23"/>
                    <a:pt x="37" y="24"/>
                    <a:pt x="40" y="27"/>
                  </a:cubicBezTo>
                  <a:cubicBezTo>
                    <a:pt x="43" y="29"/>
                    <a:pt x="48" y="23"/>
                    <a:pt x="45" y="20"/>
                  </a:cubicBezTo>
                  <a:cubicBezTo>
                    <a:pt x="41" y="17"/>
                    <a:pt x="41" y="15"/>
                    <a:pt x="37" y="16"/>
                  </a:cubicBezTo>
                  <a:cubicBezTo>
                    <a:pt x="33" y="17"/>
                    <a:pt x="30" y="14"/>
                    <a:pt x="34" y="13"/>
                  </a:cubicBezTo>
                  <a:cubicBezTo>
                    <a:pt x="38" y="13"/>
                    <a:pt x="37" y="10"/>
                    <a:pt x="31" y="11"/>
                  </a:cubicBezTo>
                  <a:cubicBezTo>
                    <a:pt x="25" y="13"/>
                    <a:pt x="28" y="5"/>
                    <a:pt x="24" y="6"/>
                  </a:cubicBezTo>
                  <a:cubicBezTo>
                    <a:pt x="20" y="8"/>
                    <a:pt x="15" y="0"/>
                    <a:pt x="12" y="2"/>
                  </a:cubicBezTo>
                  <a:cubicBezTo>
                    <a:pt x="9" y="5"/>
                    <a:pt x="6" y="0"/>
                    <a:pt x="4" y="5"/>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16" name="Freeform 31"/>
            <p:cNvSpPr>
              <a:spLocks noEditPoints="1"/>
            </p:cNvSpPr>
            <p:nvPr/>
          </p:nvSpPr>
          <p:spPr bwMode="auto">
            <a:xfrm>
              <a:off x="6831335" y="5955904"/>
              <a:ext cx="86377" cy="45462"/>
            </a:xfrm>
            <a:custGeom>
              <a:avLst/>
              <a:gdLst>
                <a:gd name="T0" fmla="*/ 21 w 43"/>
                <a:gd name="T1" fmla="*/ 20 h 23"/>
                <a:gd name="T2" fmla="*/ 18 w 43"/>
                <a:gd name="T3" fmla="*/ 17 h 23"/>
                <a:gd name="T4" fmla="*/ 21 w 43"/>
                <a:gd name="T5" fmla="*/ 12 h 23"/>
                <a:gd name="T6" fmla="*/ 25 w 43"/>
                <a:gd name="T7" fmla="*/ 9 h 23"/>
                <a:gd name="T8" fmla="*/ 26 w 43"/>
                <a:gd name="T9" fmla="*/ 8 h 23"/>
                <a:gd name="T10" fmla="*/ 26 w 43"/>
                <a:gd name="T11" fmla="*/ 5 h 23"/>
                <a:gd name="T12" fmla="*/ 28 w 43"/>
                <a:gd name="T13" fmla="*/ 2 h 23"/>
                <a:gd name="T14" fmla="*/ 32 w 43"/>
                <a:gd name="T15" fmla="*/ 2 h 23"/>
                <a:gd name="T16" fmla="*/ 33 w 43"/>
                <a:gd name="T17" fmla="*/ 5 h 23"/>
                <a:gd name="T18" fmla="*/ 35 w 43"/>
                <a:gd name="T19" fmla="*/ 7 h 23"/>
                <a:gd name="T20" fmla="*/ 37 w 43"/>
                <a:gd name="T21" fmla="*/ 4 h 23"/>
                <a:gd name="T22" fmla="*/ 41 w 43"/>
                <a:gd name="T23" fmla="*/ 5 h 23"/>
                <a:gd name="T24" fmla="*/ 41 w 43"/>
                <a:gd name="T25" fmla="*/ 8 h 23"/>
                <a:gd name="T26" fmla="*/ 38 w 43"/>
                <a:gd name="T27" fmla="*/ 10 h 23"/>
                <a:gd name="T28" fmla="*/ 33 w 43"/>
                <a:gd name="T29" fmla="*/ 13 h 23"/>
                <a:gd name="T30" fmla="*/ 29 w 43"/>
                <a:gd name="T31" fmla="*/ 14 h 23"/>
                <a:gd name="T32" fmla="*/ 30 w 43"/>
                <a:gd name="T33" fmla="*/ 16 h 23"/>
                <a:gd name="T34" fmla="*/ 26 w 43"/>
                <a:gd name="T35" fmla="*/ 16 h 23"/>
                <a:gd name="T36" fmla="*/ 25 w 43"/>
                <a:gd name="T37" fmla="*/ 19 h 23"/>
                <a:gd name="T38" fmla="*/ 21 w 43"/>
                <a:gd name="T39" fmla="*/ 20 h 23"/>
                <a:gd name="T40" fmla="*/ 8 w 43"/>
                <a:gd name="T41" fmla="*/ 18 h 23"/>
                <a:gd name="T42" fmla="*/ 10 w 43"/>
                <a:gd name="T43" fmla="*/ 17 h 23"/>
                <a:gd name="T44" fmla="*/ 12 w 43"/>
                <a:gd name="T45" fmla="*/ 15 h 23"/>
                <a:gd name="T46" fmla="*/ 18 w 43"/>
                <a:gd name="T47" fmla="*/ 11 h 23"/>
                <a:gd name="T48" fmla="*/ 22 w 43"/>
                <a:gd name="T49" fmla="*/ 6 h 23"/>
                <a:gd name="T50" fmla="*/ 22 w 43"/>
                <a:gd name="T51" fmla="*/ 3 h 23"/>
                <a:gd name="T52" fmla="*/ 18 w 43"/>
                <a:gd name="T53" fmla="*/ 5 h 23"/>
                <a:gd name="T54" fmla="*/ 15 w 43"/>
                <a:gd name="T55" fmla="*/ 4 h 23"/>
                <a:gd name="T56" fmla="*/ 9 w 43"/>
                <a:gd name="T57" fmla="*/ 4 h 23"/>
                <a:gd name="T58" fmla="*/ 9 w 43"/>
                <a:gd name="T59" fmla="*/ 6 h 23"/>
                <a:gd name="T60" fmla="*/ 8 w 43"/>
                <a:gd name="T61" fmla="*/ 8 h 23"/>
                <a:gd name="T62" fmla="*/ 9 w 43"/>
                <a:gd name="T63" fmla="*/ 10 h 23"/>
                <a:gd name="T64" fmla="*/ 11 w 43"/>
                <a:gd name="T65" fmla="*/ 11 h 23"/>
                <a:gd name="T66" fmla="*/ 8 w 43"/>
                <a:gd name="T67" fmla="*/ 14 h 23"/>
                <a:gd name="T68" fmla="*/ 4 w 43"/>
                <a:gd name="T69" fmla="*/ 15 h 23"/>
                <a:gd name="T70" fmla="*/ 3 w 43"/>
                <a:gd name="T71" fmla="*/ 17 h 23"/>
                <a:gd name="T72" fmla="*/ 6 w 43"/>
                <a:gd name="T73" fmla="*/ 19 h 23"/>
                <a:gd name="T74" fmla="*/ 8 w 43"/>
                <a:gd name="T75" fmla="*/ 18 h 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3"/>
                <a:gd name="T115" fmla="*/ 0 h 23"/>
                <a:gd name="T116" fmla="*/ 43 w 43"/>
                <a:gd name="T117" fmla="*/ 23 h 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3" h="23">
                  <a:moveTo>
                    <a:pt x="21" y="20"/>
                  </a:moveTo>
                  <a:cubicBezTo>
                    <a:pt x="18" y="19"/>
                    <a:pt x="17" y="17"/>
                    <a:pt x="18" y="17"/>
                  </a:cubicBezTo>
                  <a:cubicBezTo>
                    <a:pt x="20" y="16"/>
                    <a:pt x="17" y="14"/>
                    <a:pt x="21" y="12"/>
                  </a:cubicBezTo>
                  <a:cubicBezTo>
                    <a:pt x="24" y="10"/>
                    <a:pt x="23" y="9"/>
                    <a:pt x="25" y="9"/>
                  </a:cubicBezTo>
                  <a:cubicBezTo>
                    <a:pt x="27" y="9"/>
                    <a:pt x="27" y="9"/>
                    <a:pt x="26" y="8"/>
                  </a:cubicBezTo>
                  <a:cubicBezTo>
                    <a:pt x="24" y="6"/>
                    <a:pt x="27" y="7"/>
                    <a:pt x="26" y="5"/>
                  </a:cubicBezTo>
                  <a:cubicBezTo>
                    <a:pt x="24" y="4"/>
                    <a:pt x="29" y="4"/>
                    <a:pt x="28" y="2"/>
                  </a:cubicBezTo>
                  <a:cubicBezTo>
                    <a:pt x="27" y="0"/>
                    <a:pt x="29" y="3"/>
                    <a:pt x="32" y="2"/>
                  </a:cubicBezTo>
                  <a:cubicBezTo>
                    <a:pt x="35" y="2"/>
                    <a:pt x="35" y="5"/>
                    <a:pt x="33" y="5"/>
                  </a:cubicBezTo>
                  <a:cubicBezTo>
                    <a:pt x="31" y="4"/>
                    <a:pt x="34" y="6"/>
                    <a:pt x="35" y="7"/>
                  </a:cubicBezTo>
                  <a:cubicBezTo>
                    <a:pt x="36" y="8"/>
                    <a:pt x="35" y="4"/>
                    <a:pt x="37" y="4"/>
                  </a:cubicBezTo>
                  <a:cubicBezTo>
                    <a:pt x="39" y="3"/>
                    <a:pt x="40" y="3"/>
                    <a:pt x="41" y="5"/>
                  </a:cubicBezTo>
                  <a:cubicBezTo>
                    <a:pt x="42" y="7"/>
                    <a:pt x="39" y="7"/>
                    <a:pt x="41" y="8"/>
                  </a:cubicBezTo>
                  <a:cubicBezTo>
                    <a:pt x="43" y="9"/>
                    <a:pt x="42" y="10"/>
                    <a:pt x="38" y="10"/>
                  </a:cubicBezTo>
                  <a:cubicBezTo>
                    <a:pt x="34" y="11"/>
                    <a:pt x="40" y="13"/>
                    <a:pt x="33" y="13"/>
                  </a:cubicBezTo>
                  <a:cubicBezTo>
                    <a:pt x="27" y="12"/>
                    <a:pt x="26" y="12"/>
                    <a:pt x="29" y="14"/>
                  </a:cubicBezTo>
                  <a:cubicBezTo>
                    <a:pt x="33" y="15"/>
                    <a:pt x="31" y="18"/>
                    <a:pt x="30" y="16"/>
                  </a:cubicBezTo>
                  <a:cubicBezTo>
                    <a:pt x="28" y="15"/>
                    <a:pt x="29" y="18"/>
                    <a:pt x="26" y="16"/>
                  </a:cubicBezTo>
                  <a:cubicBezTo>
                    <a:pt x="22" y="13"/>
                    <a:pt x="28" y="20"/>
                    <a:pt x="25" y="19"/>
                  </a:cubicBezTo>
                  <a:cubicBezTo>
                    <a:pt x="19" y="16"/>
                    <a:pt x="25" y="23"/>
                    <a:pt x="21" y="20"/>
                  </a:cubicBezTo>
                  <a:close/>
                  <a:moveTo>
                    <a:pt x="8" y="18"/>
                  </a:moveTo>
                  <a:cubicBezTo>
                    <a:pt x="8" y="17"/>
                    <a:pt x="9" y="18"/>
                    <a:pt x="10" y="17"/>
                  </a:cubicBezTo>
                  <a:cubicBezTo>
                    <a:pt x="12" y="16"/>
                    <a:pt x="10" y="15"/>
                    <a:pt x="12" y="15"/>
                  </a:cubicBezTo>
                  <a:cubicBezTo>
                    <a:pt x="14" y="15"/>
                    <a:pt x="15" y="15"/>
                    <a:pt x="18" y="11"/>
                  </a:cubicBezTo>
                  <a:cubicBezTo>
                    <a:pt x="21" y="7"/>
                    <a:pt x="21" y="9"/>
                    <a:pt x="22" y="6"/>
                  </a:cubicBezTo>
                  <a:cubicBezTo>
                    <a:pt x="24" y="4"/>
                    <a:pt x="25" y="4"/>
                    <a:pt x="22" y="3"/>
                  </a:cubicBezTo>
                  <a:cubicBezTo>
                    <a:pt x="19" y="2"/>
                    <a:pt x="21" y="4"/>
                    <a:pt x="18" y="5"/>
                  </a:cubicBezTo>
                  <a:cubicBezTo>
                    <a:pt x="16" y="6"/>
                    <a:pt x="16" y="3"/>
                    <a:pt x="15" y="4"/>
                  </a:cubicBezTo>
                  <a:cubicBezTo>
                    <a:pt x="13" y="4"/>
                    <a:pt x="15" y="7"/>
                    <a:pt x="9" y="4"/>
                  </a:cubicBezTo>
                  <a:cubicBezTo>
                    <a:pt x="4" y="2"/>
                    <a:pt x="6" y="4"/>
                    <a:pt x="9" y="6"/>
                  </a:cubicBezTo>
                  <a:cubicBezTo>
                    <a:pt x="11" y="8"/>
                    <a:pt x="11" y="8"/>
                    <a:pt x="8" y="8"/>
                  </a:cubicBezTo>
                  <a:cubicBezTo>
                    <a:pt x="5" y="8"/>
                    <a:pt x="6" y="11"/>
                    <a:pt x="9" y="10"/>
                  </a:cubicBezTo>
                  <a:cubicBezTo>
                    <a:pt x="11" y="10"/>
                    <a:pt x="13" y="10"/>
                    <a:pt x="11" y="11"/>
                  </a:cubicBezTo>
                  <a:cubicBezTo>
                    <a:pt x="10" y="11"/>
                    <a:pt x="9" y="11"/>
                    <a:pt x="8" y="14"/>
                  </a:cubicBezTo>
                  <a:cubicBezTo>
                    <a:pt x="7" y="16"/>
                    <a:pt x="4" y="13"/>
                    <a:pt x="4" y="15"/>
                  </a:cubicBezTo>
                  <a:cubicBezTo>
                    <a:pt x="4" y="16"/>
                    <a:pt x="0" y="15"/>
                    <a:pt x="3" y="17"/>
                  </a:cubicBezTo>
                  <a:cubicBezTo>
                    <a:pt x="5" y="18"/>
                    <a:pt x="4" y="17"/>
                    <a:pt x="6" y="19"/>
                  </a:cubicBezTo>
                  <a:cubicBezTo>
                    <a:pt x="7" y="20"/>
                    <a:pt x="7" y="20"/>
                    <a:pt x="8" y="18"/>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17" name="Freeform 32"/>
            <p:cNvSpPr>
              <a:spLocks noEditPoints="1"/>
            </p:cNvSpPr>
            <p:nvPr/>
          </p:nvSpPr>
          <p:spPr bwMode="auto">
            <a:xfrm>
              <a:off x="6475218" y="4860277"/>
              <a:ext cx="215185" cy="1268381"/>
            </a:xfrm>
            <a:custGeom>
              <a:avLst/>
              <a:gdLst>
                <a:gd name="T0" fmla="*/ 67 w 110"/>
                <a:gd name="T1" fmla="*/ 114 h 644"/>
                <a:gd name="T2" fmla="*/ 41 w 110"/>
                <a:gd name="T3" fmla="*/ 288 h 644"/>
                <a:gd name="T4" fmla="*/ 39 w 110"/>
                <a:gd name="T5" fmla="*/ 394 h 644"/>
                <a:gd name="T6" fmla="*/ 29 w 110"/>
                <a:gd name="T7" fmla="*/ 455 h 644"/>
                <a:gd name="T8" fmla="*/ 18 w 110"/>
                <a:gd name="T9" fmla="*/ 478 h 644"/>
                <a:gd name="T10" fmla="*/ 21 w 110"/>
                <a:gd name="T11" fmla="*/ 498 h 644"/>
                <a:gd name="T12" fmla="*/ 24 w 110"/>
                <a:gd name="T13" fmla="*/ 527 h 644"/>
                <a:gd name="T14" fmla="*/ 22 w 110"/>
                <a:gd name="T15" fmla="*/ 547 h 644"/>
                <a:gd name="T16" fmla="*/ 25 w 110"/>
                <a:gd name="T17" fmla="*/ 566 h 644"/>
                <a:gd name="T18" fmla="*/ 37 w 110"/>
                <a:gd name="T19" fmla="*/ 571 h 644"/>
                <a:gd name="T20" fmla="*/ 36 w 110"/>
                <a:gd name="T21" fmla="*/ 587 h 644"/>
                <a:gd name="T22" fmla="*/ 38 w 110"/>
                <a:gd name="T23" fmla="*/ 597 h 644"/>
                <a:gd name="T24" fmla="*/ 49 w 110"/>
                <a:gd name="T25" fmla="*/ 603 h 644"/>
                <a:gd name="T26" fmla="*/ 46 w 110"/>
                <a:gd name="T27" fmla="*/ 565 h 644"/>
                <a:gd name="T28" fmla="*/ 53 w 110"/>
                <a:gd name="T29" fmla="*/ 454 h 644"/>
                <a:gd name="T30" fmla="*/ 53 w 110"/>
                <a:gd name="T31" fmla="*/ 353 h 644"/>
                <a:gd name="T32" fmla="*/ 70 w 110"/>
                <a:gd name="T33" fmla="*/ 206 h 644"/>
                <a:gd name="T34" fmla="*/ 99 w 110"/>
                <a:gd name="T35" fmla="*/ 78 h 644"/>
                <a:gd name="T36" fmla="*/ 90 w 110"/>
                <a:gd name="T37" fmla="*/ 583 h 644"/>
                <a:gd name="T38" fmla="*/ 71 w 110"/>
                <a:gd name="T39" fmla="*/ 606 h 644"/>
                <a:gd name="T40" fmla="*/ 52 w 110"/>
                <a:gd name="T41" fmla="*/ 618 h 644"/>
                <a:gd name="T42" fmla="*/ 73 w 110"/>
                <a:gd name="T43" fmla="*/ 624 h 644"/>
                <a:gd name="T44" fmla="*/ 34 w 110"/>
                <a:gd name="T45" fmla="*/ 435 h 644"/>
                <a:gd name="T46" fmla="*/ 69 w 110"/>
                <a:gd name="T47" fmla="*/ 613 h 644"/>
                <a:gd name="T48" fmla="*/ 20 w 110"/>
                <a:gd name="T49" fmla="*/ 411 h 644"/>
                <a:gd name="T50" fmla="*/ 23 w 110"/>
                <a:gd name="T51" fmla="*/ 393 h 644"/>
                <a:gd name="T52" fmla="*/ 23 w 110"/>
                <a:gd name="T53" fmla="*/ 449 h 644"/>
                <a:gd name="T54" fmla="*/ 22 w 110"/>
                <a:gd name="T55" fmla="*/ 441 h 644"/>
                <a:gd name="T56" fmla="*/ 28 w 110"/>
                <a:gd name="T57" fmla="*/ 453 h 644"/>
                <a:gd name="T58" fmla="*/ 22 w 110"/>
                <a:gd name="T59" fmla="*/ 457 h 644"/>
                <a:gd name="T60" fmla="*/ 10 w 110"/>
                <a:gd name="T61" fmla="*/ 462 h 644"/>
                <a:gd name="T62" fmla="*/ 23 w 110"/>
                <a:gd name="T63" fmla="*/ 431 h 644"/>
                <a:gd name="T64" fmla="*/ 15 w 110"/>
                <a:gd name="T65" fmla="*/ 459 h 644"/>
                <a:gd name="T66" fmla="*/ 81 w 110"/>
                <a:gd name="T67" fmla="*/ 633 h 644"/>
                <a:gd name="T68" fmla="*/ 90 w 110"/>
                <a:gd name="T69" fmla="*/ 631 h 644"/>
                <a:gd name="T70" fmla="*/ 73 w 110"/>
                <a:gd name="T71" fmla="*/ 628 h 644"/>
                <a:gd name="T72" fmla="*/ 60 w 110"/>
                <a:gd name="T73" fmla="*/ 624 h 644"/>
                <a:gd name="T74" fmla="*/ 103 w 110"/>
                <a:gd name="T75" fmla="*/ 640 h 644"/>
                <a:gd name="T76" fmla="*/ 50 w 110"/>
                <a:gd name="T77" fmla="*/ 614 h 644"/>
                <a:gd name="T78" fmla="*/ 38 w 110"/>
                <a:gd name="T79" fmla="*/ 600 h 644"/>
                <a:gd name="T80" fmla="*/ 37 w 110"/>
                <a:gd name="T81" fmla="*/ 610 h 644"/>
                <a:gd name="T82" fmla="*/ 27 w 110"/>
                <a:gd name="T83" fmla="*/ 582 h 644"/>
                <a:gd name="T84" fmla="*/ 30 w 110"/>
                <a:gd name="T85" fmla="*/ 592 h 644"/>
                <a:gd name="T86" fmla="*/ 24 w 110"/>
                <a:gd name="T87" fmla="*/ 567 h 644"/>
                <a:gd name="T88" fmla="*/ 18 w 110"/>
                <a:gd name="T89" fmla="*/ 566 h 644"/>
                <a:gd name="T90" fmla="*/ 21 w 110"/>
                <a:gd name="T91" fmla="*/ 574 h 644"/>
                <a:gd name="T92" fmla="*/ 14 w 110"/>
                <a:gd name="T93" fmla="*/ 576 h 644"/>
                <a:gd name="T94" fmla="*/ 24 w 110"/>
                <a:gd name="T95" fmla="*/ 558 h 644"/>
                <a:gd name="T96" fmla="*/ 21 w 110"/>
                <a:gd name="T97" fmla="*/ 557 h 644"/>
                <a:gd name="T98" fmla="*/ 9 w 110"/>
                <a:gd name="T99" fmla="*/ 521 h 644"/>
                <a:gd name="T100" fmla="*/ 9 w 110"/>
                <a:gd name="T101" fmla="*/ 545 h 644"/>
                <a:gd name="T102" fmla="*/ 21 w 110"/>
                <a:gd name="T103" fmla="*/ 549 h 644"/>
                <a:gd name="T104" fmla="*/ 13 w 110"/>
                <a:gd name="T105" fmla="*/ 538 h 644"/>
                <a:gd name="T106" fmla="*/ 14 w 110"/>
                <a:gd name="T107" fmla="*/ 551 h 644"/>
                <a:gd name="T108" fmla="*/ 12 w 110"/>
                <a:gd name="T109" fmla="*/ 518 h 644"/>
                <a:gd name="T110" fmla="*/ 15 w 110"/>
                <a:gd name="T111" fmla="*/ 510 h 644"/>
                <a:gd name="T112" fmla="*/ 10 w 110"/>
                <a:gd name="T113" fmla="*/ 506 h 644"/>
                <a:gd name="T114" fmla="*/ 13 w 110"/>
                <a:gd name="T115" fmla="*/ 500 h 644"/>
                <a:gd name="T116" fmla="*/ 6 w 110"/>
                <a:gd name="T117" fmla="*/ 510 h 644"/>
                <a:gd name="T118" fmla="*/ 10 w 110"/>
                <a:gd name="T119" fmla="*/ 494 h 644"/>
                <a:gd name="T120" fmla="*/ 8 w 110"/>
                <a:gd name="T121" fmla="*/ 513 h 6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0"/>
                <a:gd name="T184" fmla="*/ 0 h 644"/>
                <a:gd name="T185" fmla="*/ 110 w 110"/>
                <a:gd name="T186" fmla="*/ 644 h 6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0" h="644">
                  <a:moveTo>
                    <a:pt x="90" y="625"/>
                  </a:moveTo>
                  <a:cubicBezTo>
                    <a:pt x="90" y="583"/>
                    <a:pt x="90" y="583"/>
                    <a:pt x="90" y="583"/>
                  </a:cubicBezTo>
                  <a:moveTo>
                    <a:pt x="75" y="3"/>
                  </a:moveTo>
                  <a:cubicBezTo>
                    <a:pt x="71" y="3"/>
                    <a:pt x="82" y="9"/>
                    <a:pt x="68" y="14"/>
                  </a:cubicBezTo>
                  <a:cubicBezTo>
                    <a:pt x="67" y="30"/>
                    <a:pt x="70" y="23"/>
                    <a:pt x="69" y="28"/>
                  </a:cubicBezTo>
                  <a:cubicBezTo>
                    <a:pt x="69" y="34"/>
                    <a:pt x="72" y="34"/>
                    <a:pt x="71" y="44"/>
                  </a:cubicBezTo>
                  <a:cubicBezTo>
                    <a:pt x="69" y="54"/>
                    <a:pt x="74" y="55"/>
                    <a:pt x="71" y="69"/>
                  </a:cubicBezTo>
                  <a:cubicBezTo>
                    <a:pt x="68" y="83"/>
                    <a:pt x="69" y="87"/>
                    <a:pt x="68" y="87"/>
                  </a:cubicBezTo>
                  <a:cubicBezTo>
                    <a:pt x="66" y="86"/>
                    <a:pt x="63" y="92"/>
                    <a:pt x="66" y="93"/>
                  </a:cubicBezTo>
                  <a:cubicBezTo>
                    <a:pt x="70" y="95"/>
                    <a:pt x="63" y="103"/>
                    <a:pt x="67" y="114"/>
                  </a:cubicBezTo>
                  <a:cubicBezTo>
                    <a:pt x="70" y="125"/>
                    <a:pt x="63" y="128"/>
                    <a:pt x="65" y="132"/>
                  </a:cubicBezTo>
                  <a:cubicBezTo>
                    <a:pt x="68" y="137"/>
                    <a:pt x="60" y="148"/>
                    <a:pt x="61" y="154"/>
                  </a:cubicBezTo>
                  <a:cubicBezTo>
                    <a:pt x="62" y="160"/>
                    <a:pt x="59" y="155"/>
                    <a:pt x="59" y="166"/>
                  </a:cubicBezTo>
                  <a:cubicBezTo>
                    <a:pt x="58" y="178"/>
                    <a:pt x="51" y="175"/>
                    <a:pt x="54" y="182"/>
                  </a:cubicBezTo>
                  <a:cubicBezTo>
                    <a:pt x="57" y="189"/>
                    <a:pt x="58" y="195"/>
                    <a:pt x="55" y="198"/>
                  </a:cubicBezTo>
                  <a:cubicBezTo>
                    <a:pt x="52" y="201"/>
                    <a:pt x="50" y="203"/>
                    <a:pt x="52" y="215"/>
                  </a:cubicBezTo>
                  <a:cubicBezTo>
                    <a:pt x="55" y="227"/>
                    <a:pt x="52" y="228"/>
                    <a:pt x="55" y="234"/>
                  </a:cubicBezTo>
                  <a:cubicBezTo>
                    <a:pt x="58" y="239"/>
                    <a:pt x="50" y="243"/>
                    <a:pt x="52" y="251"/>
                  </a:cubicBezTo>
                  <a:cubicBezTo>
                    <a:pt x="54" y="259"/>
                    <a:pt x="49" y="253"/>
                    <a:pt x="48" y="265"/>
                  </a:cubicBezTo>
                  <a:cubicBezTo>
                    <a:pt x="47" y="278"/>
                    <a:pt x="41" y="284"/>
                    <a:pt x="41" y="288"/>
                  </a:cubicBezTo>
                  <a:cubicBezTo>
                    <a:pt x="40" y="294"/>
                    <a:pt x="38" y="289"/>
                    <a:pt x="37" y="298"/>
                  </a:cubicBezTo>
                  <a:cubicBezTo>
                    <a:pt x="36" y="311"/>
                    <a:pt x="35" y="298"/>
                    <a:pt x="34" y="307"/>
                  </a:cubicBezTo>
                  <a:cubicBezTo>
                    <a:pt x="33" y="319"/>
                    <a:pt x="28" y="308"/>
                    <a:pt x="28" y="314"/>
                  </a:cubicBezTo>
                  <a:cubicBezTo>
                    <a:pt x="26" y="326"/>
                    <a:pt x="31" y="320"/>
                    <a:pt x="30" y="331"/>
                  </a:cubicBezTo>
                  <a:cubicBezTo>
                    <a:pt x="28" y="341"/>
                    <a:pt x="34" y="338"/>
                    <a:pt x="32" y="351"/>
                  </a:cubicBezTo>
                  <a:cubicBezTo>
                    <a:pt x="30" y="363"/>
                    <a:pt x="27" y="351"/>
                    <a:pt x="26" y="362"/>
                  </a:cubicBezTo>
                  <a:cubicBezTo>
                    <a:pt x="25" y="377"/>
                    <a:pt x="21" y="375"/>
                    <a:pt x="25" y="383"/>
                  </a:cubicBezTo>
                  <a:cubicBezTo>
                    <a:pt x="28" y="392"/>
                    <a:pt x="33" y="391"/>
                    <a:pt x="35" y="387"/>
                  </a:cubicBezTo>
                  <a:cubicBezTo>
                    <a:pt x="37" y="381"/>
                    <a:pt x="37" y="387"/>
                    <a:pt x="40" y="388"/>
                  </a:cubicBezTo>
                  <a:cubicBezTo>
                    <a:pt x="44" y="389"/>
                    <a:pt x="34" y="393"/>
                    <a:pt x="39" y="394"/>
                  </a:cubicBezTo>
                  <a:cubicBezTo>
                    <a:pt x="45" y="394"/>
                    <a:pt x="43" y="402"/>
                    <a:pt x="41" y="399"/>
                  </a:cubicBezTo>
                  <a:cubicBezTo>
                    <a:pt x="40" y="396"/>
                    <a:pt x="38" y="396"/>
                    <a:pt x="39" y="400"/>
                  </a:cubicBezTo>
                  <a:cubicBezTo>
                    <a:pt x="39" y="404"/>
                    <a:pt x="37" y="402"/>
                    <a:pt x="38" y="408"/>
                  </a:cubicBezTo>
                  <a:cubicBezTo>
                    <a:pt x="40" y="413"/>
                    <a:pt x="33" y="414"/>
                    <a:pt x="35" y="419"/>
                  </a:cubicBezTo>
                  <a:cubicBezTo>
                    <a:pt x="37" y="424"/>
                    <a:pt x="35" y="428"/>
                    <a:pt x="33" y="430"/>
                  </a:cubicBezTo>
                  <a:cubicBezTo>
                    <a:pt x="32" y="431"/>
                    <a:pt x="33" y="432"/>
                    <a:pt x="37" y="433"/>
                  </a:cubicBezTo>
                  <a:cubicBezTo>
                    <a:pt x="40" y="434"/>
                    <a:pt x="41" y="437"/>
                    <a:pt x="39" y="440"/>
                  </a:cubicBezTo>
                  <a:cubicBezTo>
                    <a:pt x="38" y="443"/>
                    <a:pt x="37" y="445"/>
                    <a:pt x="33" y="445"/>
                  </a:cubicBezTo>
                  <a:cubicBezTo>
                    <a:pt x="30" y="446"/>
                    <a:pt x="31" y="448"/>
                    <a:pt x="32" y="450"/>
                  </a:cubicBezTo>
                  <a:cubicBezTo>
                    <a:pt x="34" y="452"/>
                    <a:pt x="30" y="451"/>
                    <a:pt x="29" y="455"/>
                  </a:cubicBezTo>
                  <a:cubicBezTo>
                    <a:pt x="28" y="459"/>
                    <a:pt x="30" y="457"/>
                    <a:pt x="29" y="463"/>
                  </a:cubicBezTo>
                  <a:cubicBezTo>
                    <a:pt x="27" y="470"/>
                    <a:pt x="29" y="471"/>
                    <a:pt x="26" y="473"/>
                  </a:cubicBezTo>
                  <a:cubicBezTo>
                    <a:pt x="22" y="475"/>
                    <a:pt x="28" y="468"/>
                    <a:pt x="24" y="465"/>
                  </a:cubicBezTo>
                  <a:cubicBezTo>
                    <a:pt x="20" y="463"/>
                    <a:pt x="25" y="460"/>
                    <a:pt x="20" y="460"/>
                  </a:cubicBezTo>
                  <a:cubicBezTo>
                    <a:pt x="16" y="460"/>
                    <a:pt x="20" y="462"/>
                    <a:pt x="16" y="460"/>
                  </a:cubicBezTo>
                  <a:cubicBezTo>
                    <a:pt x="13" y="459"/>
                    <a:pt x="18" y="463"/>
                    <a:pt x="11" y="467"/>
                  </a:cubicBezTo>
                  <a:cubicBezTo>
                    <a:pt x="5" y="471"/>
                    <a:pt x="0" y="474"/>
                    <a:pt x="3" y="477"/>
                  </a:cubicBezTo>
                  <a:cubicBezTo>
                    <a:pt x="6" y="481"/>
                    <a:pt x="6" y="480"/>
                    <a:pt x="6" y="476"/>
                  </a:cubicBezTo>
                  <a:cubicBezTo>
                    <a:pt x="6" y="473"/>
                    <a:pt x="9" y="471"/>
                    <a:pt x="11" y="475"/>
                  </a:cubicBezTo>
                  <a:cubicBezTo>
                    <a:pt x="12" y="478"/>
                    <a:pt x="18" y="480"/>
                    <a:pt x="18" y="478"/>
                  </a:cubicBezTo>
                  <a:cubicBezTo>
                    <a:pt x="18" y="475"/>
                    <a:pt x="20" y="476"/>
                    <a:pt x="21" y="478"/>
                  </a:cubicBezTo>
                  <a:cubicBezTo>
                    <a:pt x="22" y="481"/>
                    <a:pt x="25" y="479"/>
                    <a:pt x="24" y="482"/>
                  </a:cubicBezTo>
                  <a:cubicBezTo>
                    <a:pt x="23" y="486"/>
                    <a:pt x="20" y="482"/>
                    <a:pt x="18" y="486"/>
                  </a:cubicBezTo>
                  <a:cubicBezTo>
                    <a:pt x="16" y="490"/>
                    <a:pt x="23" y="491"/>
                    <a:pt x="20" y="491"/>
                  </a:cubicBezTo>
                  <a:cubicBezTo>
                    <a:pt x="17" y="491"/>
                    <a:pt x="17" y="489"/>
                    <a:pt x="16" y="492"/>
                  </a:cubicBezTo>
                  <a:cubicBezTo>
                    <a:pt x="14" y="494"/>
                    <a:pt x="16" y="495"/>
                    <a:pt x="20" y="494"/>
                  </a:cubicBezTo>
                  <a:cubicBezTo>
                    <a:pt x="24" y="493"/>
                    <a:pt x="26" y="497"/>
                    <a:pt x="26" y="494"/>
                  </a:cubicBezTo>
                  <a:cubicBezTo>
                    <a:pt x="27" y="492"/>
                    <a:pt x="31" y="496"/>
                    <a:pt x="29" y="497"/>
                  </a:cubicBezTo>
                  <a:cubicBezTo>
                    <a:pt x="26" y="497"/>
                    <a:pt x="34" y="504"/>
                    <a:pt x="30" y="502"/>
                  </a:cubicBezTo>
                  <a:cubicBezTo>
                    <a:pt x="26" y="500"/>
                    <a:pt x="25" y="498"/>
                    <a:pt x="21" y="498"/>
                  </a:cubicBezTo>
                  <a:cubicBezTo>
                    <a:pt x="18" y="498"/>
                    <a:pt x="14" y="498"/>
                    <a:pt x="15" y="499"/>
                  </a:cubicBezTo>
                  <a:cubicBezTo>
                    <a:pt x="16" y="500"/>
                    <a:pt x="17" y="498"/>
                    <a:pt x="18" y="501"/>
                  </a:cubicBezTo>
                  <a:cubicBezTo>
                    <a:pt x="19" y="503"/>
                    <a:pt x="21" y="504"/>
                    <a:pt x="23" y="505"/>
                  </a:cubicBezTo>
                  <a:cubicBezTo>
                    <a:pt x="25" y="506"/>
                    <a:pt x="23" y="506"/>
                    <a:pt x="24" y="508"/>
                  </a:cubicBezTo>
                  <a:cubicBezTo>
                    <a:pt x="24" y="510"/>
                    <a:pt x="20" y="505"/>
                    <a:pt x="19" y="508"/>
                  </a:cubicBezTo>
                  <a:cubicBezTo>
                    <a:pt x="18" y="512"/>
                    <a:pt x="18" y="512"/>
                    <a:pt x="18" y="516"/>
                  </a:cubicBezTo>
                  <a:cubicBezTo>
                    <a:pt x="19" y="521"/>
                    <a:pt x="18" y="525"/>
                    <a:pt x="20" y="526"/>
                  </a:cubicBezTo>
                  <a:cubicBezTo>
                    <a:pt x="22" y="526"/>
                    <a:pt x="21" y="520"/>
                    <a:pt x="22" y="519"/>
                  </a:cubicBezTo>
                  <a:cubicBezTo>
                    <a:pt x="24" y="518"/>
                    <a:pt x="22" y="520"/>
                    <a:pt x="23" y="523"/>
                  </a:cubicBezTo>
                  <a:cubicBezTo>
                    <a:pt x="23" y="526"/>
                    <a:pt x="27" y="529"/>
                    <a:pt x="24" y="527"/>
                  </a:cubicBezTo>
                  <a:cubicBezTo>
                    <a:pt x="21" y="526"/>
                    <a:pt x="18" y="527"/>
                    <a:pt x="20" y="529"/>
                  </a:cubicBezTo>
                  <a:cubicBezTo>
                    <a:pt x="21" y="530"/>
                    <a:pt x="17" y="530"/>
                    <a:pt x="21" y="532"/>
                  </a:cubicBezTo>
                  <a:cubicBezTo>
                    <a:pt x="24" y="534"/>
                    <a:pt x="26" y="535"/>
                    <a:pt x="22" y="534"/>
                  </a:cubicBezTo>
                  <a:cubicBezTo>
                    <a:pt x="17" y="533"/>
                    <a:pt x="20" y="535"/>
                    <a:pt x="22" y="538"/>
                  </a:cubicBezTo>
                  <a:cubicBezTo>
                    <a:pt x="24" y="540"/>
                    <a:pt x="22" y="539"/>
                    <a:pt x="19" y="537"/>
                  </a:cubicBezTo>
                  <a:cubicBezTo>
                    <a:pt x="17" y="535"/>
                    <a:pt x="13" y="537"/>
                    <a:pt x="15" y="538"/>
                  </a:cubicBezTo>
                  <a:cubicBezTo>
                    <a:pt x="18" y="539"/>
                    <a:pt x="17" y="540"/>
                    <a:pt x="19" y="541"/>
                  </a:cubicBezTo>
                  <a:cubicBezTo>
                    <a:pt x="21" y="542"/>
                    <a:pt x="21" y="540"/>
                    <a:pt x="23" y="543"/>
                  </a:cubicBezTo>
                  <a:cubicBezTo>
                    <a:pt x="25" y="545"/>
                    <a:pt x="24" y="544"/>
                    <a:pt x="22" y="544"/>
                  </a:cubicBezTo>
                  <a:cubicBezTo>
                    <a:pt x="20" y="543"/>
                    <a:pt x="20" y="544"/>
                    <a:pt x="22" y="547"/>
                  </a:cubicBezTo>
                  <a:cubicBezTo>
                    <a:pt x="23" y="550"/>
                    <a:pt x="24" y="549"/>
                    <a:pt x="26" y="545"/>
                  </a:cubicBezTo>
                  <a:cubicBezTo>
                    <a:pt x="28" y="541"/>
                    <a:pt x="29" y="541"/>
                    <a:pt x="27" y="545"/>
                  </a:cubicBezTo>
                  <a:cubicBezTo>
                    <a:pt x="26" y="549"/>
                    <a:pt x="25" y="551"/>
                    <a:pt x="23" y="550"/>
                  </a:cubicBezTo>
                  <a:cubicBezTo>
                    <a:pt x="21" y="550"/>
                    <a:pt x="21" y="550"/>
                    <a:pt x="21" y="552"/>
                  </a:cubicBezTo>
                  <a:cubicBezTo>
                    <a:pt x="21" y="554"/>
                    <a:pt x="22" y="551"/>
                    <a:pt x="22" y="554"/>
                  </a:cubicBezTo>
                  <a:cubicBezTo>
                    <a:pt x="22" y="557"/>
                    <a:pt x="22" y="555"/>
                    <a:pt x="24" y="556"/>
                  </a:cubicBezTo>
                  <a:cubicBezTo>
                    <a:pt x="26" y="557"/>
                    <a:pt x="26" y="556"/>
                    <a:pt x="27" y="559"/>
                  </a:cubicBezTo>
                  <a:cubicBezTo>
                    <a:pt x="29" y="562"/>
                    <a:pt x="28" y="564"/>
                    <a:pt x="26" y="561"/>
                  </a:cubicBezTo>
                  <a:cubicBezTo>
                    <a:pt x="25" y="559"/>
                    <a:pt x="23" y="559"/>
                    <a:pt x="25" y="561"/>
                  </a:cubicBezTo>
                  <a:cubicBezTo>
                    <a:pt x="26" y="563"/>
                    <a:pt x="24" y="564"/>
                    <a:pt x="25" y="566"/>
                  </a:cubicBezTo>
                  <a:cubicBezTo>
                    <a:pt x="27" y="568"/>
                    <a:pt x="28" y="563"/>
                    <a:pt x="29" y="566"/>
                  </a:cubicBezTo>
                  <a:cubicBezTo>
                    <a:pt x="30" y="569"/>
                    <a:pt x="30" y="569"/>
                    <a:pt x="28" y="568"/>
                  </a:cubicBezTo>
                  <a:cubicBezTo>
                    <a:pt x="27" y="568"/>
                    <a:pt x="32" y="575"/>
                    <a:pt x="33" y="573"/>
                  </a:cubicBezTo>
                  <a:cubicBezTo>
                    <a:pt x="34" y="570"/>
                    <a:pt x="34" y="569"/>
                    <a:pt x="35" y="568"/>
                  </a:cubicBezTo>
                  <a:cubicBezTo>
                    <a:pt x="37" y="568"/>
                    <a:pt x="34" y="566"/>
                    <a:pt x="38" y="567"/>
                  </a:cubicBezTo>
                  <a:cubicBezTo>
                    <a:pt x="43" y="568"/>
                    <a:pt x="41" y="565"/>
                    <a:pt x="36" y="563"/>
                  </a:cubicBezTo>
                  <a:cubicBezTo>
                    <a:pt x="31" y="561"/>
                    <a:pt x="33" y="559"/>
                    <a:pt x="36" y="561"/>
                  </a:cubicBezTo>
                  <a:cubicBezTo>
                    <a:pt x="40" y="564"/>
                    <a:pt x="43" y="564"/>
                    <a:pt x="42" y="568"/>
                  </a:cubicBezTo>
                  <a:cubicBezTo>
                    <a:pt x="42" y="571"/>
                    <a:pt x="39" y="569"/>
                    <a:pt x="41" y="572"/>
                  </a:cubicBezTo>
                  <a:cubicBezTo>
                    <a:pt x="43" y="576"/>
                    <a:pt x="38" y="568"/>
                    <a:pt x="37" y="571"/>
                  </a:cubicBezTo>
                  <a:cubicBezTo>
                    <a:pt x="36" y="574"/>
                    <a:pt x="36" y="576"/>
                    <a:pt x="36" y="574"/>
                  </a:cubicBezTo>
                  <a:cubicBezTo>
                    <a:pt x="35" y="571"/>
                    <a:pt x="34" y="573"/>
                    <a:pt x="33" y="575"/>
                  </a:cubicBezTo>
                  <a:cubicBezTo>
                    <a:pt x="32" y="577"/>
                    <a:pt x="29" y="572"/>
                    <a:pt x="27" y="572"/>
                  </a:cubicBezTo>
                  <a:cubicBezTo>
                    <a:pt x="25" y="571"/>
                    <a:pt x="30" y="574"/>
                    <a:pt x="28" y="576"/>
                  </a:cubicBezTo>
                  <a:cubicBezTo>
                    <a:pt x="26" y="580"/>
                    <a:pt x="31" y="577"/>
                    <a:pt x="28" y="581"/>
                  </a:cubicBezTo>
                  <a:cubicBezTo>
                    <a:pt x="26" y="584"/>
                    <a:pt x="27" y="586"/>
                    <a:pt x="30" y="583"/>
                  </a:cubicBezTo>
                  <a:cubicBezTo>
                    <a:pt x="32" y="581"/>
                    <a:pt x="34" y="586"/>
                    <a:pt x="32" y="586"/>
                  </a:cubicBezTo>
                  <a:cubicBezTo>
                    <a:pt x="29" y="585"/>
                    <a:pt x="30" y="586"/>
                    <a:pt x="32" y="587"/>
                  </a:cubicBezTo>
                  <a:cubicBezTo>
                    <a:pt x="34" y="589"/>
                    <a:pt x="27" y="589"/>
                    <a:pt x="32" y="590"/>
                  </a:cubicBezTo>
                  <a:cubicBezTo>
                    <a:pt x="36" y="591"/>
                    <a:pt x="36" y="590"/>
                    <a:pt x="36" y="587"/>
                  </a:cubicBezTo>
                  <a:cubicBezTo>
                    <a:pt x="35" y="584"/>
                    <a:pt x="40" y="585"/>
                    <a:pt x="40" y="583"/>
                  </a:cubicBezTo>
                  <a:cubicBezTo>
                    <a:pt x="39" y="581"/>
                    <a:pt x="35" y="581"/>
                    <a:pt x="39" y="581"/>
                  </a:cubicBezTo>
                  <a:cubicBezTo>
                    <a:pt x="43" y="580"/>
                    <a:pt x="41" y="584"/>
                    <a:pt x="44" y="581"/>
                  </a:cubicBezTo>
                  <a:cubicBezTo>
                    <a:pt x="46" y="579"/>
                    <a:pt x="56" y="581"/>
                    <a:pt x="55" y="582"/>
                  </a:cubicBezTo>
                  <a:cubicBezTo>
                    <a:pt x="54" y="584"/>
                    <a:pt x="51" y="584"/>
                    <a:pt x="48" y="583"/>
                  </a:cubicBezTo>
                  <a:cubicBezTo>
                    <a:pt x="44" y="582"/>
                    <a:pt x="44" y="588"/>
                    <a:pt x="42" y="586"/>
                  </a:cubicBezTo>
                  <a:cubicBezTo>
                    <a:pt x="39" y="584"/>
                    <a:pt x="36" y="586"/>
                    <a:pt x="37" y="589"/>
                  </a:cubicBezTo>
                  <a:cubicBezTo>
                    <a:pt x="38" y="591"/>
                    <a:pt x="36" y="590"/>
                    <a:pt x="38" y="592"/>
                  </a:cubicBezTo>
                  <a:cubicBezTo>
                    <a:pt x="40" y="594"/>
                    <a:pt x="37" y="592"/>
                    <a:pt x="34" y="593"/>
                  </a:cubicBezTo>
                  <a:cubicBezTo>
                    <a:pt x="31" y="593"/>
                    <a:pt x="35" y="595"/>
                    <a:pt x="38" y="597"/>
                  </a:cubicBezTo>
                  <a:cubicBezTo>
                    <a:pt x="41" y="599"/>
                    <a:pt x="44" y="601"/>
                    <a:pt x="42" y="598"/>
                  </a:cubicBezTo>
                  <a:cubicBezTo>
                    <a:pt x="40" y="595"/>
                    <a:pt x="42" y="593"/>
                    <a:pt x="45" y="593"/>
                  </a:cubicBezTo>
                  <a:cubicBezTo>
                    <a:pt x="47" y="593"/>
                    <a:pt x="40" y="589"/>
                    <a:pt x="44" y="591"/>
                  </a:cubicBezTo>
                  <a:cubicBezTo>
                    <a:pt x="49" y="592"/>
                    <a:pt x="48" y="590"/>
                    <a:pt x="51" y="588"/>
                  </a:cubicBezTo>
                  <a:cubicBezTo>
                    <a:pt x="55" y="587"/>
                    <a:pt x="56" y="584"/>
                    <a:pt x="58" y="586"/>
                  </a:cubicBezTo>
                  <a:cubicBezTo>
                    <a:pt x="60" y="587"/>
                    <a:pt x="57" y="591"/>
                    <a:pt x="53" y="593"/>
                  </a:cubicBezTo>
                  <a:cubicBezTo>
                    <a:pt x="50" y="594"/>
                    <a:pt x="52" y="596"/>
                    <a:pt x="50" y="594"/>
                  </a:cubicBezTo>
                  <a:cubicBezTo>
                    <a:pt x="48" y="593"/>
                    <a:pt x="49" y="596"/>
                    <a:pt x="47" y="595"/>
                  </a:cubicBezTo>
                  <a:cubicBezTo>
                    <a:pt x="47" y="594"/>
                    <a:pt x="43" y="595"/>
                    <a:pt x="43" y="596"/>
                  </a:cubicBezTo>
                  <a:cubicBezTo>
                    <a:pt x="43" y="598"/>
                    <a:pt x="48" y="603"/>
                    <a:pt x="49" y="603"/>
                  </a:cubicBezTo>
                  <a:cubicBezTo>
                    <a:pt x="51" y="603"/>
                    <a:pt x="52" y="606"/>
                    <a:pt x="57" y="605"/>
                  </a:cubicBezTo>
                  <a:cubicBezTo>
                    <a:pt x="61" y="605"/>
                    <a:pt x="61" y="605"/>
                    <a:pt x="61" y="598"/>
                  </a:cubicBezTo>
                  <a:cubicBezTo>
                    <a:pt x="61" y="590"/>
                    <a:pt x="63" y="593"/>
                    <a:pt x="63" y="587"/>
                  </a:cubicBezTo>
                  <a:cubicBezTo>
                    <a:pt x="63" y="581"/>
                    <a:pt x="67" y="585"/>
                    <a:pt x="71" y="581"/>
                  </a:cubicBezTo>
                  <a:cubicBezTo>
                    <a:pt x="76" y="577"/>
                    <a:pt x="75" y="583"/>
                    <a:pt x="78" y="579"/>
                  </a:cubicBezTo>
                  <a:cubicBezTo>
                    <a:pt x="81" y="575"/>
                    <a:pt x="81" y="575"/>
                    <a:pt x="85" y="576"/>
                  </a:cubicBezTo>
                  <a:cubicBezTo>
                    <a:pt x="89" y="576"/>
                    <a:pt x="91" y="578"/>
                    <a:pt x="92" y="578"/>
                  </a:cubicBezTo>
                  <a:cubicBezTo>
                    <a:pt x="90" y="573"/>
                    <a:pt x="80" y="574"/>
                    <a:pt x="72" y="571"/>
                  </a:cubicBezTo>
                  <a:cubicBezTo>
                    <a:pt x="72" y="571"/>
                    <a:pt x="59" y="571"/>
                    <a:pt x="52" y="571"/>
                  </a:cubicBezTo>
                  <a:cubicBezTo>
                    <a:pt x="46" y="571"/>
                    <a:pt x="50" y="568"/>
                    <a:pt x="46" y="565"/>
                  </a:cubicBezTo>
                  <a:cubicBezTo>
                    <a:pt x="41" y="563"/>
                    <a:pt x="47" y="545"/>
                    <a:pt x="42" y="545"/>
                  </a:cubicBezTo>
                  <a:cubicBezTo>
                    <a:pt x="37" y="545"/>
                    <a:pt x="34" y="552"/>
                    <a:pt x="33" y="544"/>
                  </a:cubicBezTo>
                  <a:cubicBezTo>
                    <a:pt x="32" y="535"/>
                    <a:pt x="28" y="540"/>
                    <a:pt x="30" y="532"/>
                  </a:cubicBezTo>
                  <a:cubicBezTo>
                    <a:pt x="31" y="528"/>
                    <a:pt x="26" y="520"/>
                    <a:pt x="32" y="522"/>
                  </a:cubicBezTo>
                  <a:cubicBezTo>
                    <a:pt x="36" y="523"/>
                    <a:pt x="39" y="509"/>
                    <a:pt x="44" y="505"/>
                  </a:cubicBezTo>
                  <a:cubicBezTo>
                    <a:pt x="48" y="502"/>
                    <a:pt x="39" y="498"/>
                    <a:pt x="42" y="495"/>
                  </a:cubicBezTo>
                  <a:cubicBezTo>
                    <a:pt x="45" y="492"/>
                    <a:pt x="41" y="491"/>
                    <a:pt x="47" y="486"/>
                  </a:cubicBezTo>
                  <a:cubicBezTo>
                    <a:pt x="54" y="481"/>
                    <a:pt x="44" y="481"/>
                    <a:pt x="51" y="476"/>
                  </a:cubicBezTo>
                  <a:cubicBezTo>
                    <a:pt x="55" y="472"/>
                    <a:pt x="48" y="467"/>
                    <a:pt x="51" y="464"/>
                  </a:cubicBezTo>
                  <a:cubicBezTo>
                    <a:pt x="56" y="461"/>
                    <a:pt x="47" y="457"/>
                    <a:pt x="53" y="454"/>
                  </a:cubicBezTo>
                  <a:cubicBezTo>
                    <a:pt x="58" y="452"/>
                    <a:pt x="56" y="445"/>
                    <a:pt x="51" y="444"/>
                  </a:cubicBezTo>
                  <a:cubicBezTo>
                    <a:pt x="45" y="443"/>
                    <a:pt x="47" y="440"/>
                    <a:pt x="53" y="441"/>
                  </a:cubicBezTo>
                  <a:cubicBezTo>
                    <a:pt x="60" y="443"/>
                    <a:pt x="62" y="433"/>
                    <a:pt x="53" y="435"/>
                  </a:cubicBezTo>
                  <a:cubicBezTo>
                    <a:pt x="45" y="438"/>
                    <a:pt x="55" y="427"/>
                    <a:pt x="52" y="425"/>
                  </a:cubicBezTo>
                  <a:cubicBezTo>
                    <a:pt x="48" y="424"/>
                    <a:pt x="53" y="416"/>
                    <a:pt x="51" y="413"/>
                  </a:cubicBezTo>
                  <a:cubicBezTo>
                    <a:pt x="49" y="410"/>
                    <a:pt x="45" y="413"/>
                    <a:pt x="47" y="402"/>
                  </a:cubicBezTo>
                  <a:cubicBezTo>
                    <a:pt x="48" y="391"/>
                    <a:pt x="49" y="399"/>
                    <a:pt x="51" y="396"/>
                  </a:cubicBezTo>
                  <a:cubicBezTo>
                    <a:pt x="53" y="393"/>
                    <a:pt x="49" y="390"/>
                    <a:pt x="50" y="380"/>
                  </a:cubicBezTo>
                  <a:cubicBezTo>
                    <a:pt x="51" y="370"/>
                    <a:pt x="45" y="374"/>
                    <a:pt x="50" y="369"/>
                  </a:cubicBezTo>
                  <a:cubicBezTo>
                    <a:pt x="56" y="364"/>
                    <a:pt x="49" y="356"/>
                    <a:pt x="53" y="353"/>
                  </a:cubicBezTo>
                  <a:cubicBezTo>
                    <a:pt x="58" y="350"/>
                    <a:pt x="51" y="344"/>
                    <a:pt x="60" y="338"/>
                  </a:cubicBezTo>
                  <a:cubicBezTo>
                    <a:pt x="65" y="334"/>
                    <a:pt x="57" y="325"/>
                    <a:pt x="59" y="320"/>
                  </a:cubicBezTo>
                  <a:cubicBezTo>
                    <a:pt x="60" y="315"/>
                    <a:pt x="59" y="307"/>
                    <a:pt x="59" y="303"/>
                  </a:cubicBezTo>
                  <a:cubicBezTo>
                    <a:pt x="60" y="299"/>
                    <a:pt x="62" y="302"/>
                    <a:pt x="67" y="295"/>
                  </a:cubicBezTo>
                  <a:cubicBezTo>
                    <a:pt x="71" y="290"/>
                    <a:pt x="67" y="287"/>
                    <a:pt x="69" y="275"/>
                  </a:cubicBezTo>
                  <a:cubicBezTo>
                    <a:pt x="71" y="263"/>
                    <a:pt x="76" y="266"/>
                    <a:pt x="75" y="259"/>
                  </a:cubicBezTo>
                  <a:cubicBezTo>
                    <a:pt x="73" y="251"/>
                    <a:pt x="78" y="248"/>
                    <a:pt x="74" y="248"/>
                  </a:cubicBezTo>
                  <a:cubicBezTo>
                    <a:pt x="69" y="248"/>
                    <a:pt x="73" y="245"/>
                    <a:pt x="72" y="239"/>
                  </a:cubicBezTo>
                  <a:cubicBezTo>
                    <a:pt x="70" y="232"/>
                    <a:pt x="68" y="226"/>
                    <a:pt x="66" y="222"/>
                  </a:cubicBezTo>
                  <a:cubicBezTo>
                    <a:pt x="65" y="219"/>
                    <a:pt x="68" y="213"/>
                    <a:pt x="70" y="206"/>
                  </a:cubicBezTo>
                  <a:cubicBezTo>
                    <a:pt x="72" y="199"/>
                    <a:pt x="72" y="204"/>
                    <a:pt x="74" y="200"/>
                  </a:cubicBezTo>
                  <a:cubicBezTo>
                    <a:pt x="76" y="196"/>
                    <a:pt x="70" y="186"/>
                    <a:pt x="74" y="183"/>
                  </a:cubicBezTo>
                  <a:cubicBezTo>
                    <a:pt x="77" y="180"/>
                    <a:pt x="76" y="169"/>
                    <a:pt x="80" y="167"/>
                  </a:cubicBezTo>
                  <a:cubicBezTo>
                    <a:pt x="83" y="164"/>
                    <a:pt x="81" y="168"/>
                    <a:pt x="85" y="156"/>
                  </a:cubicBezTo>
                  <a:cubicBezTo>
                    <a:pt x="89" y="144"/>
                    <a:pt x="98" y="154"/>
                    <a:pt x="92" y="144"/>
                  </a:cubicBezTo>
                  <a:cubicBezTo>
                    <a:pt x="89" y="137"/>
                    <a:pt x="93" y="119"/>
                    <a:pt x="92" y="116"/>
                  </a:cubicBezTo>
                  <a:cubicBezTo>
                    <a:pt x="89" y="109"/>
                    <a:pt x="100" y="104"/>
                    <a:pt x="103" y="103"/>
                  </a:cubicBezTo>
                  <a:cubicBezTo>
                    <a:pt x="107" y="101"/>
                    <a:pt x="108" y="93"/>
                    <a:pt x="108" y="90"/>
                  </a:cubicBezTo>
                  <a:cubicBezTo>
                    <a:pt x="109" y="87"/>
                    <a:pt x="110" y="85"/>
                    <a:pt x="107" y="82"/>
                  </a:cubicBezTo>
                  <a:cubicBezTo>
                    <a:pt x="101" y="84"/>
                    <a:pt x="100" y="85"/>
                    <a:pt x="99" y="78"/>
                  </a:cubicBezTo>
                  <a:cubicBezTo>
                    <a:pt x="97" y="69"/>
                    <a:pt x="95" y="55"/>
                    <a:pt x="92" y="54"/>
                  </a:cubicBezTo>
                  <a:cubicBezTo>
                    <a:pt x="88" y="52"/>
                    <a:pt x="93" y="49"/>
                    <a:pt x="90" y="48"/>
                  </a:cubicBezTo>
                  <a:cubicBezTo>
                    <a:pt x="88" y="47"/>
                    <a:pt x="87" y="43"/>
                    <a:pt x="90" y="40"/>
                  </a:cubicBezTo>
                  <a:cubicBezTo>
                    <a:pt x="93" y="36"/>
                    <a:pt x="87" y="37"/>
                    <a:pt x="90" y="32"/>
                  </a:cubicBezTo>
                  <a:cubicBezTo>
                    <a:pt x="92" y="30"/>
                    <a:pt x="92" y="29"/>
                    <a:pt x="88" y="26"/>
                  </a:cubicBezTo>
                  <a:cubicBezTo>
                    <a:pt x="87" y="25"/>
                    <a:pt x="83" y="14"/>
                    <a:pt x="84" y="11"/>
                  </a:cubicBezTo>
                  <a:cubicBezTo>
                    <a:pt x="85" y="8"/>
                    <a:pt x="80" y="10"/>
                    <a:pt x="79" y="0"/>
                  </a:cubicBezTo>
                  <a:cubicBezTo>
                    <a:pt x="79" y="0"/>
                    <a:pt x="79" y="4"/>
                    <a:pt x="75" y="3"/>
                  </a:cubicBezTo>
                  <a:close/>
                  <a:moveTo>
                    <a:pt x="90" y="625"/>
                  </a:moveTo>
                  <a:cubicBezTo>
                    <a:pt x="90" y="583"/>
                    <a:pt x="90" y="583"/>
                    <a:pt x="90" y="583"/>
                  </a:cubicBezTo>
                  <a:cubicBezTo>
                    <a:pt x="87" y="579"/>
                    <a:pt x="86" y="583"/>
                    <a:pt x="84" y="584"/>
                  </a:cubicBezTo>
                  <a:cubicBezTo>
                    <a:pt x="82" y="584"/>
                    <a:pt x="81" y="579"/>
                    <a:pt x="79" y="579"/>
                  </a:cubicBezTo>
                  <a:cubicBezTo>
                    <a:pt x="78" y="580"/>
                    <a:pt x="76" y="585"/>
                    <a:pt x="74" y="586"/>
                  </a:cubicBezTo>
                  <a:cubicBezTo>
                    <a:pt x="72" y="587"/>
                    <a:pt x="71" y="583"/>
                    <a:pt x="69" y="584"/>
                  </a:cubicBezTo>
                  <a:cubicBezTo>
                    <a:pt x="67" y="585"/>
                    <a:pt x="70" y="585"/>
                    <a:pt x="69" y="586"/>
                  </a:cubicBezTo>
                  <a:cubicBezTo>
                    <a:pt x="69" y="588"/>
                    <a:pt x="73" y="587"/>
                    <a:pt x="71" y="589"/>
                  </a:cubicBezTo>
                  <a:cubicBezTo>
                    <a:pt x="70" y="591"/>
                    <a:pt x="69" y="590"/>
                    <a:pt x="68" y="589"/>
                  </a:cubicBezTo>
                  <a:cubicBezTo>
                    <a:pt x="67" y="587"/>
                    <a:pt x="66" y="592"/>
                    <a:pt x="68" y="597"/>
                  </a:cubicBezTo>
                  <a:cubicBezTo>
                    <a:pt x="70" y="601"/>
                    <a:pt x="79" y="593"/>
                    <a:pt x="81" y="596"/>
                  </a:cubicBezTo>
                  <a:cubicBezTo>
                    <a:pt x="83" y="602"/>
                    <a:pt x="70" y="600"/>
                    <a:pt x="71" y="606"/>
                  </a:cubicBezTo>
                  <a:cubicBezTo>
                    <a:pt x="72" y="613"/>
                    <a:pt x="85" y="614"/>
                    <a:pt x="85" y="617"/>
                  </a:cubicBezTo>
                  <a:cubicBezTo>
                    <a:pt x="77" y="616"/>
                    <a:pt x="80" y="613"/>
                    <a:pt x="78" y="615"/>
                  </a:cubicBezTo>
                  <a:cubicBezTo>
                    <a:pt x="77" y="616"/>
                    <a:pt x="74" y="612"/>
                    <a:pt x="71" y="613"/>
                  </a:cubicBezTo>
                  <a:cubicBezTo>
                    <a:pt x="69" y="615"/>
                    <a:pt x="74" y="618"/>
                    <a:pt x="69" y="615"/>
                  </a:cubicBezTo>
                  <a:cubicBezTo>
                    <a:pt x="64" y="611"/>
                    <a:pt x="60" y="608"/>
                    <a:pt x="62" y="611"/>
                  </a:cubicBezTo>
                  <a:cubicBezTo>
                    <a:pt x="63" y="614"/>
                    <a:pt x="68" y="614"/>
                    <a:pt x="64" y="614"/>
                  </a:cubicBezTo>
                  <a:cubicBezTo>
                    <a:pt x="59" y="614"/>
                    <a:pt x="63" y="618"/>
                    <a:pt x="59" y="616"/>
                  </a:cubicBezTo>
                  <a:cubicBezTo>
                    <a:pt x="55" y="615"/>
                    <a:pt x="56" y="615"/>
                    <a:pt x="56" y="616"/>
                  </a:cubicBezTo>
                  <a:cubicBezTo>
                    <a:pt x="56" y="617"/>
                    <a:pt x="52" y="615"/>
                    <a:pt x="50" y="615"/>
                  </a:cubicBezTo>
                  <a:cubicBezTo>
                    <a:pt x="49" y="616"/>
                    <a:pt x="53" y="618"/>
                    <a:pt x="52" y="618"/>
                  </a:cubicBezTo>
                  <a:cubicBezTo>
                    <a:pt x="51" y="619"/>
                    <a:pt x="47" y="615"/>
                    <a:pt x="48" y="617"/>
                  </a:cubicBezTo>
                  <a:cubicBezTo>
                    <a:pt x="49" y="620"/>
                    <a:pt x="48" y="620"/>
                    <a:pt x="49" y="620"/>
                  </a:cubicBezTo>
                  <a:cubicBezTo>
                    <a:pt x="50" y="621"/>
                    <a:pt x="53" y="619"/>
                    <a:pt x="54" y="621"/>
                  </a:cubicBezTo>
                  <a:cubicBezTo>
                    <a:pt x="55" y="622"/>
                    <a:pt x="56" y="618"/>
                    <a:pt x="57" y="618"/>
                  </a:cubicBezTo>
                  <a:cubicBezTo>
                    <a:pt x="58" y="618"/>
                    <a:pt x="56" y="620"/>
                    <a:pt x="57" y="621"/>
                  </a:cubicBezTo>
                  <a:cubicBezTo>
                    <a:pt x="58" y="622"/>
                    <a:pt x="62" y="618"/>
                    <a:pt x="61" y="621"/>
                  </a:cubicBezTo>
                  <a:cubicBezTo>
                    <a:pt x="59" y="623"/>
                    <a:pt x="61" y="622"/>
                    <a:pt x="62" y="622"/>
                  </a:cubicBezTo>
                  <a:cubicBezTo>
                    <a:pt x="63" y="623"/>
                    <a:pt x="63" y="624"/>
                    <a:pt x="65" y="623"/>
                  </a:cubicBezTo>
                  <a:cubicBezTo>
                    <a:pt x="66" y="622"/>
                    <a:pt x="69" y="625"/>
                    <a:pt x="70" y="623"/>
                  </a:cubicBezTo>
                  <a:cubicBezTo>
                    <a:pt x="72" y="622"/>
                    <a:pt x="72" y="625"/>
                    <a:pt x="73" y="624"/>
                  </a:cubicBezTo>
                  <a:cubicBezTo>
                    <a:pt x="74" y="622"/>
                    <a:pt x="76" y="624"/>
                    <a:pt x="76" y="622"/>
                  </a:cubicBezTo>
                  <a:cubicBezTo>
                    <a:pt x="77" y="620"/>
                    <a:pt x="76" y="624"/>
                    <a:pt x="80" y="625"/>
                  </a:cubicBezTo>
                  <a:cubicBezTo>
                    <a:pt x="85" y="625"/>
                    <a:pt x="88" y="627"/>
                    <a:pt x="88" y="625"/>
                  </a:cubicBezTo>
                  <a:cubicBezTo>
                    <a:pt x="88" y="623"/>
                    <a:pt x="89" y="625"/>
                    <a:pt x="90" y="625"/>
                  </a:cubicBezTo>
                  <a:close/>
                  <a:moveTo>
                    <a:pt x="31" y="441"/>
                  </a:moveTo>
                  <a:cubicBezTo>
                    <a:pt x="32" y="442"/>
                    <a:pt x="30" y="442"/>
                    <a:pt x="31" y="443"/>
                  </a:cubicBezTo>
                  <a:cubicBezTo>
                    <a:pt x="34" y="445"/>
                    <a:pt x="36" y="442"/>
                    <a:pt x="37" y="441"/>
                  </a:cubicBezTo>
                  <a:cubicBezTo>
                    <a:pt x="38" y="440"/>
                    <a:pt x="36" y="439"/>
                    <a:pt x="37" y="439"/>
                  </a:cubicBezTo>
                  <a:cubicBezTo>
                    <a:pt x="39" y="439"/>
                    <a:pt x="40" y="437"/>
                    <a:pt x="37" y="435"/>
                  </a:cubicBezTo>
                  <a:cubicBezTo>
                    <a:pt x="34" y="433"/>
                    <a:pt x="35" y="436"/>
                    <a:pt x="34" y="435"/>
                  </a:cubicBezTo>
                  <a:cubicBezTo>
                    <a:pt x="33" y="435"/>
                    <a:pt x="32" y="435"/>
                    <a:pt x="33" y="437"/>
                  </a:cubicBezTo>
                  <a:cubicBezTo>
                    <a:pt x="33" y="440"/>
                    <a:pt x="31" y="438"/>
                    <a:pt x="30" y="439"/>
                  </a:cubicBezTo>
                  <a:cubicBezTo>
                    <a:pt x="30" y="439"/>
                    <a:pt x="30" y="441"/>
                    <a:pt x="31" y="441"/>
                  </a:cubicBezTo>
                  <a:close/>
                  <a:moveTo>
                    <a:pt x="68" y="610"/>
                  </a:moveTo>
                  <a:cubicBezTo>
                    <a:pt x="66" y="609"/>
                    <a:pt x="64" y="607"/>
                    <a:pt x="67" y="608"/>
                  </a:cubicBezTo>
                  <a:cubicBezTo>
                    <a:pt x="69" y="610"/>
                    <a:pt x="70" y="609"/>
                    <a:pt x="68" y="607"/>
                  </a:cubicBezTo>
                  <a:cubicBezTo>
                    <a:pt x="66" y="605"/>
                    <a:pt x="67" y="602"/>
                    <a:pt x="67" y="600"/>
                  </a:cubicBezTo>
                  <a:cubicBezTo>
                    <a:pt x="67" y="599"/>
                    <a:pt x="64" y="602"/>
                    <a:pt x="64" y="604"/>
                  </a:cubicBezTo>
                  <a:cubicBezTo>
                    <a:pt x="65" y="607"/>
                    <a:pt x="63" y="603"/>
                    <a:pt x="62" y="606"/>
                  </a:cubicBezTo>
                  <a:cubicBezTo>
                    <a:pt x="62" y="609"/>
                    <a:pt x="64" y="610"/>
                    <a:pt x="69" y="613"/>
                  </a:cubicBezTo>
                  <a:cubicBezTo>
                    <a:pt x="71" y="614"/>
                    <a:pt x="70" y="612"/>
                    <a:pt x="68" y="610"/>
                  </a:cubicBezTo>
                  <a:close/>
                  <a:moveTo>
                    <a:pt x="60" y="610"/>
                  </a:moveTo>
                  <a:cubicBezTo>
                    <a:pt x="60" y="608"/>
                    <a:pt x="58" y="610"/>
                    <a:pt x="57" y="608"/>
                  </a:cubicBezTo>
                  <a:cubicBezTo>
                    <a:pt x="56" y="606"/>
                    <a:pt x="52" y="606"/>
                    <a:pt x="53" y="609"/>
                  </a:cubicBezTo>
                  <a:cubicBezTo>
                    <a:pt x="53" y="611"/>
                    <a:pt x="51" y="612"/>
                    <a:pt x="53" y="613"/>
                  </a:cubicBezTo>
                  <a:cubicBezTo>
                    <a:pt x="55" y="614"/>
                    <a:pt x="54" y="611"/>
                    <a:pt x="56" y="612"/>
                  </a:cubicBezTo>
                  <a:cubicBezTo>
                    <a:pt x="58" y="613"/>
                    <a:pt x="55" y="613"/>
                    <a:pt x="58" y="615"/>
                  </a:cubicBezTo>
                  <a:cubicBezTo>
                    <a:pt x="60" y="616"/>
                    <a:pt x="60" y="612"/>
                    <a:pt x="60" y="610"/>
                  </a:cubicBezTo>
                  <a:close/>
                  <a:moveTo>
                    <a:pt x="21" y="401"/>
                  </a:moveTo>
                  <a:cubicBezTo>
                    <a:pt x="20" y="405"/>
                    <a:pt x="23" y="404"/>
                    <a:pt x="20" y="411"/>
                  </a:cubicBezTo>
                  <a:cubicBezTo>
                    <a:pt x="17" y="418"/>
                    <a:pt x="19" y="417"/>
                    <a:pt x="25" y="418"/>
                  </a:cubicBezTo>
                  <a:cubicBezTo>
                    <a:pt x="31" y="419"/>
                    <a:pt x="24" y="413"/>
                    <a:pt x="28" y="414"/>
                  </a:cubicBezTo>
                  <a:cubicBezTo>
                    <a:pt x="32" y="414"/>
                    <a:pt x="26" y="410"/>
                    <a:pt x="29" y="410"/>
                  </a:cubicBezTo>
                  <a:cubicBezTo>
                    <a:pt x="31" y="409"/>
                    <a:pt x="30" y="408"/>
                    <a:pt x="27" y="405"/>
                  </a:cubicBezTo>
                  <a:cubicBezTo>
                    <a:pt x="24" y="402"/>
                    <a:pt x="28" y="404"/>
                    <a:pt x="27" y="402"/>
                  </a:cubicBezTo>
                  <a:cubicBezTo>
                    <a:pt x="27" y="400"/>
                    <a:pt x="27" y="400"/>
                    <a:pt x="30" y="399"/>
                  </a:cubicBezTo>
                  <a:cubicBezTo>
                    <a:pt x="33" y="399"/>
                    <a:pt x="30" y="396"/>
                    <a:pt x="29" y="394"/>
                  </a:cubicBezTo>
                  <a:cubicBezTo>
                    <a:pt x="29" y="392"/>
                    <a:pt x="30" y="391"/>
                    <a:pt x="26" y="391"/>
                  </a:cubicBezTo>
                  <a:cubicBezTo>
                    <a:pt x="23" y="392"/>
                    <a:pt x="26" y="391"/>
                    <a:pt x="24" y="390"/>
                  </a:cubicBezTo>
                  <a:cubicBezTo>
                    <a:pt x="23" y="390"/>
                    <a:pt x="22" y="390"/>
                    <a:pt x="23" y="393"/>
                  </a:cubicBezTo>
                  <a:cubicBezTo>
                    <a:pt x="23" y="396"/>
                    <a:pt x="21" y="397"/>
                    <a:pt x="21" y="401"/>
                  </a:cubicBezTo>
                  <a:close/>
                  <a:moveTo>
                    <a:pt x="33" y="426"/>
                  </a:moveTo>
                  <a:cubicBezTo>
                    <a:pt x="34" y="425"/>
                    <a:pt x="34" y="429"/>
                    <a:pt x="33" y="428"/>
                  </a:cubicBezTo>
                  <a:cubicBezTo>
                    <a:pt x="31" y="428"/>
                    <a:pt x="32" y="426"/>
                    <a:pt x="33" y="426"/>
                  </a:cubicBezTo>
                  <a:close/>
                  <a:moveTo>
                    <a:pt x="24" y="426"/>
                  </a:moveTo>
                  <a:cubicBezTo>
                    <a:pt x="25" y="426"/>
                    <a:pt x="27" y="427"/>
                    <a:pt x="26" y="425"/>
                  </a:cubicBezTo>
                  <a:cubicBezTo>
                    <a:pt x="25" y="423"/>
                    <a:pt x="25" y="425"/>
                    <a:pt x="23" y="424"/>
                  </a:cubicBezTo>
                  <a:cubicBezTo>
                    <a:pt x="21" y="424"/>
                    <a:pt x="21" y="425"/>
                    <a:pt x="23" y="427"/>
                  </a:cubicBezTo>
                  <a:cubicBezTo>
                    <a:pt x="23" y="427"/>
                    <a:pt x="24" y="427"/>
                    <a:pt x="24" y="426"/>
                  </a:cubicBezTo>
                  <a:close/>
                  <a:moveTo>
                    <a:pt x="23" y="449"/>
                  </a:moveTo>
                  <a:cubicBezTo>
                    <a:pt x="24" y="450"/>
                    <a:pt x="25" y="449"/>
                    <a:pt x="26" y="450"/>
                  </a:cubicBezTo>
                  <a:cubicBezTo>
                    <a:pt x="28" y="451"/>
                    <a:pt x="27" y="449"/>
                    <a:pt x="26" y="446"/>
                  </a:cubicBezTo>
                  <a:cubicBezTo>
                    <a:pt x="25" y="444"/>
                    <a:pt x="24" y="447"/>
                    <a:pt x="22" y="446"/>
                  </a:cubicBezTo>
                  <a:cubicBezTo>
                    <a:pt x="20" y="446"/>
                    <a:pt x="20" y="448"/>
                    <a:pt x="22" y="448"/>
                  </a:cubicBezTo>
                  <a:cubicBezTo>
                    <a:pt x="23" y="448"/>
                    <a:pt x="23" y="448"/>
                    <a:pt x="23" y="449"/>
                  </a:cubicBezTo>
                  <a:close/>
                  <a:moveTo>
                    <a:pt x="23" y="445"/>
                  </a:moveTo>
                  <a:cubicBezTo>
                    <a:pt x="25" y="445"/>
                    <a:pt x="23" y="444"/>
                    <a:pt x="22" y="443"/>
                  </a:cubicBezTo>
                  <a:cubicBezTo>
                    <a:pt x="20" y="442"/>
                    <a:pt x="20" y="443"/>
                    <a:pt x="19" y="445"/>
                  </a:cubicBezTo>
                  <a:cubicBezTo>
                    <a:pt x="18" y="447"/>
                    <a:pt x="20" y="444"/>
                    <a:pt x="23" y="445"/>
                  </a:cubicBezTo>
                  <a:close/>
                  <a:moveTo>
                    <a:pt x="22" y="441"/>
                  </a:moveTo>
                  <a:cubicBezTo>
                    <a:pt x="24" y="440"/>
                    <a:pt x="25" y="440"/>
                    <a:pt x="24" y="439"/>
                  </a:cubicBezTo>
                  <a:cubicBezTo>
                    <a:pt x="24" y="438"/>
                    <a:pt x="22" y="439"/>
                    <a:pt x="20" y="439"/>
                  </a:cubicBezTo>
                  <a:cubicBezTo>
                    <a:pt x="17" y="439"/>
                    <a:pt x="18" y="441"/>
                    <a:pt x="20" y="441"/>
                  </a:cubicBezTo>
                  <a:cubicBezTo>
                    <a:pt x="21" y="441"/>
                    <a:pt x="21" y="441"/>
                    <a:pt x="22" y="441"/>
                  </a:cubicBezTo>
                  <a:close/>
                  <a:moveTo>
                    <a:pt x="28" y="440"/>
                  </a:moveTo>
                  <a:cubicBezTo>
                    <a:pt x="29" y="440"/>
                    <a:pt x="28" y="437"/>
                    <a:pt x="26" y="437"/>
                  </a:cubicBezTo>
                  <a:cubicBezTo>
                    <a:pt x="25" y="438"/>
                    <a:pt x="26" y="439"/>
                    <a:pt x="26" y="440"/>
                  </a:cubicBezTo>
                  <a:cubicBezTo>
                    <a:pt x="26" y="441"/>
                    <a:pt x="26" y="441"/>
                    <a:pt x="28" y="440"/>
                  </a:cubicBezTo>
                  <a:close/>
                  <a:moveTo>
                    <a:pt x="28" y="456"/>
                  </a:moveTo>
                  <a:cubicBezTo>
                    <a:pt x="28" y="455"/>
                    <a:pt x="29" y="454"/>
                    <a:pt x="28" y="453"/>
                  </a:cubicBezTo>
                  <a:cubicBezTo>
                    <a:pt x="26" y="453"/>
                    <a:pt x="25" y="457"/>
                    <a:pt x="27" y="458"/>
                  </a:cubicBezTo>
                  <a:cubicBezTo>
                    <a:pt x="28" y="459"/>
                    <a:pt x="28" y="458"/>
                    <a:pt x="28" y="456"/>
                  </a:cubicBezTo>
                  <a:close/>
                  <a:moveTo>
                    <a:pt x="21" y="456"/>
                  </a:moveTo>
                  <a:cubicBezTo>
                    <a:pt x="22" y="456"/>
                    <a:pt x="20" y="454"/>
                    <a:pt x="19" y="454"/>
                  </a:cubicBezTo>
                  <a:cubicBezTo>
                    <a:pt x="18" y="453"/>
                    <a:pt x="17" y="455"/>
                    <a:pt x="18" y="456"/>
                  </a:cubicBezTo>
                  <a:cubicBezTo>
                    <a:pt x="18" y="457"/>
                    <a:pt x="17" y="459"/>
                    <a:pt x="19" y="459"/>
                  </a:cubicBezTo>
                  <a:cubicBezTo>
                    <a:pt x="19" y="458"/>
                    <a:pt x="20" y="457"/>
                    <a:pt x="21" y="456"/>
                  </a:cubicBezTo>
                  <a:close/>
                  <a:moveTo>
                    <a:pt x="22" y="457"/>
                  </a:moveTo>
                  <a:cubicBezTo>
                    <a:pt x="21" y="456"/>
                    <a:pt x="23" y="455"/>
                    <a:pt x="24" y="456"/>
                  </a:cubicBezTo>
                  <a:cubicBezTo>
                    <a:pt x="25" y="457"/>
                    <a:pt x="23" y="459"/>
                    <a:pt x="22" y="457"/>
                  </a:cubicBezTo>
                  <a:close/>
                  <a:moveTo>
                    <a:pt x="26" y="462"/>
                  </a:moveTo>
                  <a:cubicBezTo>
                    <a:pt x="26" y="460"/>
                    <a:pt x="27" y="461"/>
                    <a:pt x="27" y="460"/>
                  </a:cubicBezTo>
                  <a:cubicBezTo>
                    <a:pt x="27" y="459"/>
                    <a:pt x="25" y="459"/>
                    <a:pt x="24" y="461"/>
                  </a:cubicBezTo>
                  <a:cubicBezTo>
                    <a:pt x="24" y="463"/>
                    <a:pt x="25" y="463"/>
                    <a:pt x="26" y="462"/>
                  </a:cubicBezTo>
                  <a:close/>
                  <a:moveTo>
                    <a:pt x="10" y="462"/>
                  </a:moveTo>
                  <a:cubicBezTo>
                    <a:pt x="11" y="464"/>
                    <a:pt x="9" y="463"/>
                    <a:pt x="10" y="464"/>
                  </a:cubicBezTo>
                  <a:cubicBezTo>
                    <a:pt x="11" y="466"/>
                    <a:pt x="12" y="465"/>
                    <a:pt x="13" y="464"/>
                  </a:cubicBezTo>
                  <a:cubicBezTo>
                    <a:pt x="14" y="462"/>
                    <a:pt x="14" y="460"/>
                    <a:pt x="13" y="460"/>
                  </a:cubicBezTo>
                  <a:cubicBezTo>
                    <a:pt x="13" y="459"/>
                    <a:pt x="12" y="460"/>
                    <a:pt x="10" y="461"/>
                  </a:cubicBezTo>
                  <a:cubicBezTo>
                    <a:pt x="9" y="461"/>
                    <a:pt x="9" y="461"/>
                    <a:pt x="10" y="462"/>
                  </a:cubicBezTo>
                  <a:close/>
                  <a:moveTo>
                    <a:pt x="20" y="435"/>
                  </a:moveTo>
                  <a:cubicBezTo>
                    <a:pt x="20" y="434"/>
                    <a:pt x="18" y="435"/>
                    <a:pt x="17" y="436"/>
                  </a:cubicBezTo>
                  <a:cubicBezTo>
                    <a:pt x="16" y="436"/>
                    <a:pt x="16" y="437"/>
                    <a:pt x="18" y="437"/>
                  </a:cubicBezTo>
                  <a:cubicBezTo>
                    <a:pt x="18" y="437"/>
                    <a:pt x="21" y="436"/>
                    <a:pt x="20" y="435"/>
                  </a:cubicBezTo>
                  <a:close/>
                  <a:moveTo>
                    <a:pt x="22" y="437"/>
                  </a:moveTo>
                  <a:cubicBezTo>
                    <a:pt x="24" y="437"/>
                    <a:pt x="24" y="437"/>
                    <a:pt x="24" y="436"/>
                  </a:cubicBezTo>
                  <a:cubicBezTo>
                    <a:pt x="23" y="435"/>
                    <a:pt x="22" y="436"/>
                    <a:pt x="20" y="437"/>
                  </a:cubicBezTo>
                  <a:cubicBezTo>
                    <a:pt x="19" y="437"/>
                    <a:pt x="21" y="438"/>
                    <a:pt x="22" y="437"/>
                  </a:cubicBezTo>
                  <a:close/>
                  <a:moveTo>
                    <a:pt x="22" y="432"/>
                  </a:moveTo>
                  <a:cubicBezTo>
                    <a:pt x="22" y="431"/>
                    <a:pt x="22" y="431"/>
                    <a:pt x="23" y="431"/>
                  </a:cubicBezTo>
                  <a:cubicBezTo>
                    <a:pt x="25" y="432"/>
                    <a:pt x="23" y="435"/>
                    <a:pt x="22" y="432"/>
                  </a:cubicBezTo>
                  <a:close/>
                  <a:moveTo>
                    <a:pt x="28" y="430"/>
                  </a:moveTo>
                  <a:cubicBezTo>
                    <a:pt x="27" y="430"/>
                    <a:pt x="26" y="428"/>
                    <a:pt x="27" y="427"/>
                  </a:cubicBezTo>
                  <a:cubicBezTo>
                    <a:pt x="28" y="426"/>
                    <a:pt x="29" y="430"/>
                    <a:pt x="28" y="430"/>
                  </a:cubicBezTo>
                  <a:close/>
                  <a:moveTo>
                    <a:pt x="13" y="421"/>
                  </a:moveTo>
                  <a:cubicBezTo>
                    <a:pt x="12" y="420"/>
                    <a:pt x="14" y="419"/>
                    <a:pt x="15" y="420"/>
                  </a:cubicBezTo>
                  <a:cubicBezTo>
                    <a:pt x="16" y="421"/>
                    <a:pt x="14" y="422"/>
                    <a:pt x="13" y="421"/>
                  </a:cubicBezTo>
                  <a:close/>
                  <a:moveTo>
                    <a:pt x="15" y="459"/>
                  </a:moveTo>
                  <a:cubicBezTo>
                    <a:pt x="14" y="458"/>
                    <a:pt x="15" y="456"/>
                    <a:pt x="16" y="456"/>
                  </a:cubicBezTo>
                  <a:cubicBezTo>
                    <a:pt x="16" y="456"/>
                    <a:pt x="17" y="459"/>
                    <a:pt x="15" y="459"/>
                  </a:cubicBezTo>
                  <a:close/>
                  <a:moveTo>
                    <a:pt x="25" y="453"/>
                  </a:moveTo>
                  <a:cubicBezTo>
                    <a:pt x="24" y="453"/>
                    <a:pt x="23" y="452"/>
                    <a:pt x="22" y="453"/>
                  </a:cubicBezTo>
                  <a:cubicBezTo>
                    <a:pt x="22" y="455"/>
                    <a:pt x="22" y="454"/>
                    <a:pt x="24" y="454"/>
                  </a:cubicBezTo>
                  <a:cubicBezTo>
                    <a:pt x="25" y="455"/>
                    <a:pt x="26" y="453"/>
                    <a:pt x="25" y="453"/>
                  </a:cubicBezTo>
                  <a:close/>
                  <a:moveTo>
                    <a:pt x="26" y="444"/>
                  </a:moveTo>
                  <a:cubicBezTo>
                    <a:pt x="25" y="445"/>
                    <a:pt x="24" y="442"/>
                    <a:pt x="25" y="442"/>
                  </a:cubicBezTo>
                  <a:cubicBezTo>
                    <a:pt x="26" y="441"/>
                    <a:pt x="27" y="444"/>
                    <a:pt x="26" y="444"/>
                  </a:cubicBezTo>
                  <a:close/>
                  <a:moveTo>
                    <a:pt x="78" y="634"/>
                  </a:moveTo>
                  <a:cubicBezTo>
                    <a:pt x="81" y="635"/>
                    <a:pt x="80" y="636"/>
                    <a:pt x="83" y="637"/>
                  </a:cubicBezTo>
                  <a:cubicBezTo>
                    <a:pt x="85" y="638"/>
                    <a:pt x="83" y="635"/>
                    <a:pt x="81" y="633"/>
                  </a:cubicBezTo>
                  <a:cubicBezTo>
                    <a:pt x="79" y="631"/>
                    <a:pt x="82" y="631"/>
                    <a:pt x="84" y="632"/>
                  </a:cubicBezTo>
                  <a:cubicBezTo>
                    <a:pt x="85" y="633"/>
                    <a:pt x="87" y="631"/>
                    <a:pt x="87" y="632"/>
                  </a:cubicBezTo>
                  <a:cubicBezTo>
                    <a:pt x="86" y="633"/>
                    <a:pt x="85" y="635"/>
                    <a:pt x="87" y="637"/>
                  </a:cubicBezTo>
                  <a:cubicBezTo>
                    <a:pt x="88" y="638"/>
                    <a:pt x="89" y="634"/>
                    <a:pt x="90" y="636"/>
                  </a:cubicBezTo>
                  <a:cubicBezTo>
                    <a:pt x="91" y="638"/>
                    <a:pt x="93" y="636"/>
                    <a:pt x="94" y="638"/>
                  </a:cubicBezTo>
                  <a:cubicBezTo>
                    <a:pt x="94" y="640"/>
                    <a:pt x="94" y="638"/>
                    <a:pt x="96" y="640"/>
                  </a:cubicBezTo>
                  <a:cubicBezTo>
                    <a:pt x="97" y="642"/>
                    <a:pt x="98" y="639"/>
                    <a:pt x="97" y="638"/>
                  </a:cubicBezTo>
                  <a:cubicBezTo>
                    <a:pt x="96" y="637"/>
                    <a:pt x="98" y="636"/>
                    <a:pt x="93" y="634"/>
                  </a:cubicBezTo>
                  <a:cubicBezTo>
                    <a:pt x="89" y="632"/>
                    <a:pt x="96" y="633"/>
                    <a:pt x="94" y="632"/>
                  </a:cubicBezTo>
                  <a:cubicBezTo>
                    <a:pt x="93" y="631"/>
                    <a:pt x="93" y="631"/>
                    <a:pt x="90" y="631"/>
                  </a:cubicBezTo>
                  <a:cubicBezTo>
                    <a:pt x="87" y="630"/>
                    <a:pt x="88" y="630"/>
                    <a:pt x="91" y="629"/>
                  </a:cubicBezTo>
                  <a:cubicBezTo>
                    <a:pt x="94" y="629"/>
                    <a:pt x="93" y="628"/>
                    <a:pt x="92" y="627"/>
                  </a:cubicBezTo>
                  <a:cubicBezTo>
                    <a:pt x="91" y="626"/>
                    <a:pt x="86" y="627"/>
                    <a:pt x="84" y="627"/>
                  </a:cubicBezTo>
                  <a:cubicBezTo>
                    <a:pt x="82" y="627"/>
                    <a:pt x="79" y="628"/>
                    <a:pt x="75" y="629"/>
                  </a:cubicBezTo>
                  <a:cubicBezTo>
                    <a:pt x="71" y="629"/>
                    <a:pt x="73" y="630"/>
                    <a:pt x="76" y="632"/>
                  </a:cubicBezTo>
                  <a:cubicBezTo>
                    <a:pt x="78" y="633"/>
                    <a:pt x="72" y="632"/>
                    <a:pt x="78" y="634"/>
                  </a:cubicBezTo>
                  <a:close/>
                  <a:moveTo>
                    <a:pt x="80" y="627"/>
                  </a:moveTo>
                  <a:cubicBezTo>
                    <a:pt x="84" y="626"/>
                    <a:pt x="81" y="626"/>
                    <a:pt x="78" y="625"/>
                  </a:cubicBezTo>
                  <a:cubicBezTo>
                    <a:pt x="75" y="624"/>
                    <a:pt x="73" y="625"/>
                    <a:pt x="71" y="626"/>
                  </a:cubicBezTo>
                  <a:cubicBezTo>
                    <a:pt x="70" y="627"/>
                    <a:pt x="71" y="627"/>
                    <a:pt x="73" y="628"/>
                  </a:cubicBezTo>
                  <a:cubicBezTo>
                    <a:pt x="75" y="628"/>
                    <a:pt x="75" y="627"/>
                    <a:pt x="80" y="627"/>
                  </a:cubicBezTo>
                  <a:close/>
                  <a:moveTo>
                    <a:pt x="68" y="628"/>
                  </a:moveTo>
                  <a:cubicBezTo>
                    <a:pt x="66" y="628"/>
                    <a:pt x="65" y="627"/>
                    <a:pt x="68" y="627"/>
                  </a:cubicBezTo>
                  <a:cubicBezTo>
                    <a:pt x="71" y="626"/>
                    <a:pt x="69" y="625"/>
                    <a:pt x="67" y="625"/>
                  </a:cubicBezTo>
                  <a:cubicBezTo>
                    <a:pt x="65" y="626"/>
                    <a:pt x="65" y="626"/>
                    <a:pt x="63" y="626"/>
                  </a:cubicBezTo>
                  <a:cubicBezTo>
                    <a:pt x="60" y="626"/>
                    <a:pt x="60" y="626"/>
                    <a:pt x="60" y="628"/>
                  </a:cubicBezTo>
                  <a:cubicBezTo>
                    <a:pt x="61" y="629"/>
                    <a:pt x="62" y="629"/>
                    <a:pt x="65" y="629"/>
                  </a:cubicBezTo>
                  <a:cubicBezTo>
                    <a:pt x="67" y="629"/>
                    <a:pt x="64" y="632"/>
                    <a:pt x="67" y="631"/>
                  </a:cubicBezTo>
                  <a:cubicBezTo>
                    <a:pt x="70" y="630"/>
                    <a:pt x="69" y="628"/>
                    <a:pt x="68" y="628"/>
                  </a:cubicBezTo>
                  <a:close/>
                  <a:moveTo>
                    <a:pt x="60" y="624"/>
                  </a:moveTo>
                  <a:cubicBezTo>
                    <a:pt x="59" y="624"/>
                    <a:pt x="57" y="623"/>
                    <a:pt x="55" y="624"/>
                  </a:cubicBezTo>
                  <a:cubicBezTo>
                    <a:pt x="54" y="625"/>
                    <a:pt x="55" y="626"/>
                    <a:pt x="57" y="625"/>
                  </a:cubicBezTo>
                  <a:cubicBezTo>
                    <a:pt x="59" y="624"/>
                    <a:pt x="58" y="626"/>
                    <a:pt x="60" y="625"/>
                  </a:cubicBezTo>
                  <a:cubicBezTo>
                    <a:pt x="61" y="625"/>
                    <a:pt x="61" y="624"/>
                    <a:pt x="60" y="624"/>
                  </a:cubicBezTo>
                  <a:close/>
                  <a:moveTo>
                    <a:pt x="99" y="643"/>
                  </a:moveTo>
                  <a:cubicBezTo>
                    <a:pt x="99" y="642"/>
                    <a:pt x="103" y="641"/>
                    <a:pt x="104" y="642"/>
                  </a:cubicBezTo>
                  <a:cubicBezTo>
                    <a:pt x="104" y="643"/>
                    <a:pt x="100" y="644"/>
                    <a:pt x="99" y="643"/>
                  </a:cubicBezTo>
                  <a:close/>
                  <a:moveTo>
                    <a:pt x="106" y="639"/>
                  </a:moveTo>
                  <a:cubicBezTo>
                    <a:pt x="106" y="638"/>
                    <a:pt x="105" y="638"/>
                    <a:pt x="105" y="639"/>
                  </a:cubicBezTo>
                  <a:cubicBezTo>
                    <a:pt x="105" y="640"/>
                    <a:pt x="104" y="638"/>
                    <a:pt x="103" y="640"/>
                  </a:cubicBezTo>
                  <a:cubicBezTo>
                    <a:pt x="103" y="641"/>
                    <a:pt x="103" y="641"/>
                    <a:pt x="105" y="642"/>
                  </a:cubicBezTo>
                  <a:cubicBezTo>
                    <a:pt x="107" y="642"/>
                    <a:pt x="106" y="641"/>
                    <a:pt x="106" y="639"/>
                  </a:cubicBezTo>
                  <a:close/>
                  <a:moveTo>
                    <a:pt x="51" y="612"/>
                  </a:moveTo>
                  <a:cubicBezTo>
                    <a:pt x="51" y="610"/>
                    <a:pt x="53" y="611"/>
                    <a:pt x="52" y="609"/>
                  </a:cubicBezTo>
                  <a:cubicBezTo>
                    <a:pt x="51" y="608"/>
                    <a:pt x="53" y="606"/>
                    <a:pt x="51" y="606"/>
                  </a:cubicBezTo>
                  <a:cubicBezTo>
                    <a:pt x="50" y="606"/>
                    <a:pt x="49" y="605"/>
                    <a:pt x="48" y="606"/>
                  </a:cubicBezTo>
                  <a:cubicBezTo>
                    <a:pt x="47" y="608"/>
                    <a:pt x="46" y="606"/>
                    <a:pt x="45" y="607"/>
                  </a:cubicBezTo>
                  <a:cubicBezTo>
                    <a:pt x="44" y="607"/>
                    <a:pt x="45" y="608"/>
                    <a:pt x="46" y="610"/>
                  </a:cubicBezTo>
                  <a:cubicBezTo>
                    <a:pt x="48" y="611"/>
                    <a:pt x="50" y="611"/>
                    <a:pt x="49" y="613"/>
                  </a:cubicBezTo>
                  <a:cubicBezTo>
                    <a:pt x="48" y="615"/>
                    <a:pt x="50" y="615"/>
                    <a:pt x="50" y="614"/>
                  </a:cubicBezTo>
                  <a:cubicBezTo>
                    <a:pt x="50" y="612"/>
                    <a:pt x="51" y="613"/>
                    <a:pt x="51" y="612"/>
                  </a:cubicBezTo>
                  <a:close/>
                  <a:moveTo>
                    <a:pt x="35" y="571"/>
                  </a:moveTo>
                  <a:cubicBezTo>
                    <a:pt x="33" y="571"/>
                    <a:pt x="36" y="569"/>
                    <a:pt x="37" y="569"/>
                  </a:cubicBezTo>
                  <a:cubicBezTo>
                    <a:pt x="38" y="568"/>
                    <a:pt x="36" y="572"/>
                    <a:pt x="35" y="571"/>
                  </a:cubicBezTo>
                  <a:close/>
                  <a:moveTo>
                    <a:pt x="43" y="609"/>
                  </a:moveTo>
                  <a:cubicBezTo>
                    <a:pt x="44" y="610"/>
                    <a:pt x="44" y="609"/>
                    <a:pt x="43" y="607"/>
                  </a:cubicBezTo>
                  <a:cubicBezTo>
                    <a:pt x="43" y="605"/>
                    <a:pt x="47" y="605"/>
                    <a:pt x="46" y="604"/>
                  </a:cubicBezTo>
                  <a:cubicBezTo>
                    <a:pt x="45" y="602"/>
                    <a:pt x="43" y="603"/>
                    <a:pt x="43" y="602"/>
                  </a:cubicBezTo>
                  <a:cubicBezTo>
                    <a:pt x="42" y="600"/>
                    <a:pt x="41" y="599"/>
                    <a:pt x="40" y="600"/>
                  </a:cubicBezTo>
                  <a:cubicBezTo>
                    <a:pt x="39" y="601"/>
                    <a:pt x="39" y="598"/>
                    <a:pt x="38" y="600"/>
                  </a:cubicBezTo>
                  <a:cubicBezTo>
                    <a:pt x="37" y="602"/>
                    <a:pt x="38" y="598"/>
                    <a:pt x="36" y="597"/>
                  </a:cubicBezTo>
                  <a:cubicBezTo>
                    <a:pt x="33" y="596"/>
                    <a:pt x="36" y="599"/>
                    <a:pt x="32" y="598"/>
                  </a:cubicBezTo>
                  <a:cubicBezTo>
                    <a:pt x="29" y="597"/>
                    <a:pt x="33" y="601"/>
                    <a:pt x="32" y="601"/>
                  </a:cubicBezTo>
                  <a:cubicBezTo>
                    <a:pt x="30" y="600"/>
                    <a:pt x="29" y="600"/>
                    <a:pt x="28" y="601"/>
                  </a:cubicBezTo>
                  <a:cubicBezTo>
                    <a:pt x="27" y="603"/>
                    <a:pt x="29" y="601"/>
                    <a:pt x="29" y="603"/>
                  </a:cubicBezTo>
                  <a:cubicBezTo>
                    <a:pt x="29" y="605"/>
                    <a:pt x="32" y="602"/>
                    <a:pt x="32" y="604"/>
                  </a:cubicBezTo>
                  <a:cubicBezTo>
                    <a:pt x="33" y="606"/>
                    <a:pt x="31" y="607"/>
                    <a:pt x="34" y="608"/>
                  </a:cubicBezTo>
                  <a:cubicBezTo>
                    <a:pt x="36" y="610"/>
                    <a:pt x="34" y="604"/>
                    <a:pt x="36" y="605"/>
                  </a:cubicBezTo>
                  <a:cubicBezTo>
                    <a:pt x="37" y="607"/>
                    <a:pt x="39" y="604"/>
                    <a:pt x="38" y="607"/>
                  </a:cubicBezTo>
                  <a:cubicBezTo>
                    <a:pt x="38" y="610"/>
                    <a:pt x="34" y="609"/>
                    <a:pt x="37" y="610"/>
                  </a:cubicBezTo>
                  <a:cubicBezTo>
                    <a:pt x="40" y="611"/>
                    <a:pt x="39" y="609"/>
                    <a:pt x="41" y="610"/>
                  </a:cubicBezTo>
                  <a:cubicBezTo>
                    <a:pt x="42" y="610"/>
                    <a:pt x="41" y="608"/>
                    <a:pt x="43" y="609"/>
                  </a:cubicBezTo>
                  <a:close/>
                  <a:moveTo>
                    <a:pt x="45" y="612"/>
                  </a:moveTo>
                  <a:cubicBezTo>
                    <a:pt x="46" y="610"/>
                    <a:pt x="45" y="609"/>
                    <a:pt x="44" y="611"/>
                  </a:cubicBezTo>
                  <a:cubicBezTo>
                    <a:pt x="43" y="612"/>
                    <a:pt x="41" y="611"/>
                    <a:pt x="42" y="613"/>
                  </a:cubicBezTo>
                  <a:cubicBezTo>
                    <a:pt x="43" y="614"/>
                    <a:pt x="44" y="613"/>
                    <a:pt x="45" y="612"/>
                  </a:cubicBezTo>
                  <a:close/>
                  <a:moveTo>
                    <a:pt x="22" y="594"/>
                  </a:moveTo>
                  <a:cubicBezTo>
                    <a:pt x="23" y="594"/>
                    <a:pt x="21" y="596"/>
                    <a:pt x="21" y="595"/>
                  </a:cubicBezTo>
                  <a:cubicBezTo>
                    <a:pt x="20" y="595"/>
                    <a:pt x="21" y="593"/>
                    <a:pt x="22" y="594"/>
                  </a:cubicBezTo>
                  <a:close/>
                  <a:moveTo>
                    <a:pt x="27" y="582"/>
                  </a:moveTo>
                  <a:cubicBezTo>
                    <a:pt x="27" y="580"/>
                    <a:pt x="28" y="581"/>
                    <a:pt x="27" y="579"/>
                  </a:cubicBezTo>
                  <a:cubicBezTo>
                    <a:pt x="26" y="577"/>
                    <a:pt x="26" y="578"/>
                    <a:pt x="24" y="580"/>
                  </a:cubicBezTo>
                  <a:cubicBezTo>
                    <a:pt x="22" y="582"/>
                    <a:pt x="23" y="582"/>
                    <a:pt x="24" y="584"/>
                  </a:cubicBezTo>
                  <a:cubicBezTo>
                    <a:pt x="25" y="585"/>
                    <a:pt x="27" y="584"/>
                    <a:pt x="27" y="582"/>
                  </a:cubicBezTo>
                  <a:close/>
                  <a:moveTo>
                    <a:pt x="25" y="593"/>
                  </a:moveTo>
                  <a:cubicBezTo>
                    <a:pt x="27" y="594"/>
                    <a:pt x="26" y="592"/>
                    <a:pt x="28" y="593"/>
                  </a:cubicBezTo>
                  <a:cubicBezTo>
                    <a:pt x="30" y="594"/>
                    <a:pt x="27" y="595"/>
                    <a:pt x="29" y="595"/>
                  </a:cubicBezTo>
                  <a:cubicBezTo>
                    <a:pt x="30" y="596"/>
                    <a:pt x="30" y="595"/>
                    <a:pt x="32" y="596"/>
                  </a:cubicBezTo>
                  <a:cubicBezTo>
                    <a:pt x="35" y="597"/>
                    <a:pt x="34" y="596"/>
                    <a:pt x="33" y="594"/>
                  </a:cubicBezTo>
                  <a:cubicBezTo>
                    <a:pt x="31" y="593"/>
                    <a:pt x="30" y="592"/>
                    <a:pt x="30" y="592"/>
                  </a:cubicBezTo>
                  <a:cubicBezTo>
                    <a:pt x="29" y="592"/>
                    <a:pt x="28" y="590"/>
                    <a:pt x="28" y="591"/>
                  </a:cubicBezTo>
                  <a:cubicBezTo>
                    <a:pt x="28" y="592"/>
                    <a:pt x="26" y="590"/>
                    <a:pt x="24" y="589"/>
                  </a:cubicBezTo>
                  <a:cubicBezTo>
                    <a:pt x="21" y="588"/>
                    <a:pt x="20" y="588"/>
                    <a:pt x="18" y="586"/>
                  </a:cubicBezTo>
                  <a:cubicBezTo>
                    <a:pt x="15" y="583"/>
                    <a:pt x="13" y="584"/>
                    <a:pt x="15" y="586"/>
                  </a:cubicBezTo>
                  <a:cubicBezTo>
                    <a:pt x="18" y="587"/>
                    <a:pt x="14" y="588"/>
                    <a:pt x="17" y="588"/>
                  </a:cubicBezTo>
                  <a:cubicBezTo>
                    <a:pt x="19" y="589"/>
                    <a:pt x="18" y="591"/>
                    <a:pt x="22" y="591"/>
                  </a:cubicBezTo>
                  <a:cubicBezTo>
                    <a:pt x="23" y="591"/>
                    <a:pt x="24" y="591"/>
                    <a:pt x="25" y="593"/>
                  </a:cubicBezTo>
                  <a:close/>
                  <a:moveTo>
                    <a:pt x="22" y="562"/>
                  </a:moveTo>
                  <a:cubicBezTo>
                    <a:pt x="22" y="561"/>
                    <a:pt x="22" y="564"/>
                    <a:pt x="21" y="565"/>
                  </a:cubicBezTo>
                  <a:cubicBezTo>
                    <a:pt x="20" y="566"/>
                    <a:pt x="22" y="568"/>
                    <a:pt x="24" y="567"/>
                  </a:cubicBezTo>
                  <a:cubicBezTo>
                    <a:pt x="24" y="566"/>
                    <a:pt x="23" y="564"/>
                    <a:pt x="22" y="562"/>
                  </a:cubicBezTo>
                  <a:close/>
                  <a:moveTo>
                    <a:pt x="13" y="571"/>
                  </a:moveTo>
                  <a:cubicBezTo>
                    <a:pt x="13" y="568"/>
                    <a:pt x="14" y="567"/>
                    <a:pt x="14" y="565"/>
                  </a:cubicBezTo>
                  <a:cubicBezTo>
                    <a:pt x="13" y="563"/>
                    <a:pt x="12" y="564"/>
                    <a:pt x="13" y="566"/>
                  </a:cubicBezTo>
                  <a:cubicBezTo>
                    <a:pt x="13" y="568"/>
                    <a:pt x="12" y="567"/>
                    <a:pt x="11" y="566"/>
                  </a:cubicBezTo>
                  <a:cubicBezTo>
                    <a:pt x="11" y="564"/>
                    <a:pt x="9" y="567"/>
                    <a:pt x="10" y="569"/>
                  </a:cubicBezTo>
                  <a:cubicBezTo>
                    <a:pt x="12" y="570"/>
                    <a:pt x="9" y="569"/>
                    <a:pt x="11" y="572"/>
                  </a:cubicBezTo>
                  <a:cubicBezTo>
                    <a:pt x="11" y="574"/>
                    <a:pt x="12" y="573"/>
                    <a:pt x="13" y="571"/>
                  </a:cubicBezTo>
                  <a:close/>
                  <a:moveTo>
                    <a:pt x="20" y="567"/>
                  </a:moveTo>
                  <a:cubicBezTo>
                    <a:pt x="18" y="565"/>
                    <a:pt x="17" y="565"/>
                    <a:pt x="18" y="566"/>
                  </a:cubicBezTo>
                  <a:cubicBezTo>
                    <a:pt x="19" y="568"/>
                    <a:pt x="17" y="568"/>
                    <a:pt x="20" y="569"/>
                  </a:cubicBezTo>
                  <a:cubicBezTo>
                    <a:pt x="22" y="571"/>
                    <a:pt x="21" y="568"/>
                    <a:pt x="20" y="567"/>
                  </a:cubicBezTo>
                  <a:close/>
                  <a:moveTo>
                    <a:pt x="25" y="573"/>
                  </a:moveTo>
                  <a:cubicBezTo>
                    <a:pt x="27" y="576"/>
                    <a:pt x="27" y="574"/>
                    <a:pt x="26" y="573"/>
                  </a:cubicBezTo>
                  <a:cubicBezTo>
                    <a:pt x="25" y="571"/>
                    <a:pt x="23" y="568"/>
                    <a:pt x="23" y="570"/>
                  </a:cubicBezTo>
                  <a:cubicBezTo>
                    <a:pt x="22" y="571"/>
                    <a:pt x="23" y="571"/>
                    <a:pt x="25" y="573"/>
                  </a:cubicBezTo>
                  <a:close/>
                  <a:moveTo>
                    <a:pt x="24" y="577"/>
                  </a:moveTo>
                  <a:cubicBezTo>
                    <a:pt x="25" y="576"/>
                    <a:pt x="23" y="575"/>
                    <a:pt x="21" y="574"/>
                  </a:cubicBezTo>
                  <a:cubicBezTo>
                    <a:pt x="19" y="572"/>
                    <a:pt x="18" y="572"/>
                    <a:pt x="19" y="574"/>
                  </a:cubicBezTo>
                  <a:cubicBezTo>
                    <a:pt x="19" y="575"/>
                    <a:pt x="19" y="573"/>
                    <a:pt x="21" y="574"/>
                  </a:cubicBezTo>
                  <a:cubicBezTo>
                    <a:pt x="22" y="575"/>
                    <a:pt x="20" y="575"/>
                    <a:pt x="21" y="578"/>
                  </a:cubicBezTo>
                  <a:cubicBezTo>
                    <a:pt x="22" y="579"/>
                    <a:pt x="23" y="577"/>
                    <a:pt x="24" y="577"/>
                  </a:cubicBezTo>
                  <a:close/>
                  <a:moveTo>
                    <a:pt x="16" y="569"/>
                  </a:moveTo>
                  <a:cubicBezTo>
                    <a:pt x="16" y="567"/>
                    <a:pt x="15" y="567"/>
                    <a:pt x="14" y="569"/>
                  </a:cubicBezTo>
                  <a:cubicBezTo>
                    <a:pt x="13" y="571"/>
                    <a:pt x="12" y="574"/>
                    <a:pt x="13" y="573"/>
                  </a:cubicBezTo>
                  <a:cubicBezTo>
                    <a:pt x="14" y="572"/>
                    <a:pt x="15" y="571"/>
                    <a:pt x="16" y="569"/>
                  </a:cubicBezTo>
                  <a:close/>
                  <a:moveTo>
                    <a:pt x="14" y="576"/>
                  </a:moveTo>
                  <a:cubicBezTo>
                    <a:pt x="15" y="577"/>
                    <a:pt x="17" y="574"/>
                    <a:pt x="16" y="574"/>
                  </a:cubicBezTo>
                  <a:cubicBezTo>
                    <a:pt x="14" y="575"/>
                    <a:pt x="12" y="574"/>
                    <a:pt x="12" y="575"/>
                  </a:cubicBezTo>
                  <a:cubicBezTo>
                    <a:pt x="12" y="576"/>
                    <a:pt x="13" y="576"/>
                    <a:pt x="14" y="576"/>
                  </a:cubicBezTo>
                  <a:close/>
                  <a:moveTo>
                    <a:pt x="10" y="561"/>
                  </a:moveTo>
                  <a:cubicBezTo>
                    <a:pt x="11" y="559"/>
                    <a:pt x="11" y="559"/>
                    <a:pt x="9" y="558"/>
                  </a:cubicBezTo>
                  <a:cubicBezTo>
                    <a:pt x="8" y="557"/>
                    <a:pt x="9" y="559"/>
                    <a:pt x="8" y="561"/>
                  </a:cubicBezTo>
                  <a:cubicBezTo>
                    <a:pt x="8" y="562"/>
                    <a:pt x="5" y="564"/>
                    <a:pt x="8" y="564"/>
                  </a:cubicBezTo>
                  <a:cubicBezTo>
                    <a:pt x="10" y="564"/>
                    <a:pt x="9" y="562"/>
                    <a:pt x="10" y="561"/>
                  </a:cubicBezTo>
                  <a:close/>
                  <a:moveTo>
                    <a:pt x="21" y="561"/>
                  </a:moveTo>
                  <a:cubicBezTo>
                    <a:pt x="19" y="560"/>
                    <a:pt x="20" y="558"/>
                    <a:pt x="20" y="558"/>
                  </a:cubicBezTo>
                  <a:cubicBezTo>
                    <a:pt x="21" y="558"/>
                    <a:pt x="22" y="561"/>
                    <a:pt x="21" y="561"/>
                  </a:cubicBezTo>
                  <a:close/>
                  <a:moveTo>
                    <a:pt x="22" y="558"/>
                  </a:moveTo>
                  <a:cubicBezTo>
                    <a:pt x="21" y="557"/>
                    <a:pt x="24" y="556"/>
                    <a:pt x="24" y="558"/>
                  </a:cubicBezTo>
                  <a:cubicBezTo>
                    <a:pt x="24" y="559"/>
                    <a:pt x="22" y="560"/>
                    <a:pt x="22" y="558"/>
                  </a:cubicBezTo>
                  <a:close/>
                  <a:moveTo>
                    <a:pt x="15" y="559"/>
                  </a:moveTo>
                  <a:cubicBezTo>
                    <a:pt x="15" y="560"/>
                    <a:pt x="17" y="560"/>
                    <a:pt x="16" y="559"/>
                  </a:cubicBezTo>
                  <a:cubicBezTo>
                    <a:pt x="16" y="558"/>
                    <a:pt x="17" y="556"/>
                    <a:pt x="15" y="556"/>
                  </a:cubicBezTo>
                  <a:cubicBezTo>
                    <a:pt x="13" y="556"/>
                    <a:pt x="13" y="557"/>
                    <a:pt x="12" y="559"/>
                  </a:cubicBezTo>
                  <a:cubicBezTo>
                    <a:pt x="11" y="560"/>
                    <a:pt x="10" y="561"/>
                    <a:pt x="13" y="561"/>
                  </a:cubicBezTo>
                  <a:cubicBezTo>
                    <a:pt x="14" y="560"/>
                    <a:pt x="14" y="558"/>
                    <a:pt x="15" y="559"/>
                  </a:cubicBezTo>
                  <a:close/>
                  <a:moveTo>
                    <a:pt x="21" y="557"/>
                  </a:moveTo>
                  <a:cubicBezTo>
                    <a:pt x="19" y="557"/>
                    <a:pt x="19" y="551"/>
                    <a:pt x="19" y="551"/>
                  </a:cubicBezTo>
                  <a:cubicBezTo>
                    <a:pt x="20" y="551"/>
                    <a:pt x="21" y="557"/>
                    <a:pt x="21" y="557"/>
                  </a:cubicBezTo>
                  <a:close/>
                  <a:moveTo>
                    <a:pt x="18" y="530"/>
                  </a:moveTo>
                  <a:cubicBezTo>
                    <a:pt x="19" y="529"/>
                    <a:pt x="18" y="528"/>
                    <a:pt x="17" y="528"/>
                  </a:cubicBezTo>
                  <a:cubicBezTo>
                    <a:pt x="16" y="529"/>
                    <a:pt x="16" y="528"/>
                    <a:pt x="17" y="526"/>
                  </a:cubicBezTo>
                  <a:cubicBezTo>
                    <a:pt x="18" y="524"/>
                    <a:pt x="18" y="522"/>
                    <a:pt x="17" y="517"/>
                  </a:cubicBezTo>
                  <a:cubicBezTo>
                    <a:pt x="17" y="513"/>
                    <a:pt x="18" y="511"/>
                    <a:pt x="16" y="512"/>
                  </a:cubicBezTo>
                  <a:cubicBezTo>
                    <a:pt x="14" y="512"/>
                    <a:pt x="15" y="510"/>
                    <a:pt x="13" y="511"/>
                  </a:cubicBezTo>
                  <a:cubicBezTo>
                    <a:pt x="11" y="513"/>
                    <a:pt x="9" y="513"/>
                    <a:pt x="11" y="514"/>
                  </a:cubicBezTo>
                  <a:cubicBezTo>
                    <a:pt x="12" y="515"/>
                    <a:pt x="11" y="515"/>
                    <a:pt x="12" y="517"/>
                  </a:cubicBezTo>
                  <a:cubicBezTo>
                    <a:pt x="14" y="518"/>
                    <a:pt x="13" y="519"/>
                    <a:pt x="13" y="522"/>
                  </a:cubicBezTo>
                  <a:cubicBezTo>
                    <a:pt x="12" y="524"/>
                    <a:pt x="10" y="520"/>
                    <a:pt x="9" y="521"/>
                  </a:cubicBezTo>
                  <a:cubicBezTo>
                    <a:pt x="8" y="522"/>
                    <a:pt x="8" y="520"/>
                    <a:pt x="7" y="521"/>
                  </a:cubicBezTo>
                  <a:cubicBezTo>
                    <a:pt x="5" y="522"/>
                    <a:pt x="5" y="523"/>
                    <a:pt x="7" y="526"/>
                  </a:cubicBezTo>
                  <a:cubicBezTo>
                    <a:pt x="9" y="528"/>
                    <a:pt x="8" y="531"/>
                    <a:pt x="10" y="532"/>
                  </a:cubicBezTo>
                  <a:cubicBezTo>
                    <a:pt x="12" y="534"/>
                    <a:pt x="12" y="529"/>
                    <a:pt x="11" y="528"/>
                  </a:cubicBezTo>
                  <a:cubicBezTo>
                    <a:pt x="10" y="526"/>
                    <a:pt x="11" y="525"/>
                    <a:pt x="13" y="527"/>
                  </a:cubicBezTo>
                  <a:cubicBezTo>
                    <a:pt x="15" y="529"/>
                    <a:pt x="13" y="528"/>
                    <a:pt x="13" y="529"/>
                  </a:cubicBezTo>
                  <a:cubicBezTo>
                    <a:pt x="12" y="531"/>
                    <a:pt x="13" y="530"/>
                    <a:pt x="13" y="532"/>
                  </a:cubicBezTo>
                  <a:cubicBezTo>
                    <a:pt x="12" y="534"/>
                    <a:pt x="12" y="535"/>
                    <a:pt x="15" y="535"/>
                  </a:cubicBezTo>
                  <a:cubicBezTo>
                    <a:pt x="19" y="535"/>
                    <a:pt x="17" y="531"/>
                    <a:pt x="18" y="530"/>
                  </a:cubicBezTo>
                  <a:close/>
                  <a:moveTo>
                    <a:pt x="9" y="545"/>
                  </a:moveTo>
                  <a:cubicBezTo>
                    <a:pt x="11" y="544"/>
                    <a:pt x="10" y="543"/>
                    <a:pt x="7" y="543"/>
                  </a:cubicBezTo>
                  <a:cubicBezTo>
                    <a:pt x="4" y="543"/>
                    <a:pt x="7" y="545"/>
                    <a:pt x="6" y="546"/>
                  </a:cubicBezTo>
                  <a:cubicBezTo>
                    <a:pt x="5" y="547"/>
                    <a:pt x="4" y="548"/>
                    <a:pt x="6" y="549"/>
                  </a:cubicBezTo>
                  <a:cubicBezTo>
                    <a:pt x="9" y="550"/>
                    <a:pt x="7" y="547"/>
                    <a:pt x="9" y="545"/>
                  </a:cubicBezTo>
                  <a:close/>
                  <a:moveTo>
                    <a:pt x="21" y="549"/>
                  </a:moveTo>
                  <a:cubicBezTo>
                    <a:pt x="22" y="549"/>
                    <a:pt x="22" y="549"/>
                    <a:pt x="20" y="547"/>
                  </a:cubicBezTo>
                  <a:cubicBezTo>
                    <a:pt x="18" y="545"/>
                    <a:pt x="20" y="544"/>
                    <a:pt x="18" y="543"/>
                  </a:cubicBezTo>
                  <a:cubicBezTo>
                    <a:pt x="16" y="542"/>
                    <a:pt x="16" y="543"/>
                    <a:pt x="17" y="544"/>
                  </a:cubicBezTo>
                  <a:cubicBezTo>
                    <a:pt x="19" y="545"/>
                    <a:pt x="15" y="544"/>
                    <a:pt x="18" y="548"/>
                  </a:cubicBezTo>
                  <a:cubicBezTo>
                    <a:pt x="19" y="550"/>
                    <a:pt x="19" y="550"/>
                    <a:pt x="21" y="549"/>
                  </a:cubicBezTo>
                  <a:close/>
                  <a:moveTo>
                    <a:pt x="6" y="530"/>
                  </a:moveTo>
                  <a:cubicBezTo>
                    <a:pt x="7" y="530"/>
                    <a:pt x="6" y="532"/>
                    <a:pt x="7" y="532"/>
                  </a:cubicBezTo>
                  <a:cubicBezTo>
                    <a:pt x="8" y="533"/>
                    <a:pt x="8" y="533"/>
                    <a:pt x="8" y="530"/>
                  </a:cubicBezTo>
                  <a:cubicBezTo>
                    <a:pt x="7" y="528"/>
                    <a:pt x="7" y="527"/>
                    <a:pt x="5" y="527"/>
                  </a:cubicBezTo>
                  <a:cubicBezTo>
                    <a:pt x="4" y="527"/>
                    <a:pt x="4" y="528"/>
                    <a:pt x="4" y="531"/>
                  </a:cubicBezTo>
                  <a:cubicBezTo>
                    <a:pt x="4" y="532"/>
                    <a:pt x="4" y="531"/>
                    <a:pt x="6" y="530"/>
                  </a:cubicBezTo>
                  <a:close/>
                  <a:moveTo>
                    <a:pt x="8" y="541"/>
                  </a:moveTo>
                  <a:cubicBezTo>
                    <a:pt x="7" y="542"/>
                    <a:pt x="7" y="543"/>
                    <a:pt x="9" y="541"/>
                  </a:cubicBezTo>
                  <a:cubicBezTo>
                    <a:pt x="10" y="540"/>
                    <a:pt x="10" y="542"/>
                    <a:pt x="12" y="541"/>
                  </a:cubicBezTo>
                  <a:cubicBezTo>
                    <a:pt x="13" y="540"/>
                    <a:pt x="11" y="539"/>
                    <a:pt x="13" y="538"/>
                  </a:cubicBezTo>
                  <a:cubicBezTo>
                    <a:pt x="15" y="537"/>
                    <a:pt x="14" y="536"/>
                    <a:pt x="12" y="537"/>
                  </a:cubicBezTo>
                  <a:cubicBezTo>
                    <a:pt x="11" y="538"/>
                    <a:pt x="12" y="536"/>
                    <a:pt x="11" y="536"/>
                  </a:cubicBezTo>
                  <a:cubicBezTo>
                    <a:pt x="10" y="536"/>
                    <a:pt x="9" y="534"/>
                    <a:pt x="6" y="535"/>
                  </a:cubicBezTo>
                  <a:cubicBezTo>
                    <a:pt x="4" y="535"/>
                    <a:pt x="9" y="537"/>
                    <a:pt x="9" y="538"/>
                  </a:cubicBezTo>
                  <a:cubicBezTo>
                    <a:pt x="8" y="539"/>
                    <a:pt x="6" y="536"/>
                    <a:pt x="5" y="540"/>
                  </a:cubicBezTo>
                  <a:cubicBezTo>
                    <a:pt x="4" y="542"/>
                    <a:pt x="9" y="540"/>
                    <a:pt x="8" y="541"/>
                  </a:cubicBezTo>
                  <a:close/>
                  <a:moveTo>
                    <a:pt x="17" y="553"/>
                  </a:moveTo>
                  <a:cubicBezTo>
                    <a:pt x="18" y="554"/>
                    <a:pt x="18" y="552"/>
                    <a:pt x="18" y="550"/>
                  </a:cubicBezTo>
                  <a:cubicBezTo>
                    <a:pt x="18" y="548"/>
                    <a:pt x="15" y="547"/>
                    <a:pt x="15" y="548"/>
                  </a:cubicBezTo>
                  <a:cubicBezTo>
                    <a:pt x="16" y="550"/>
                    <a:pt x="17" y="552"/>
                    <a:pt x="14" y="551"/>
                  </a:cubicBezTo>
                  <a:cubicBezTo>
                    <a:pt x="11" y="551"/>
                    <a:pt x="10" y="551"/>
                    <a:pt x="12" y="552"/>
                  </a:cubicBezTo>
                  <a:cubicBezTo>
                    <a:pt x="14" y="553"/>
                    <a:pt x="11" y="553"/>
                    <a:pt x="14" y="554"/>
                  </a:cubicBezTo>
                  <a:cubicBezTo>
                    <a:pt x="15" y="555"/>
                    <a:pt x="16" y="552"/>
                    <a:pt x="17" y="553"/>
                  </a:cubicBezTo>
                  <a:close/>
                  <a:moveTo>
                    <a:pt x="14" y="550"/>
                  </a:moveTo>
                  <a:cubicBezTo>
                    <a:pt x="12" y="550"/>
                    <a:pt x="11" y="548"/>
                    <a:pt x="12" y="547"/>
                  </a:cubicBezTo>
                  <a:cubicBezTo>
                    <a:pt x="14" y="546"/>
                    <a:pt x="15" y="550"/>
                    <a:pt x="14" y="550"/>
                  </a:cubicBezTo>
                  <a:close/>
                  <a:moveTo>
                    <a:pt x="17" y="556"/>
                  </a:moveTo>
                  <a:cubicBezTo>
                    <a:pt x="16" y="555"/>
                    <a:pt x="17" y="554"/>
                    <a:pt x="18" y="554"/>
                  </a:cubicBezTo>
                  <a:cubicBezTo>
                    <a:pt x="18" y="555"/>
                    <a:pt x="18" y="557"/>
                    <a:pt x="17" y="556"/>
                  </a:cubicBezTo>
                  <a:close/>
                  <a:moveTo>
                    <a:pt x="12" y="518"/>
                  </a:moveTo>
                  <a:cubicBezTo>
                    <a:pt x="12" y="517"/>
                    <a:pt x="9" y="517"/>
                    <a:pt x="8" y="519"/>
                  </a:cubicBezTo>
                  <a:cubicBezTo>
                    <a:pt x="7" y="520"/>
                    <a:pt x="10" y="518"/>
                    <a:pt x="11" y="520"/>
                  </a:cubicBezTo>
                  <a:cubicBezTo>
                    <a:pt x="12" y="521"/>
                    <a:pt x="12" y="520"/>
                    <a:pt x="12" y="518"/>
                  </a:cubicBezTo>
                  <a:close/>
                  <a:moveTo>
                    <a:pt x="18" y="510"/>
                  </a:moveTo>
                  <a:cubicBezTo>
                    <a:pt x="18" y="508"/>
                    <a:pt x="17" y="510"/>
                    <a:pt x="16" y="509"/>
                  </a:cubicBezTo>
                  <a:cubicBezTo>
                    <a:pt x="16" y="507"/>
                    <a:pt x="17" y="507"/>
                    <a:pt x="16" y="505"/>
                  </a:cubicBezTo>
                  <a:cubicBezTo>
                    <a:pt x="15" y="502"/>
                    <a:pt x="15" y="500"/>
                    <a:pt x="14" y="502"/>
                  </a:cubicBezTo>
                  <a:cubicBezTo>
                    <a:pt x="13" y="505"/>
                    <a:pt x="14" y="505"/>
                    <a:pt x="14" y="506"/>
                  </a:cubicBezTo>
                  <a:cubicBezTo>
                    <a:pt x="14" y="508"/>
                    <a:pt x="13" y="505"/>
                    <a:pt x="11" y="507"/>
                  </a:cubicBezTo>
                  <a:cubicBezTo>
                    <a:pt x="10" y="508"/>
                    <a:pt x="12" y="509"/>
                    <a:pt x="15" y="510"/>
                  </a:cubicBezTo>
                  <a:cubicBezTo>
                    <a:pt x="17" y="511"/>
                    <a:pt x="17" y="511"/>
                    <a:pt x="18" y="510"/>
                  </a:cubicBezTo>
                  <a:close/>
                  <a:moveTo>
                    <a:pt x="24" y="497"/>
                  </a:moveTo>
                  <a:cubicBezTo>
                    <a:pt x="25" y="498"/>
                    <a:pt x="25" y="498"/>
                    <a:pt x="26" y="497"/>
                  </a:cubicBezTo>
                  <a:cubicBezTo>
                    <a:pt x="26" y="496"/>
                    <a:pt x="25" y="496"/>
                    <a:pt x="23" y="495"/>
                  </a:cubicBezTo>
                  <a:cubicBezTo>
                    <a:pt x="21" y="495"/>
                    <a:pt x="18" y="495"/>
                    <a:pt x="17" y="496"/>
                  </a:cubicBezTo>
                  <a:cubicBezTo>
                    <a:pt x="17" y="498"/>
                    <a:pt x="22" y="496"/>
                    <a:pt x="24" y="497"/>
                  </a:cubicBezTo>
                  <a:close/>
                  <a:moveTo>
                    <a:pt x="12" y="505"/>
                  </a:moveTo>
                  <a:cubicBezTo>
                    <a:pt x="13" y="505"/>
                    <a:pt x="12" y="504"/>
                    <a:pt x="13" y="502"/>
                  </a:cubicBezTo>
                  <a:cubicBezTo>
                    <a:pt x="13" y="501"/>
                    <a:pt x="11" y="501"/>
                    <a:pt x="9" y="500"/>
                  </a:cubicBezTo>
                  <a:cubicBezTo>
                    <a:pt x="7" y="499"/>
                    <a:pt x="8" y="503"/>
                    <a:pt x="10" y="506"/>
                  </a:cubicBezTo>
                  <a:cubicBezTo>
                    <a:pt x="11" y="507"/>
                    <a:pt x="11" y="505"/>
                    <a:pt x="12" y="505"/>
                  </a:cubicBezTo>
                  <a:close/>
                  <a:moveTo>
                    <a:pt x="5" y="520"/>
                  </a:moveTo>
                  <a:cubicBezTo>
                    <a:pt x="5" y="519"/>
                    <a:pt x="7" y="520"/>
                    <a:pt x="7" y="518"/>
                  </a:cubicBezTo>
                  <a:cubicBezTo>
                    <a:pt x="6" y="515"/>
                    <a:pt x="6" y="518"/>
                    <a:pt x="4" y="519"/>
                  </a:cubicBezTo>
                  <a:cubicBezTo>
                    <a:pt x="3" y="519"/>
                    <a:pt x="2" y="520"/>
                    <a:pt x="4" y="521"/>
                  </a:cubicBezTo>
                  <a:cubicBezTo>
                    <a:pt x="4" y="522"/>
                    <a:pt x="5" y="522"/>
                    <a:pt x="5" y="520"/>
                  </a:cubicBezTo>
                  <a:close/>
                  <a:moveTo>
                    <a:pt x="13" y="495"/>
                  </a:moveTo>
                  <a:cubicBezTo>
                    <a:pt x="12" y="495"/>
                    <a:pt x="12" y="497"/>
                    <a:pt x="10" y="497"/>
                  </a:cubicBezTo>
                  <a:cubicBezTo>
                    <a:pt x="8" y="498"/>
                    <a:pt x="7" y="500"/>
                    <a:pt x="9" y="499"/>
                  </a:cubicBezTo>
                  <a:cubicBezTo>
                    <a:pt x="12" y="498"/>
                    <a:pt x="10" y="500"/>
                    <a:pt x="13" y="500"/>
                  </a:cubicBezTo>
                  <a:cubicBezTo>
                    <a:pt x="14" y="499"/>
                    <a:pt x="14" y="495"/>
                    <a:pt x="13" y="495"/>
                  </a:cubicBezTo>
                  <a:close/>
                  <a:moveTo>
                    <a:pt x="10" y="508"/>
                  </a:moveTo>
                  <a:cubicBezTo>
                    <a:pt x="9" y="505"/>
                    <a:pt x="7" y="503"/>
                    <a:pt x="7" y="501"/>
                  </a:cubicBezTo>
                  <a:cubicBezTo>
                    <a:pt x="6" y="498"/>
                    <a:pt x="6" y="498"/>
                    <a:pt x="5" y="499"/>
                  </a:cubicBezTo>
                  <a:cubicBezTo>
                    <a:pt x="3" y="500"/>
                    <a:pt x="5" y="502"/>
                    <a:pt x="4" y="503"/>
                  </a:cubicBezTo>
                  <a:cubicBezTo>
                    <a:pt x="4" y="505"/>
                    <a:pt x="4" y="506"/>
                    <a:pt x="6" y="505"/>
                  </a:cubicBezTo>
                  <a:cubicBezTo>
                    <a:pt x="7" y="504"/>
                    <a:pt x="7" y="506"/>
                    <a:pt x="7" y="508"/>
                  </a:cubicBezTo>
                  <a:cubicBezTo>
                    <a:pt x="7" y="509"/>
                    <a:pt x="7" y="511"/>
                    <a:pt x="9" y="510"/>
                  </a:cubicBezTo>
                  <a:cubicBezTo>
                    <a:pt x="10" y="510"/>
                    <a:pt x="10" y="509"/>
                    <a:pt x="10" y="508"/>
                  </a:cubicBezTo>
                  <a:close/>
                  <a:moveTo>
                    <a:pt x="6" y="510"/>
                  </a:moveTo>
                  <a:cubicBezTo>
                    <a:pt x="7" y="509"/>
                    <a:pt x="6" y="506"/>
                    <a:pt x="5" y="507"/>
                  </a:cubicBezTo>
                  <a:cubicBezTo>
                    <a:pt x="4" y="507"/>
                    <a:pt x="3" y="506"/>
                    <a:pt x="3" y="508"/>
                  </a:cubicBezTo>
                  <a:cubicBezTo>
                    <a:pt x="2" y="510"/>
                    <a:pt x="4" y="511"/>
                    <a:pt x="6" y="510"/>
                  </a:cubicBezTo>
                  <a:close/>
                  <a:moveTo>
                    <a:pt x="6" y="516"/>
                  </a:moveTo>
                  <a:cubicBezTo>
                    <a:pt x="7" y="516"/>
                    <a:pt x="8" y="518"/>
                    <a:pt x="8" y="516"/>
                  </a:cubicBezTo>
                  <a:cubicBezTo>
                    <a:pt x="8" y="515"/>
                    <a:pt x="7" y="514"/>
                    <a:pt x="6" y="514"/>
                  </a:cubicBezTo>
                  <a:cubicBezTo>
                    <a:pt x="5" y="513"/>
                    <a:pt x="2" y="513"/>
                    <a:pt x="3" y="515"/>
                  </a:cubicBezTo>
                  <a:cubicBezTo>
                    <a:pt x="3" y="517"/>
                    <a:pt x="5" y="516"/>
                    <a:pt x="6" y="516"/>
                  </a:cubicBezTo>
                  <a:close/>
                  <a:moveTo>
                    <a:pt x="8" y="495"/>
                  </a:moveTo>
                  <a:cubicBezTo>
                    <a:pt x="7" y="494"/>
                    <a:pt x="9" y="492"/>
                    <a:pt x="10" y="494"/>
                  </a:cubicBezTo>
                  <a:cubicBezTo>
                    <a:pt x="10" y="495"/>
                    <a:pt x="9" y="496"/>
                    <a:pt x="8" y="495"/>
                  </a:cubicBezTo>
                  <a:close/>
                  <a:moveTo>
                    <a:pt x="20" y="481"/>
                  </a:moveTo>
                  <a:cubicBezTo>
                    <a:pt x="20" y="480"/>
                    <a:pt x="23" y="480"/>
                    <a:pt x="23" y="482"/>
                  </a:cubicBezTo>
                  <a:cubicBezTo>
                    <a:pt x="22" y="483"/>
                    <a:pt x="20" y="483"/>
                    <a:pt x="20" y="481"/>
                  </a:cubicBezTo>
                  <a:close/>
                  <a:moveTo>
                    <a:pt x="6" y="512"/>
                  </a:moveTo>
                  <a:cubicBezTo>
                    <a:pt x="8" y="511"/>
                    <a:pt x="7" y="510"/>
                    <a:pt x="6" y="511"/>
                  </a:cubicBezTo>
                  <a:cubicBezTo>
                    <a:pt x="4" y="512"/>
                    <a:pt x="3" y="511"/>
                    <a:pt x="3" y="512"/>
                  </a:cubicBezTo>
                  <a:cubicBezTo>
                    <a:pt x="3" y="513"/>
                    <a:pt x="4" y="513"/>
                    <a:pt x="6" y="512"/>
                  </a:cubicBezTo>
                  <a:close/>
                  <a:moveTo>
                    <a:pt x="10" y="516"/>
                  </a:moveTo>
                  <a:cubicBezTo>
                    <a:pt x="11" y="515"/>
                    <a:pt x="10" y="514"/>
                    <a:pt x="8" y="513"/>
                  </a:cubicBezTo>
                  <a:cubicBezTo>
                    <a:pt x="7" y="512"/>
                    <a:pt x="8" y="513"/>
                    <a:pt x="8" y="515"/>
                  </a:cubicBezTo>
                  <a:cubicBezTo>
                    <a:pt x="9" y="515"/>
                    <a:pt x="9" y="517"/>
                    <a:pt x="10" y="516"/>
                  </a:cubicBezTo>
                  <a:close/>
                  <a:moveTo>
                    <a:pt x="22" y="506"/>
                  </a:moveTo>
                  <a:cubicBezTo>
                    <a:pt x="22" y="505"/>
                    <a:pt x="20" y="505"/>
                    <a:pt x="18" y="503"/>
                  </a:cubicBezTo>
                  <a:cubicBezTo>
                    <a:pt x="17" y="501"/>
                    <a:pt x="16" y="500"/>
                    <a:pt x="16" y="503"/>
                  </a:cubicBezTo>
                  <a:cubicBezTo>
                    <a:pt x="17" y="505"/>
                    <a:pt x="17" y="505"/>
                    <a:pt x="18" y="505"/>
                  </a:cubicBezTo>
                  <a:cubicBezTo>
                    <a:pt x="20" y="506"/>
                    <a:pt x="23" y="506"/>
                    <a:pt x="22" y="506"/>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18" name="Freeform 33"/>
            <p:cNvSpPr>
              <a:spLocks noEditPoints="1"/>
            </p:cNvSpPr>
            <p:nvPr/>
          </p:nvSpPr>
          <p:spPr bwMode="auto">
            <a:xfrm>
              <a:off x="6525226" y="4990600"/>
              <a:ext cx="494017" cy="1118358"/>
            </a:xfrm>
            <a:custGeom>
              <a:avLst/>
              <a:gdLst>
                <a:gd name="T0" fmla="*/ 193 w 251"/>
                <a:gd name="T1" fmla="*/ 159 h 568"/>
                <a:gd name="T2" fmla="*/ 202 w 251"/>
                <a:gd name="T3" fmla="*/ 212 h 568"/>
                <a:gd name="T4" fmla="*/ 205 w 251"/>
                <a:gd name="T5" fmla="*/ 254 h 568"/>
                <a:gd name="T6" fmla="*/ 145 w 251"/>
                <a:gd name="T7" fmla="*/ 275 h 568"/>
                <a:gd name="T8" fmla="*/ 142 w 251"/>
                <a:gd name="T9" fmla="*/ 302 h 568"/>
                <a:gd name="T10" fmla="*/ 108 w 251"/>
                <a:gd name="T11" fmla="*/ 308 h 568"/>
                <a:gd name="T12" fmla="*/ 127 w 251"/>
                <a:gd name="T13" fmla="*/ 337 h 568"/>
                <a:gd name="T14" fmla="*/ 115 w 251"/>
                <a:gd name="T15" fmla="*/ 346 h 568"/>
                <a:gd name="T16" fmla="*/ 91 w 251"/>
                <a:gd name="T17" fmla="*/ 381 h 568"/>
                <a:gd name="T18" fmla="*/ 99 w 251"/>
                <a:gd name="T19" fmla="*/ 419 h 568"/>
                <a:gd name="T20" fmla="*/ 77 w 251"/>
                <a:gd name="T21" fmla="*/ 453 h 568"/>
                <a:gd name="T22" fmla="*/ 66 w 251"/>
                <a:gd name="T23" fmla="*/ 512 h 568"/>
                <a:gd name="T24" fmla="*/ 20 w 251"/>
                <a:gd name="T25" fmla="*/ 499 h 568"/>
                <a:gd name="T26" fmla="*/ 4 w 251"/>
                <a:gd name="T27" fmla="*/ 466 h 568"/>
                <a:gd name="T28" fmla="*/ 16 w 251"/>
                <a:gd name="T29" fmla="*/ 429 h 568"/>
                <a:gd name="T30" fmla="*/ 25 w 251"/>
                <a:gd name="T31" fmla="*/ 398 h 568"/>
                <a:gd name="T32" fmla="*/ 27 w 251"/>
                <a:gd name="T33" fmla="*/ 375 h 568"/>
                <a:gd name="T34" fmla="*/ 25 w 251"/>
                <a:gd name="T35" fmla="*/ 347 h 568"/>
                <a:gd name="T36" fmla="*/ 24 w 251"/>
                <a:gd name="T37" fmla="*/ 314 h 568"/>
                <a:gd name="T38" fmla="*/ 34 w 251"/>
                <a:gd name="T39" fmla="*/ 272 h 568"/>
                <a:gd name="T40" fmla="*/ 41 w 251"/>
                <a:gd name="T41" fmla="*/ 229 h 568"/>
                <a:gd name="T42" fmla="*/ 48 w 251"/>
                <a:gd name="T43" fmla="*/ 182 h 568"/>
                <a:gd name="T44" fmla="*/ 44 w 251"/>
                <a:gd name="T45" fmla="*/ 140 h 568"/>
                <a:gd name="T46" fmla="*/ 54 w 251"/>
                <a:gd name="T47" fmla="*/ 101 h 568"/>
                <a:gd name="T48" fmla="*/ 66 w 251"/>
                <a:gd name="T49" fmla="*/ 50 h 568"/>
                <a:gd name="T50" fmla="*/ 81 w 251"/>
                <a:gd name="T51" fmla="*/ 16 h 568"/>
                <a:gd name="T52" fmla="*/ 103 w 251"/>
                <a:gd name="T53" fmla="*/ 6 h 568"/>
                <a:gd name="T54" fmla="*/ 134 w 251"/>
                <a:gd name="T55" fmla="*/ 4 h 568"/>
                <a:gd name="T56" fmla="*/ 157 w 251"/>
                <a:gd name="T57" fmla="*/ 30 h 568"/>
                <a:gd name="T58" fmla="*/ 200 w 251"/>
                <a:gd name="T59" fmla="*/ 60 h 568"/>
                <a:gd name="T60" fmla="*/ 187 w 251"/>
                <a:gd name="T61" fmla="*/ 86 h 568"/>
                <a:gd name="T62" fmla="*/ 225 w 251"/>
                <a:gd name="T63" fmla="*/ 86 h 568"/>
                <a:gd name="T64" fmla="*/ 246 w 251"/>
                <a:gd name="T65" fmla="*/ 63 h 568"/>
                <a:gd name="T66" fmla="*/ 206 w 251"/>
                <a:gd name="T67" fmla="*/ 126 h 568"/>
                <a:gd name="T68" fmla="*/ 70 w 251"/>
                <a:gd name="T69" fmla="*/ 558 h 568"/>
                <a:gd name="T70" fmla="*/ 99 w 251"/>
                <a:gd name="T71" fmla="*/ 559 h 568"/>
                <a:gd name="T72" fmla="*/ 102 w 251"/>
                <a:gd name="T73" fmla="*/ 554 h 568"/>
                <a:gd name="T74" fmla="*/ 71 w 251"/>
                <a:gd name="T75" fmla="*/ 532 h 568"/>
                <a:gd name="T76" fmla="*/ 68 w 251"/>
                <a:gd name="T77" fmla="*/ 525 h 568"/>
                <a:gd name="T78" fmla="*/ 64 w 251"/>
                <a:gd name="T79" fmla="*/ 559 h 568"/>
                <a:gd name="T80" fmla="*/ 122 w 251"/>
                <a:gd name="T81" fmla="*/ 557 h 568"/>
                <a:gd name="T82" fmla="*/ 113 w 251"/>
                <a:gd name="T83" fmla="*/ 558 h 568"/>
                <a:gd name="T84" fmla="*/ 77 w 251"/>
                <a:gd name="T85" fmla="*/ 564 h 568"/>
                <a:gd name="T86" fmla="*/ 78 w 251"/>
                <a:gd name="T87" fmla="*/ 560 h 568"/>
                <a:gd name="T88" fmla="*/ 70 w 251"/>
                <a:gd name="T89" fmla="*/ 565 h 568"/>
                <a:gd name="T90" fmla="*/ 86 w 251"/>
                <a:gd name="T91" fmla="*/ 566 h 568"/>
                <a:gd name="T92" fmla="*/ 90 w 251"/>
                <a:gd name="T93" fmla="*/ 564 h 56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1"/>
                <a:gd name="T142" fmla="*/ 0 h 568"/>
                <a:gd name="T143" fmla="*/ 251 w 251"/>
                <a:gd name="T144" fmla="*/ 568 h 56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1" h="568">
                  <a:moveTo>
                    <a:pt x="200" y="132"/>
                  </a:moveTo>
                  <a:cubicBezTo>
                    <a:pt x="194" y="140"/>
                    <a:pt x="200" y="142"/>
                    <a:pt x="195" y="148"/>
                  </a:cubicBezTo>
                  <a:cubicBezTo>
                    <a:pt x="191" y="155"/>
                    <a:pt x="196" y="155"/>
                    <a:pt x="193" y="159"/>
                  </a:cubicBezTo>
                  <a:cubicBezTo>
                    <a:pt x="190" y="163"/>
                    <a:pt x="197" y="177"/>
                    <a:pt x="193" y="179"/>
                  </a:cubicBezTo>
                  <a:cubicBezTo>
                    <a:pt x="188" y="181"/>
                    <a:pt x="187" y="190"/>
                    <a:pt x="191" y="196"/>
                  </a:cubicBezTo>
                  <a:cubicBezTo>
                    <a:pt x="183" y="204"/>
                    <a:pt x="197" y="205"/>
                    <a:pt x="202" y="212"/>
                  </a:cubicBezTo>
                  <a:cubicBezTo>
                    <a:pt x="210" y="223"/>
                    <a:pt x="199" y="219"/>
                    <a:pt x="203" y="227"/>
                  </a:cubicBezTo>
                  <a:cubicBezTo>
                    <a:pt x="208" y="236"/>
                    <a:pt x="211" y="227"/>
                    <a:pt x="211" y="235"/>
                  </a:cubicBezTo>
                  <a:cubicBezTo>
                    <a:pt x="211" y="244"/>
                    <a:pt x="210" y="248"/>
                    <a:pt x="205" y="254"/>
                  </a:cubicBezTo>
                  <a:cubicBezTo>
                    <a:pt x="199" y="259"/>
                    <a:pt x="205" y="261"/>
                    <a:pt x="197" y="266"/>
                  </a:cubicBezTo>
                  <a:cubicBezTo>
                    <a:pt x="189" y="271"/>
                    <a:pt x="172" y="275"/>
                    <a:pt x="160" y="276"/>
                  </a:cubicBezTo>
                  <a:cubicBezTo>
                    <a:pt x="148" y="277"/>
                    <a:pt x="151" y="279"/>
                    <a:pt x="145" y="275"/>
                  </a:cubicBezTo>
                  <a:cubicBezTo>
                    <a:pt x="138" y="272"/>
                    <a:pt x="140" y="279"/>
                    <a:pt x="143" y="281"/>
                  </a:cubicBezTo>
                  <a:cubicBezTo>
                    <a:pt x="147" y="284"/>
                    <a:pt x="146" y="289"/>
                    <a:pt x="143" y="293"/>
                  </a:cubicBezTo>
                  <a:cubicBezTo>
                    <a:pt x="140" y="297"/>
                    <a:pt x="139" y="300"/>
                    <a:pt x="142" y="302"/>
                  </a:cubicBezTo>
                  <a:cubicBezTo>
                    <a:pt x="145" y="304"/>
                    <a:pt x="145" y="307"/>
                    <a:pt x="136" y="311"/>
                  </a:cubicBezTo>
                  <a:cubicBezTo>
                    <a:pt x="128" y="315"/>
                    <a:pt x="133" y="313"/>
                    <a:pt x="126" y="313"/>
                  </a:cubicBezTo>
                  <a:cubicBezTo>
                    <a:pt x="120" y="314"/>
                    <a:pt x="114" y="306"/>
                    <a:pt x="108" y="308"/>
                  </a:cubicBezTo>
                  <a:cubicBezTo>
                    <a:pt x="102" y="310"/>
                    <a:pt x="110" y="316"/>
                    <a:pt x="108" y="324"/>
                  </a:cubicBezTo>
                  <a:cubicBezTo>
                    <a:pt x="107" y="332"/>
                    <a:pt x="111" y="333"/>
                    <a:pt x="123" y="329"/>
                  </a:cubicBezTo>
                  <a:cubicBezTo>
                    <a:pt x="126" y="328"/>
                    <a:pt x="127" y="335"/>
                    <a:pt x="127" y="337"/>
                  </a:cubicBezTo>
                  <a:cubicBezTo>
                    <a:pt x="124" y="345"/>
                    <a:pt x="120" y="345"/>
                    <a:pt x="118" y="340"/>
                  </a:cubicBezTo>
                  <a:cubicBezTo>
                    <a:pt x="115" y="335"/>
                    <a:pt x="105" y="339"/>
                    <a:pt x="111" y="342"/>
                  </a:cubicBezTo>
                  <a:cubicBezTo>
                    <a:pt x="115" y="345"/>
                    <a:pt x="120" y="344"/>
                    <a:pt x="115" y="346"/>
                  </a:cubicBezTo>
                  <a:cubicBezTo>
                    <a:pt x="106" y="349"/>
                    <a:pt x="104" y="357"/>
                    <a:pt x="105" y="361"/>
                  </a:cubicBezTo>
                  <a:cubicBezTo>
                    <a:pt x="109" y="373"/>
                    <a:pt x="97" y="372"/>
                    <a:pt x="101" y="377"/>
                  </a:cubicBezTo>
                  <a:cubicBezTo>
                    <a:pt x="105" y="382"/>
                    <a:pt x="93" y="378"/>
                    <a:pt x="91" y="381"/>
                  </a:cubicBezTo>
                  <a:cubicBezTo>
                    <a:pt x="88" y="385"/>
                    <a:pt x="86" y="379"/>
                    <a:pt x="80" y="389"/>
                  </a:cubicBezTo>
                  <a:cubicBezTo>
                    <a:pt x="75" y="400"/>
                    <a:pt x="73" y="400"/>
                    <a:pt x="82" y="410"/>
                  </a:cubicBezTo>
                  <a:cubicBezTo>
                    <a:pt x="91" y="420"/>
                    <a:pt x="98" y="413"/>
                    <a:pt x="99" y="419"/>
                  </a:cubicBezTo>
                  <a:cubicBezTo>
                    <a:pt x="100" y="427"/>
                    <a:pt x="96" y="425"/>
                    <a:pt x="98" y="429"/>
                  </a:cubicBezTo>
                  <a:cubicBezTo>
                    <a:pt x="100" y="433"/>
                    <a:pt x="94" y="434"/>
                    <a:pt x="93" y="437"/>
                  </a:cubicBezTo>
                  <a:cubicBezTo>
                    <a:pt x="92" y="441"/>
                    <a:pt x="79" y="442"/>
                    <a:pt x="77" y="453"/>
                  </a:cubicBezTo>
                  <a:cubicBezTo>
                    <a:pt x="75" y="464"/>
                    <a:pt x="76" y="468"/>
                    <a:pt x="66" y="472"/>
                  </a:cubicBezTo>
                  <a:cubicBezTo>
                    <a:pt x="56" y="475"/>
                    <a:pt x="57" y="486"/>
                    <a:pt x="58" y="492"/>
                  </a:cubicBezTo>
                  <a:cubicBezTo>
                    <a:pt x="60" y="503"/>
                    <a:pt x="69" y="511"/>
                    <a:pt x="66" y="512"/>
                  </a:cubicBezTo>
                  <a:cubicBezTo>
                    <a:pt x="64" y="507"/>
                    <a:pt x="54" y="508"/>
                    <a:pt x="46" y="505"/>
                  </a:cubicBezTo>
                  <a:cubicBezTo>
                    <a:pt x="46" y="505"/>
                    <a:pt x="33" y="505"/>
                    <a:pt x="26" y="505"/>
                  </a:cubicBezTo>
                  <a:cubicBezTo>
                    <a:pt x="20" y="505"/>
                    <a:pt x="24" y="502"/>
                    <a:pt x="20" y="499"/>
                  </a:cubicBezTo>
                  <a:cubicBezTo>
                    <a:pt x="15" y="497"/>
                    <a:pt x="21" y="479"/>
                    <a:pt x="16" y="479"/>
                  </a:cubicBezTo>
                  <a:cubicBezTo>
                    <a:pt x="11" y="479"/>
                    <a:pt x="8" y="486"/>
                    <a:pt x="7" y="478"/>
                  </a:cubicBezTo>
                  <a:cubicBezTo>
                    <a:pt x="6" y="469"/>
                    <a:pt x="2" y="474"/>
                    <a:pt x="4" y="466"/>
                  </a:cubicBezTo>
                  <a:cubicBezTo>
                    <a:pt x="5" y="462"/>
                    <a:pt x="0" y="454"/>
                    <a:pt x="6" y="456"/>
                  </a:cubicBezTo>
                  <a:cubicBezTo>
                    <a:pt x="10" y="457"/>
                    <a:pt x="13" y="443"/>
                    <a:pt x="18" y="439"/>
                  </a:cubicBezTo>
                  <a:cubicBezTo>
                    <a:pt x="22" y="436"/>
                    <a:pt x="13" y="432"/>
                    <a:pt x="16" y="429"/>
                  </a:cubicBezTo>
                  <a:cubicBezTo>
                    <a:pt x="19" y="426"/>
                    <a:pt x="15" y="425"/>
                    <a:pt x="21" y="420"/>
                  </a:cubicBezTo>
                  <a:cubicBezTo>
                    <a:pt x="28" y="415"/>
                    <a:pt x="18" y="415"/>
                    <a:pt x="25" y="410"/>
                  </a:cubicBezTo>
                  <a:cubicBezTo>
                    <a:pt x="29" y="406"/>
                    <a:pt x="22" y="401"/>
                    <a:pt x="25" y="398"/>
                  </a:cubicBezTo>
                  <a:cubicBezTo>
                    <a:pt x="30" y="395"/>
                    <a:pt x="21" y="391"/>
                    <a:pt x="27" y="388"/>
                  </a:cubicBezTo>
                  <a:cubicBezTo>
                    <a:pt x="32" y="386"/>
                    <a:pt x="30" y="379"/>
                    <a:pt x="25" y="378"/>
                  </a:cubicBezTo>
                  <a:cubicBezTo>
                    <a:pt x="19" y="377"/>
                    <a:pt x="21" y="374"/>
                    <a:pt x="27" y="375"/>
                  </a:cubicBezTo>
                  <a:cubicBezTo>
                    <a:pt x="34" y="377"/>
                    <a:pt x="36" y="367"/>
                    <a:pt x="27" y="369"/>
                  </a:cubicBezTo>
                  <a:cubicBezTo>
                    <a:pt x="19" y="372"/>
                    <a:pt x="29" y="361"/>
                    <a:pt x="26" y="359"/>
                  </a:cubicBezTo>
                  <a:cubicBezTo>
                    <a:pt x="22" y="358"/>
                    <a:pt x="27" y="350"/>
                    <a:pt x="25" y="347"/>
                  </a:cubicBezTo>
                  <a:cubicBezTo>
                    <a:pt x="23" y="344"/>
                    <a:pt x="19" y="347"/>
                    <a:pt x="21" y="336"/>
                  </a:cubicBezTo>
                  <a:cubicBezTo>
                    <a:pt x="22" y="325"/>
                    <a:pt x="23" y="333"/>
                    <a:pt x="25" y="330"/>
                  </a:cubicBezTo>
                  <a:cubicBezTo>
                    <a:pt x="27" y="327"/>
                    <a:pt x="23" y="324"/>
                    <a:pt x="24" y="314"/>
                  </a:cubicBezTo>
                  <a:cubicBezTo>
                    <a:pt x="25" y="304"/>
                    <a:pt x="19" y="308"/>
                    <a:pt x="24" y="303"/>
                  </a:cubicBezTo>
                  <a:cubicBezTo>
                    <a:pt x="30" y="298"/>
                    <a:pt x="23" y="290"/>
                    <a:pt x="27" y="287"/>
                  </a:cubicBezTo>
                  <a:cubicBezTo>
                    <a:pt x="32" y="284"/>
                    <a:pt x="25" y="278"/>
                    <a:pt x="34" y="272"/>
                  </a:cubicBezTo>
                  <a:cubicBezTo>
                    <a:pt x="39" y="268"/>
                    <a:pt x="31" y="259"/>
                    <a:pt x="33" y="254"/>
                  </a:cubicBezTo>
                  <a:cubicBezTo>
                    <a:pt x="34" y="249"/>
                    <a:pt x="33" y="241"/>
                    <a:pt x="33" y="237"/>
                  </a:cubicBezTo>
                  <a:cubicBezTo>
                    <a:pt x="34" y="233"/>
                    <a:pt x="36" y="236"/>
                    <a:pt x="41" y="229"/>
                  </a:cubicBezTo>
                  <a:cubicBezTo>
                    <a:pt x="45" y="224"/>
                    <a:pt x="41" y="221"/>
                    <a:pt x="43" y="209"/>
                  </a:cubicBezTo>
                  <a:cubicBezTo>
                    <a:pt x="45" y="197"/>
                    <a:pt x="50" y="200"/>
                    <a:pt x="49" y="193"/>
                  </a:cubicBezTo>
                  <a:cubicBezTo>
                    <a:pt x="47" y="185"/>
                    <a:pt x="52" y="182"/>
                    <a:pt x="48" y="182"/>
                  </a:cubicBezTo>
                  <a:cubicBezTo>
                    <a:pt x="43" y="182"/>
                    <a:pt x="47" y="179"/>
                    <a:pt x="46" y="173"/>
                  </a:cubicBezTo>
                  <a:cubicBezTo>
                    <a:pt x="44" y="166"/>
                    <a:pt x="42" y="160"/>
                    <a:pt x="40" y="156"/>
                  </a:cubicBezTo>
                  <a:cubicBezTo>
                    <a:pt x="39" y="153"/>
                    <a:pt x="42" y="147"/>
                    <a:pt x="44" y="140"/>
                  </a:cubicBezTo>
                  <a:cubicBezTo>
                    <a:pt x="46" y="133"/>
                    <a:pt x="46" y="138"/>
                    <a:pt x="48" y="134"/>
                  </a:cubicBezTo>
                  <a:cubicBezTo>
                    <a:pt x="50" y="130"/>
                    <a:pt x="44" y="120"/>
                    <a:pt x="48" y="117"/>
                  </a:cubicBezTo>
                  <a:cubicBezTo>
                    <a:pt x="51" y="114"/>
                    <a:pt x="50" y="103"/>
                    <a:pt x="54" y="101"/>
                  </a:cubicBezTo>
                  <a:cubicBezTo>
                    <a:pt x="57" y="98"/>
                    <a:pt x="55" y="102"/>
                    <a:pt x="59" y="90"/>
                  </a:cubicBezTo>
                  <a:cubicBezTo>
                    <a:pt x="63" y="78"/>
                    <a:pt x="72" y="88"/>
                    <a:pt x="66" y="78"/>
                  </a:cubicBezTo>
                  <a:cubicBezTo>
                    <a:pt x="63" y="71"/>
                    <a:pt x="67" y="53"/>
                    <a:pt x="66" y="50"/>
                  </a:cubicBezTo>
                  <a:cubicBezTo>
                    <a:pt x="63" y="43"/>
                    <a:pt x="74" y="38"/>
                    <a:pt x="77" y="37"/>
                  </a:cubicBezTo>
                  <a:cubicBezTo>
                    <a:pt x="81" y="35"/>
                    <a:pt x="82" y="27"/>
                    <a:pt x="82" y="24"/>
                  </a:cubicBezTo>
                  <a:cubicBezTo>
                    <a:pt x="83" y="21"/>
                    <a:pt x="84" y="19"/>
                    <a:pt x="81" y="16"/>
                  </a:cubicBezTo>
                  <a:cubicBezTo>
                    <a:pt x="86" y="14"/>
                    <a:pt x="85" y="8"/>
                    <a:pt x="89" y="7"/>
                  </a:cubicBezTo>
                  <a:cubicBezTo>
                    <a:pt x="94" y="5"/>
                    <a:pt x="91" y="1"/>
                    <a:pt x="93" y="0"/>
                  </a:cubicBezTo>
                  <a:cubicBezTo>
                    <a:pt x="95" y="0"/>
                    <a:pt x="96" y="7"/>
                    <a:pt x="103" y="6"/>
                  </a:cubicBezTo>
                  <a:cubicBezTo>
                    <a:pt x="111" y="5"/>
                    <a:pt x="114" y="4"/>
                    <a:pt x="117" y="17"/>
                  </a:cubicBezTo>
                  <a:cubicBezTo>
                    <a:pt x="119" y="7"/>
                    <a:pt x="121" y="4"/>
                    <a:pt x="124" y="4"/>
                  </a:cubicBezTo>
                  <a:cubicBezTo>
                    <a:pt x="127" y="4"/>
                    <a:pt x="132" y="4"/>
                    <a:pt x="134" y="4"/>
                  </a:cubicBezTo>
                  <a:cubicBezTo>
                    <a:pt x="136" y="4"/>
                    <a:pt x="137" y="6"/>
                    <a:pt x="137" y="8"/>
                  </a:cubicBezTo>
                  <a:cubicBezTo>
                    <a:pt x="140" y="11"/>
                    <a:pt x="141" y="8"/>
                    <a:pt x="144" y="15"/>
                  </a:cubicBezTo>
                  <a:cubicBezTo>
                    <a:pt x="148" y="26"/>
                    <a:pt x="155" y="26"/>
                    <a:pt x="157" y="30"/>
                  </a:cubicBezTo>
                  <a:cubicBezTo>
                    <a:pt x="160" y="35"/>
                    <a:pt x="167" y="32"/>
                    <a:pt x="175" y="39"/>
                  </a:cubicBezTo>
                  <a:cubicBezTo>
                    <a:pt x="182" y="46"/>
                    <a:pt x="189" y="50"/>
                    <a:pt x="192" y="50"/>
                  </a:cubicBezTo>
                  <a:cubicBezTo>
                    <a:pt x="195" y="50"/>
                    <a:pt x="202" y="56"/>
                    <a:pt x="200" y="60"/>
                  </a:cubicBezTo>
                  <a:cubicBezTo>
                    <a:pt x="195" y="66"/>
                    <a:pt x="199" y="65"/>
                    <a:pt x="195" y="68"/>
                  </a:cubicBezTo>
                  <a:cubicBezTo>
                    <a:pt x="191" y="71"/>
                    <a:pt x="194" y="73"/>
                    <a:pt x="192" y="78"/>
                  </a:cubicBezTo>
                  <a:cubicBezTo>
                    <a:pt x="190" y="83"/>
                    <a:pt x="185" y="83"/>
                    <a:pt x="187" y="86"/>
                  </a:cubicBezTo>
                  <a:cubicBezTo>
                    <a:pt x="189" y="90"/>
                    <a:pt x="187" y="86"/>
                    <a:pt x="195" y="87"/>
                  </a:cubicBezTo>
                  <a:cubicBezTo>
                    <a:pt x="204" y="88"/>
                    <a:pt x="210" y="93"/>
                    <a:pt x="216" y="88"/>
                  </a:cubicBezTo>
                  <a:cubicBezTo>
                    <a:pt x="221" y="84"/>
                    <a:pt x="223" y="93"/>
                    <a:pt x="225" y="86"/>
                  </a:cubicBezTo>
                  <a:cubicBezTo>
                    <a:pt x="226" y="80"/>
                    <a:pt x="234" y="80"/>
                    <a:pt x="235" y="74"/>
                  </a:cubicBezTo>
                  <a:cubicBezTo>
                    <a:pt x="236" y="67"/>
                    <a:pt x="238" y="67"/>
                    <a:pt x="236" y="60"/>
                  </a:cubicBezTo>
                  <a:cubicBezTo>
                    <a:pt x="241" y="62"/>
                    <a:pt x="242" y="53"/>
                    <a:pt x="246" y="63"/>
                  </a:cubicBezTo>
                  <a:cubicBezTo>
                    <a:pt x="251" y="74"/>
                    <a:pt x="249" y="83"/>
                    <a:pt x="242" y="87"/>
                  </a:cubicBezTo>
                  <a:cubicBezTo>
                    <a:pt x="235" y="91"/>
                    <a:pt x="227" y="96"/>
                    <a:pt x="218" y="108"/>
                  </a:cubicBezTo>
                  <a:cubicBezTo>
                    <a:pt x="209" y="120"/>
                    <a:pt x="210" y="124"/>
                    <a:pt x="206" y="126"/>
                  </a:cubicBezTo>
                  <a:cubicBezTo>
                    <a:pt x="201" y="127"/>
                    <a:pt x="203" y="129"/>
                    <a:pt x="200" y="132"/>
                  </a:cubicBezTo>
                  <a:close/>
                  <a:moveTo>
                    <a:pt x="64" y="559"/>
                  </a:moveTo>
                  <a:cubicBezTo>
                    <a:pt x="69" y="558"/>
                    <a:pt x="65" y="556"/>
                    <a:pt x="70" y="558"/>
                  </a:cubicBezTo>
                  <a:cubicBezTo>
                    <a:pt x="74" y="559"/>
                    <a:pt x="85" y="559"/>
                    <a:pt x="88" y="561"/>
                  </a:cubicBezTo>
                  <a:cubicBezTo>
                    <a:pt x="92" y="564"/>
                    <a:pt x="90" y="560"/>
                    <a:pt x="93" y="560"/>
                  </a:cubicBezTo>
                  <a:cubicBezTo>
                    <a:pt x="97" y="560"/>
                    <a:pt x="98" y="557"/>
                    <a:pt x="99" y="559"/>
                  </a:cubicBezTo>
                  <a:cubicBezTo>
                    <a:pt x="101" y="562"/>
                    <a:pt x="101" y="558"/>
                    <a:pt x="103" y="559"/>
                  </a:cubicBezTo>
                  <a:cubicBezTo>
                    <a:pt x="104" y="560"/>
                    <a:pt x="104" y="559"/>
                    <a:pt x="106" y="557"/>
                  </a:cubicBezTo>
                  <a:cubicBezTo>
                    <a:pt x="107" y="554"/>
                    <a:pt x="106" y="553"/>
                    <a:pt x="102" y="554"/>
                  </a:cubicBezTo>
                  <a:cubicBezTo>
                    <a:pt x="98" y="555"/>
                    <a:pt x="97" y="553"/>
                    <a:pt x="94" y="553"/>
                  </a:cubicBezTo>
                  <a:cubicBezTo>
                    <a:pt x="91" y="552"/>
                    <a:pt x="88" y="547"/>
                    <a:pt x="84" y="545"/>
                  </a:cubicBezTo>
                  <a:cubicBezTo>
                    <a:pt x="79" y="543"/>
                    <a:pt x="71" y="535"/>
                    <a:pt x="71" y="532"/>
                  </a:cubicBezTo>
                  <a:cubicBezTo>
                    <a:pt x="70" y="529"/>
                    <a:pt x="71" y="529"/>
                    <a:pt x="68" y="529"/>
                  </a:cubicBezTo>
                  <a:cubicBezTo>
                    <a:pt x="65" y="528"/>
                    <a:pt x="64" y="527"/>
                    <a:pt x="65" y="525"/>
                  </a:cubicBezTo>
                  <a:cubicBezTo>
                    <a:pt x="67" y="523"/>
                    <a:pt x="67" y="523"/>
                    <a:pt x="68" y="525"/>
                  </a:cubicBezTo>
                  <a:cubicBezTo>
                    <a:pt x="68" y="526"/>
                    <a:pt x="70" y="527"/>
                    <a:pt x="69" y="524"/>
                  </a:cubicBezTo>
                  <a:cubicBezTo>
                    <a:pt x="68" y="522"/>
                    <a:pt x="68" y="521"/>
                    <a:pt x="64" y="517"/>
                  </a:cubicBezTo>
                  <a:lnTo>
                    <a:pt x="64" y="559"/>
                  </a:lnTo>
                  <a:close/>
                  <a:moveTo>
                    <a:pt x="115" y="558"/>
                  </a:moveTo>
                  <a:cubicBezTo>
                    <a:pt x="117" y="556"/>
                    <a:pt x="117" y="558"/>
                    <a:pt x="119" y="557"/>
                  </a:cubicBezTo>
                  <a:cubicBezTo>
                    <a:pt x="122" y="556"/>
                    <a:pt x="120" y="558"/>
                    <a:pt x="122" y="557"/>
                  </a:cubicBezTo>
                  <a:cubicBezTo>
                    <a:pt x="123" y="557"/>
                    <a:pt x="124" y="555"/>
                    <a:pt x="121" y="556"/>
                  </a:cubicBezTo>
                  <a:cubicBezTo>
                    <a:pt x="119" y="556"/>
                    <a:pt x="118" y="554"/>
                    <a:pt x="116" y="556"/>
                  </a:cubicBezTo>
                  <a:cubicBezTo>
                    <a:pt x="114" y="557"/>
                    <a:pt x="110" y="557"/>
                    <a:pt x="113" y="558"/>
                  </a:cubicBezTo>
                  <a:cubicBezTo>
                    <a:pt x="113" y="559"/>
                    <a:pt x="114" y="559"/>
                    <a:pt x="115" y="558"/>
                  </a:cubicBezTo>
                  <a:close/>
                  <a:moveTo>
                    <a:pt x="75" y="566"/>
                  </a:moveTo>
                  <a:cubicBezTo>
                    <a:pt x="78" y="566"/>
                    <a:pt x="75" y="564"/>
                    <a:pt x="77" y="564"/>
                  </a:cubicBezTo>
                  <a:cubicBezTo>
                    <a:pt x="80" y="564"/>
                    <a:pt x="77" y="567"/>
                    <a:pt x="80" y="567"/>
                  </a:cubicBezTo>
                  <a:cubicBezTo>
                    <a:pt x="82" y="567"/>
                    <a:pt x="82" y="566"/>
                    <a:pt x="83" y="563"/>
                  </a:cubicBezTo>
                  <a:cubicBezTo>
                    <a:pt x="84" y="560"/>
                    <a:pt x="80" y="560"/>
                    <a:pt x="78" y="560"/>
                  </a:cubicBezTo>
                  <a:cubicBezTo>
                    <a:pt x="76" y="560"/>
                    <a:pt x="73" y="560"/>
                    <a:pt x="70" y="560"/>
                  </a:cubicBezTo>
                  <a:cubicBezTo>
                    <a:pt x="67" y="560"/>
                    <a:pt x="67" y="560"/>
                    <a:pt x="69" y="561"/>
                  </a:cubicBezTo>
                  <a:cubicBezTo>
                    <a:pt x="71" y="562"/>
                    <a:pt x="68" y="562"/>
                    <a:pt x="70" y="565"/>
                  </a:cubicBezTo>
                  <a:cubicBezTo>
                    <a:pt x="70" y="566"/>
                    <a:pt x="72" y="566"/>
                    <a:pt x="75" y="566"/>
                  </a:cubicBezTo>
                  <a:close/>
                  <a:moveTo>
                    <a:pt x="83" y="567"/>
                  </a:moveTo>
                  <a:cubicBezTo>
                    <a:pt x="83" y="565"/>
                    <a:pt x="86" y="564"/>
                    <a:pt x="86" y="566"/>
                  </a:cubicBezTo>
                  <a:cubicBezTo>
                    <a:pt x="86" y="567"/>
                    <a:pt x="83" y="568"/>
                    <a:pt x="83" y="567"/>
                  </a:cubicBezTo>
                  <a:close/>
                  <a:moveTo>
                    <a:pt x="89" y="566"/>
                  </a:moveTo>
                  <a:cubicBezTo>
                    <a:pt x="87" y="565"/>
                    <a:pt x="89" y="564"/>
                    <a:pt x="90" y="564"/>
                  </a:cubicBezTo>
                  <a:cubicBezTo>
                    <a:pt x="91" y="565"/>
                    <a:pt x="91" y="567"/>
                    <a:pt x="89" y="566"/>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19" name="Freeform 34"/>
            <p:cNvSpPr>
              <a:spLocks noEditPoints="1"/>
            </p:cNvSpPr>
            <p:nvPr/>
          </p:nvSpPr>
          <p:spPr bwMode="auto">
            <a:xfrm>
              <a:off x="6394903" y="3537342"/>
              <a:ext cx="156085" cy="187908"/>
            </a:xfrm>
            <a:custGeom>
              <a:avLst/>
              <a:gdLst>
                <a:gd name="T0" fmla="*/ 68 w 79"/>
                <a:gd name="T1" fmla="*/ 92 h 95"/>
                <a:gd name="T2" fmla="*/ 75 w 79"/>
                <a:gd name="T3" fmla="*/ 89 h 95"/>
                <a:gd name="T4" fmla="*/ 72 w 79"/>
                <a:gd name="T5" fmla="*/ 94 h 95"/>
                <a:gd name="T6" fmla="*/ 68 w 79"/>
                <a:gd name="T7" fmla="*/ 92 h 95"/>
                <a:gd name="T8" fmla="*/ 17 w 79"/>
                <a:gd name="T9" fmla="*/ 39 h 95"/>
                <a:gd name="T10" fmla="*/ 17 w 79"/>
                <a:gd name="T11" fmla="*/ 33 h 95"/>
                <a:gd name="T12" fmla="*/ 13 w 79"/>
                <a:gd name="T13" fmla="*/ 28 h 95"/>
                <a:gd name="T14" fmla="*/ 11 w 79"/>
                <a:gd name="T15" fmla="*/ 34 h 95"/>
                <a:gd name="T16" fmla="*/ 14 w 79"/>
                <a:gd name="T17" fmla="*/ 41 h 95"/>
                <a:gd name="T18" fmla="*/ 17 w 79"/>
                <a:gd name="T19" fmla="*/ 39 h 95"/>
                <a:gd name="T20" fmla="*/ 20 w 79"/>
                <a:gd name="T21" fmla="*/ 50 h 95"/>
                <a:gd name="T22" fmla="*/ 20 w 79"/>
                <a:gd name="T23" fmla="*/ 44 h 95"/>
                <a:gd name="T24" fmla="*/ 18 w 79"/>
                <a:gd name="T25" fmla="*/ 43 h 95"/>
                <a:gd name="T26" fmla="*/ 17 w 79"/>
                <a:gd name="T27" fmla="*/ 48 h 95"/>
                <a:gd name="T28" fmla="*/ 20 w 79"/>
                <a:gd name="T29" fmla="*/ 50 h 95"/>
                <a:gd name="T30" fmla="*/ 10 w 79"/>
                <a:gd name="T31" fmla="*/ 5 h 95"/>
                <a:gd name="T32" fmla="*/ 16 w 79"/>
                <a:gd name="T33" fmla="*/ 4 h 95"/>
                <a:gd name="T34" fmla="*/ 8 w 79"/>
                <a:gd name="T35" fmla="*/ 3 h 95"/>
                <a:gd name="T36" fmla="*/ 4 w 79"/>
                <a:gd name="T37" fmla="*/ 5 h 95"/>
                <a:gd name="T38" fmla="*/ 4 w 79"/>
                <a:gd name="T39" fmla="*/ 7 h 95"/>
                <a:gd name="T40" fmla="*/ 10 w 79"/>
                <a:gd name="T41" fmla="*/ 5 h 95"/>
                <a:gd name="T42" fmla="*/ 25 w 79"/>
                <a:gd name="T43" fmla="*/ 11 h 95"/>
                <a:gd name="T44" fmla="*/ 25 w 79"/>
                <a:gd name="T45" fmla="*/ 6 h 95"/>
                <a:gd name="T46" fmla="*/ 18 w 79"/>
                <a:gd name="T47" fmla="*/ 0 h 95"/>
                <a:gd name="T48" fmla="*/ 19 w 79"/>
                <a:gd name="T49" fmla="*/ 1 h 95"/>
                <a:gd name="T50" fmla="*/ 23 w 79"/>
                <a:gd name="T51" fmla="*/ 6 h 95"/>
                <a:gd name="T52" fmla="*/ 23 w 79"/>
                <a:gd name="T53" fmla="*/ 11 h 95"/>
                <a:gd name="T54" fmla="*/ 23 w 79"/>
                <a:gd name="T55" fmla="*/ 17 h 95"/>
                <a:gd name="T56" fmla="*/ 25 w 79"/>
                <a:gd name="T57" fmla="*/ 11 h 95"/>
                <a:gd name="T58" fmla="*/ 76 w 79"/>
                <a:gd name="T59" fmla="*/ 72 h 95"/>
                <a:gd name="T60" fmla="*/ 79 w 79"/>
                <a:gd name="T61" fmla="*/ 72 h 95"/>
                <a:gd name="T62" fmla="*/ 74 w 79"/>
                <a:gd name="T63" fmla="*/ 71 h 95"/>
                <a:gd name="T64" fmla="*/ 76 w 79"/>
                <a:gd name="T65" fmla="*/ 72 h 95"/>
                <a:gd name="T66" fmla="*/ 36 w 79"/>
                <a:gd name="T67" fmla="*/ 29 h 95"/>
                <a:gd name="T68" fmla="*/ 35 w 79"/>
                <a:gd name="T69" fmla="*/ 34 h 95"/>
                <a:gd name="T70" fmla="*/ 37 w 79"/>
                <a:gd name="T71" fmla="*/ 38 h 95"/>
                <a:gd name="T72" fmla="*/ 37 w 79"/>
                <a:gd name="T73" fmla="*/ 34 h 95"/>
                <a:gd name="T74" fmla="*/ 36 w 79"/>
                <a:gd name="T75" fmla="*/ 27 h 95"/>
                <a:gd name="T76" fmla="*/ 30 w 79"/>
                <a:gd name="T77" fmla="*/ 23 h 95"/>
                <a:gd name="T78" fmla="*/ 36 w 79"/>
                <a:gd name="T79" fmla="*/ 29 h 95"/>
                <a:gd name="T80" fmla="*/ 63 w 79"/>
                <a:gd name="T81" fmla="*/ 71 h 95"/>
                <a:gd name="T82" fmla="*/ 62 w 79"/>
                <a:gd name="T83" fmla="*/ 73 h 95"/>
                <a:gd name="T84" fmla="*/ 65 w 79"/>
                <a:gd name="T85" fmla="*/ 66 h 95"/>
                <a:gd name="T86" fmla="*/ 60 w 79"/>
                <a:gd name="T87" fmla="*/ 65 h 95"/>
                <a:gd name="T88" fmla="*/ 62 w 79"/>
                <a:gd name="T89" fmla="*/ 67 h 95"/>
                <a:gd name="T90" fmla="*/ 63 w 79"/>
                <a:gd name="T91" fmla="*/ 71 h 95"/>
                <a:gd name="T92" fmla="*/ 40 w 79"/>
                <a:gd name="T93" fmla="*/ 54 h 95"/>
                <a:gd name="T94" fmla="*/ 41 w 79"/>
                <a:gd name="T95" fmla="*/ 54 h 95"/>
                <a:gd name="T96" fmla="*/ 38 w 79"/>
                <a:gd name="T97" fmla="*/ 52 h 95"/>
                <a:gd name="T98" fmla="*/ 40 w 79"/>
                <a:gd name="T99" fmla="*/ 54 h 95"/>
                <a:gd name="T100" fmla="*/ 46 w 79"/>
                <a:gd name="T101" fmla="*/ 41 h 95"/>
                <a:gd name="T102" fmla="*/ 43 w 79"/>
                <a:gd name="T103" fmla="*/ 36 h 95"/>
                <a:gd name="T104" fmla="*/ 43 w 79"/>
                <a:gd name="T105" fmla="*/ 37 h 95"/>
                <a:gd name="T106" fmla="*/ 45 w 79"/>
                <a:gd name="T107" fmla="*/ 41 h 95"/>
                <a:gd name="T108" fmla="*/ 47 w 79"/>
                <a:gd name="T109" fmla="*/ 44 h 95"/>
                <a:gd name="T110" fmla="*/ 46 w 79"/>
                <a:gd name="T111" fmla="*/ 41 h 95"/>
                <a:gd name="T112" fmla="*/ 53 w 79"/>
                <a:gd name="T113" fmla="*/ 63 h 95"/>
                <a:gd name="T114" fmla="*/ 53 w 79"/>
                <a:gd name="T115" fmla="*/ 62 h 95"/>
                <a:gd name="T116" fmla="*/ 51 w 79"/>
                <a:gd name="T117" fmla="*/ 58 h 95"/>
                <a:gd name="T118" fmla="*/ 47 w 79"/>
                <a:gd name="T119" fmla="*/ 52 h 95"/>
                <a:gd name="T120" fmla="*/ 49 w 79"/>
                <a:gd name="T121" fmla="*/ 57 h 95"/>
                <a:gd name="T122" fmla="*/ 51 w 79"/>
                <a:gd name="T123" fmla="*/ 61 h 95"/>
                <a:gd name="T124" fmla="*/ 53 w 79"/>
                <a:gd name="T125" fmla="*/ 63 h 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9"/>
                <a:gd name="T190" fmla="*/ 0 h 95"/>
                <a:gd name="T191" fmla="*/ 79 w 79"/>
                <a:gd name="T192" fmla="*/ 95 h 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9" h="95">
                  <a:moveTo>
                    <a:pt x="68" y="92"/>
                  </a:moveTo>
                  <a:cubicBezTo>
                    <a:pt x="72" y="87"/>
                    <a:pt x="73" y="92"/>
                    <a:pt x="75" y="89"/>
                  </a:cubicBezTo>
                  <a:cubicBezTo>
                    <a:pt x="76" y="85"/>
                    <a:pt x="77" y="92"/>
                    <a:pt x="72" y="94"/>
                  </a:cubicBezTo>
                  <a:cubicBezTo>
                    <a:pt x="66" y="95"/>
                    <a:pt x="66" y="93"/>
                    <a:pt x="68" y="92"/>
                  </a:cubicBezTo>
                  <a:close/>
                  <a:moveTo>
                    <a:pt x="17" y="39"/>
                  </a:moveTo>
                  <a:cubicBezTo>
                    <a:pt x="19" y="38"/>
                    <a:pt x="20" y="35"/>
                    <a:pt x="17" y="33"/>
                  </a:cubicBezTo>
                  <a:cubicBezTo>
                    <a:pt x="13" y="30"/>
                    <a:pt x="16" y="28"/>
                    <a:pt x="13" y="28"/>
                  </a:cubicBezTo>
                  <a:cubicBezTo>
                    <a:pt x="11" y="28"/>
                    <a:pt x="13" y="30"/>
                    <a:pt x="11" y="34"/>
                  </a:cubicBezTo>
                  <a:cubicBezTo>
                    <a:pt x="9" y="39"/>
                    <a:pt x="11" y="37"/>
                    <a:pt x="14" y="41"/>
                  </a:cubicBezTo>
                  <a:cubicBezTo>
                    <a:pt x="16" y="42"/>
                    <a:pt x="16" y="40"/>
                    <a:pt x="17" y="39"/>
                  </a:cubicBezTo>
                  <a:close/>
                  <a:moveTo>
                    <a:pt x="20" y="50"/>
                  </a:moveTo>
                  <a:cubicBezTo>
                    <a:pt x="22" y="49"/>
                    <a:pt x="22" y="48"/>
                    <a:pt x="20" y="44"/>
                  </a:cubicBezTo>
                  <a:cubicBezTo>
                    <a:pt x="19" y="39"/>
                    <a:pt x="20" y="44"/>
                    <a:pt x="18" y="43"/>
                  </a:cubicBezTo>
                  <a:cubicBezTo>
                    <a:pt x="16" y="41"/>
                    <a:pt x="15" y="45"/>
                    <a:pt x="17" y="48"/>
                  </a:cubicBezTo>
                  <a:cubicBezTo>
                    <a:pt x="18" y="49"/>
                    <a:pt x="18" y="50"/>
                    <a:pt x="20" y="50"/>
                  </a:cubicBezTo>
                  <a:close/>
                  <a:moveTo>
                    <a:pt x="10" y="5"/>
                  </a:moveTo>
                  <a:cubicBezTo>
                    <a:pt x="15" y="4"/>
                    <a:pt x="15" y="6"/>
                    <a:pt x="16" y="4"/>
                  </a:cubicBezTo>
                  <a:cubicBezTo>
                    <a:pt x="16" y="2"/>
                    <a:pt x="12" y="5"/>
                    <a:pt x="8" y="3"/>
                  </a:cubicBezTo>
                  <a:cubicBezTo>
                    <a:pt x="3" y="1"/>
                    <a:pt x="9" y="6"/>
                    <a:pt x="4" y="5"/>
                  </a:cubicBezTo>
                  <a:cubicBezTo>
                    <a:pt x="2" y="4"/>
                    <a:pt x="0" y="4"/>
                    <a:pt x="4" y="7"/>
                  </a:cubicBezTo>
                  <a:cubicBezTo>
                    <a:pt x="5" y="8"/>
                    <a:pt x="5" y="7"/>
                    <a:pt x="10" y="5"/>
                  </a:cubicBezTo>
                  <a:close/>
                  <a:moveTo>
                    <a:pt x="25" y="11"/>
                  </a:moveTo>
                  <a:cubicBezTo>
                    <a:pt x="27" y="10"/>
                    <a:pt x="27" y="7"/>
                    <a:pt x="25" y="6"/>
                  </a:cubicBezTo>
                  <a:cubicBezTo>
                    <a:pt x="23" y="4"/>
                    <a:pt x="22" y="1"/>
                    <a:pt x="18" y="0"/>
                  </a:cubicBezTo>
                  <a:cubicBezTo>
                    <a:pt x="13" y="0"/>
                    <a:pt x="17" y="1"/>
                    <a:pt x="19" y="1"/>
                  </a:cubicBezTo>
                  <a:cubicBezTo>
                    <a:pt x="21" y="2"/>
                    <a:pt x="21" y="4"/>
                    <a:pt x="23" y="6"/>
                  </a:cubicBezTo>
                  <a:cubicBezTo>
                    <a:pt x="26" y="8"/>
                    <a:pt x="24" y="7"/>
                    <a:pt x="23" y="11"/>
                  </a:cubicBezTo>
                  <a:cubicBezTo>
                    <a:pt x="23" y="16"/>
                    <a:pt x="19" y="13"/>
                    <a:pt x="23" y="17"/>
                  </a:cubicBezTo>
                  <a:cubicBezTo>
                    <a:pt x="25" y="18"/>
                    <a:pt x="24" y="12"/>
                    <a:pt x="25" y="11"/>
                  </a:cubicBezTo>
                  <a:close/>
                  <a:moveTo>
                    <a:pt x="76" y="72"/>
                  </a:moveTo>
                  <a:cubicBezTo>
                    <a:pt x="78" y="72"/>
                    <a:pt x="79" y="74"/>
                    <a:pt x="79" y="72"/>
                  </a:cubicBezTo>
                  <a:cubicBezTo>
                    <a:pt x="79" y="71"/>
                    <a:pt x="75" y="70"/>
                    <a:pt x="74" y="71"/>
                  </a:cubicBezTo>
                  <a:cubicBezTo>
                    <a:pt x="74" y="71"/>
                    <a:pt x="74" y="72"/>
                    <a:pt x="76" y="72"/>
                  </a:cubicBezTo>
                  <a:close/>
                  <a:moveTo>
                    <a:pt x="36" y="29"/>
                  </a:moveTo>
                  <a:cubicBezTo>
                    <a:pt x="38" y="32"/>
                    <a:pt x="33" y="33"/>
                    <a:pt x="35" y="34"/>
                  </a:cubicBezTo>
                  <a:cubicBezTo>
                    <a:pt x="36" y="36"/>
                    <a:pt x="37" y="39"/>
                    <a:pt x="37" y="38"/>
                  </a:cubicBezTo>
                  <a:cubicBezTo>
                    <a:pt x="37" y="37"/>
                    <a:pt x="37" y="38"/>
                    <a:pt x="37" y="34"/>
                  </a:cubicBezTo>
                  <a:cubicBezTo>
                    <a:pt x="37" y="31"/>
                    <a:pt x="39" y="29"/>
                    <a:pt x="36" y="27"/>
                  </a:cubicBezTo>
                  <a:cubicBezTo>
                    <a:pt x="33" y="24"/>
                    <a:pt x="29" y="20"/>
                    <a:pt x="30" y="23"/>
                  </a:cubicBezTo>
                  <a:cubicBezTo>
                    <a:pt x="30" y="24"/>
                    <a:pt x="34" y="25"/>
                    <a:pt x="36" y="29"/>
                  </a:cubicBezTo>
                  <a:close/>
                  <a:moveTo>
                    <a:pt x="63" y="71"/>
                  </a:moveTo>
                  <a:cubicBezTo>
                    <a:pt x="60" y="74"/>
                    <a:pt x="59" y="76"/>
                    <a:pt x="62" y="73"/>
                  </a:cubicBezTo>
                  <a:cubicBezTo>
                    <a:pt x="66" y="71"/>
                    <a:pt x="66" y="69"/>
                    <a:pt x="65" y="66"/>
                  </a:cubicBezTo>
                  <a:cubicBezTo>
                    <a:pt x="65" y="64"/>
                    <a:pt x="64" y="66"/>
                    <a:pt x="60" y="65"/>
                  </a:cubicBezTo>
                  <a:cubicBezTo>
                    <a:pt x="57" y="63"/>
                    <a:pt x="60" y="68"/>
                    <a:pt x="62" y="67"/>
                  </a:cubicBezTo>
                  <a:cubicBezTo>
                    <a:pt x="64" y="67"/>
                    <a:pt x="65" y="69"/>
                    <a:pt x="63" y="71"/>
                  </a:cubicBezTo>
                  <a:close/>
                  <a:moveTo>
                    <a:pt x="40" y="54"/>
                  </a:moveTo>
                  <a:cubicBezTo>
                    <a:pt x="42" y="55"/>
                    <a:pt x="43" y="55"/>
                    <a:pt x="41" y="54"/>
                  </a:cubicBezTo>
                  <a:cubicBezTo>
                    <a:pt x="40" y="52"/>
                    <a:pt x="39" y="50"/>
                    <a:pt x="38" y="52"/>
                  </a:cubicBezTo>
                  <a:cubicBezTo>
                    <a:pt x="38" y="53"/>
                    <a:pt x="39" y="53"/>
                    <a:pt x="40" y="54"/>
                  </a:cubicBezTo>
                  <a:close/>
                  <a:moveTo>
                    <a:pt x="46" y="41"/>
                  </a:moveTo>
                  <a:cubicBezTo>
                    <a:pt x="45" y="40"/>
                    <a:pt x="45" y="38"/>
                    <a:pt x="43" y="36"/>
                  </a:cubicBezTo>
                  <a:cubicBezTo>
                    <a:pt x="42" y="35"/>
                    <a:pt x="42" y="36"/>
                    <a:pt x="43" y="37"/>
                  </a:cubicBezTo>
                  <a:cubicBezTo>
                    <a:pt x="44" y="38"/>
                    <a:pt x="44" y="39"/>
                    <a:pt x="45" y="41"/>
                  </a:cubicBezTo>
                  <a:cubicBezTo>
                    <a:pt x="47" y="43"/>
                    <a:pt x="44" y="47"/>
                    <a:pt x="47" y="44"/>
                  </a:cubicBezTo>
                  <a:cubicBezTo>
                    <a:pt x="47" y="44"/>
                    <a:pt x="47" y="43"/>
                    <a:pt x="46" y="41"/>
                  </a:cubicBezTo>
                  <a:close/>
                  <a:moveTo>
                    <a:pt x="53" y="63"/>
                  </a:moveTo>
                  <a:cubicBezTo>
                    <a:pt x="54" y="64"/>
                    <a:pt x="54" y="65"/>
                    <a:pt x="53" y="62"/>
                  </a:cubicBezTo>
                  <a:cubicBezTo>
                    <a:pt x="52" y="60"/>
                    <a:pt x="51" y="59"/>
                    <a:pt x="51" y="58"/>
                  </a:cubicBezTo>
                  <a:cubicBezTo>
                    <a:pt x="51" y="57"/>
                    <a:pt x="49" y="53"/>
                    <a:pt x="47" y="52"/>
                  </a:cubicBezTo>
                  <a:cubicBezTo>
                    <a:pt x="45" y="51"/>
                    <a:pt x="48" y="54"/>
                    <a:pt x="49" y="57"/>
                  </a:cubicBezTo>
                  <a:cubicBezTo>
                    <a:pt x="51" y="60"/>
                    <a:pt x="47" y="58"/>
                    <a:pt x="51" y="61"/>
                  </a:cubicBezTo>
                  <a:cubicBezTo>
                    <a:pt x="51" y="61"/>
                    <a:pt x="51" y="62"/>
                    <a:pt x="53" y="63"/>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20" name="Freeform 35"/>
            <p:cNvSpPr>
              <a:spLocks/>
            </p:cNvSpPr>
            <p:nvPr/>
          </p:nvSpPr>
          <p:spPr bwMode="auto">
            <a:xfrm>
              <a:off x="6341864" y="3769196"/>
              <a:ext cx="9092" cy="3031"/>
            </a:xfrm>
            <a:custGeom>
              <a:avLst/>
              <a:gdLst>
                <a:gd name="T0" fmla="*/ 0 w 4"/>
                <a:gd name="T1" fmla="*/ 2 h 2"/>
                <a:gd name="T2" fmla="*/ 4 w 4"/>
                <a:gd name="T3" fmla="*/ 1 h 2"/>
                <a:gd name="T4" fmla="*/ 0 w 4"/>
                <a:gd name="T5" fmla="*/ 2 h 2"/>
                <a:gd name="T6" fmla="*/ 0 60000 65536"/>
                <a:gd name="T7" fmla="*/ 0 60000 65536"/>
                <a:gd name="T8" fmla="*/ 0 60000 65536"/>
                <a:gd name="T9" fmla="*/ 0 w 4"/>
                <a:gd name="T10" fmla="*/ 0 h 2"/>
                <a:gd name="T11" fmla="*/ 4 w 4"/>
                <a:gd name="T12" fmla="*/ 2 h 2"/>
              </a:gdLst>
              <a:ahLst/>
              <a:cxnLst>
                <a:cxn ang="T6">
                  <a:pos x="T0" y="T1"/>
                </a:cxn>
                <a:cxn ang="T7">
                  <a:pos x="T2" y="T3"/>
                </a:cxn>
                <a:cxn ang="T8">
                  <a:pos x="T4" y="T5"/>
                </a:cxn>
              </a:cxnLst>
              <a:rect l="T9" t="T10" r="T11" b="T12"/>
              <a:pathLst>
                <a:path w="4" h="2">
                  <a:moveTo>
                    <a:pt x="0" y="2"/>
                  </a:moveTo>
                  <a:cubicBezTo>
                    <a:pt x="0" y="0"/>
                    <a:pt x="4" y="0"/>
                    <a:pt x="4" y="1"/>
                  </a:cubicBezTo>
                  <a:cubicBezTo>
                    <a:pt x="4" y="2"/>
                    <a:pt x="0" y="2"/>
                    <a:pt x="0"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21" name="Freeform 36"/>
            <p:cNvSpPr>
              <a:spLocks/>
            </p:cNvSpPr>
            <p:nvPr/>
          </p:nvSpPr>
          <p:spPr bwMode="auto">
            <a:xfrm>
              <a:off x="6299433" y="3688881"/>
              <a:ext cx="19700" cy="19700"/>
            </a:xfrm>
            <a:custGeom>
              <a:avLst/>
              <a:gdLst>
                <a:gd name="T0" fmla="*/ 7 w 10"/>
                <a:gd name="T1" fmla="*/ 8 h 9"/>
                <a:gd name="T2" fmla="*/ 3 w 10"/>
                <a:gd name="T3" fmla="*/ 1 h 9"/>
                <a:gd name="T4" fmla="*/ 7 w 10"/>
                <a:gd name="T5" fmla="*/ 8 h 9"/>
                <a:gd name="T6" fmla="*/ 0 60000 65536"/>
                <a:gd name="T7" fmla="*/ 0 60000 65536"/>
                <a:gd name="T8" fmla="*/ 0 60000 65536"/>
                <a:gd name="T9" fmla="*/ 0 w 10"/>
                <a:gd name="T10" fmla="*/ 0 h 9"/>
                <a:gd name="T11" fmla="*/ 10 w 10"/>
                <a:gd name="T12" fmla="*/ 9 h 9"/>
              </a:gdLst>
              <a:ahLst/>
              <a:cxnLst>
                <a:cxn ang="T6">
                  <a:pos x="T0" y="T1"/>
                </a:cxn>
                <a:cxn ang="T7">
                  <a:pos x="T2" y="T3"/>
                </a:cxn>
                <a:cxn ang="T8">
                  <a:pos x="T4" y="T5"/>
                </a:cxn>
              </a:cxnLst>
              <a:rect l="T9" t="T10" r="T11" b="T12"/>
              <a:pathLst>
                <a:path w="10" h="9">
                  <a:moveTo>
                    <a:pt x="7" y="8"/>
                  </a:moveTo>
                  <a:cubicBezTo>
                    <a:pt x="0" y="9"/>
                    <a:pt x="0" y="1"/>
                    <a:pt x="3" y="1"/>
                  </a:cubicBezTo>
                  <a:cubicBezTo>
                    <a:pt x="6" y="0"/>
                    <a:pt x="10" y="7"/>
                    <a:pt x="7" y="8"/>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22" name="Freeform 37"/>
            <p:cNvSpPr>
              <a:spLocks/>
            </p:cNvSpPr>
            <p:nvPr/>
          </p:nvSpPr>
          <p:spPr bwMode="auto">
            <a:xfrm>
              <a:off x="6403995" y="3672211"/>
              <a:ext cx="12123" cy="6062"/>
            </a:xfrm>
            <a:custGeom>
              <a:avLst/>
              <a:gdLst>
                <a:gd name="T0" fmla="*/ 3 w 7"/>
                <a:gd name="T1" fmla="*/ 2 h 3"/>
                <a:gd name="T2" fmla="*/ 6 w 7"/>
                <a:gd name="T3" fmla="*/ 1 h 3"/>
                <a:gd name="T4" fmla="*/ 3 w 7"/>
                <a:gd name="T5" fmla="*/ 2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3" y="2"/>
                  </a:moveTo>
                  <a:cubicBezTo>
                    <a:pt x="0" y="0"/>
                    <a:pt x="4" y="0"/>
                    <a:pt x="6" y="1"/>
                  </a:cubicBezTo>
                  <a:cubicBezTo>
                    <a:pt x="7" y="2"/>
                    <a:pt x="5" y="3"/>
                    <a:pt x="3"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23" name="Freeform 38"/>
            <p:cNvSpPr>
              <a:spLocks/>
            </p:cNvSpPr>
            <p:nvPr/>
          </p:nvSpPr>
          <p:spPr bwMode="auto">
            <a:xfrm>
              <a:off x="6414603" y="3676758"/>
              <a:ext cx="13639" cy="7577"/>
            </a:xfrm>
            <a:custGeom>
              <a:avLst/>
              <a:gdLst>
                <a:gd name="T0" fmla="*/ 1 w 7"/>
                <a:gd name="T1" fmla="*/ 1 h 4"/>
                <a:gd name="T2" fmla="*/ 4 w 7"/>
                <a:gd name="T3" fmla="*/ 3 h 4"/>
                <a:gd name="T4" fmla="*/ 1 w 7"/>
                <a:gd name="T5" fmla="*/ 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1" y="1"/>
                  </a:moveTo>
                  <a:cubicBezTo>
                    <a:pt x="2" y="0"/>
                    <a:pt x="7" y="4"/>
                    <a:pt x="4" y="3"/>
                  </a:cubicBezTo>
                  <a:cubicBezTo>
                    <a:pt x="2" y="2"/>
                    <a:pt x="0" y="2"/>
                    <a:pt x="1" y="1"/>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24" name="Freeform 39"/>
            <p:cNvSpPr>
              <a:spLocks/>
            </p:cNvSpPr>
            <p:nvPr/>
          </p:nvSpPr>
          <p:spPr bwMode="auto">
            <a:xfrm>
              <a:off x="6505526" y="3751012"/>
              <a:ext cx="74254" cy="65162"/>
            </a:xfrm>
            <a:custGeom>
              <a:avLst/>
              <a:gdLst>
                <a:gd name="T0" fmla="*/ 36 w 38"/>
                <a:gd name="T1" fmla="*/ 30 h 33"/>
                <a:gd name="T2" fmla="*/ 19 w 38"/>
                <a:gd name="T3" fmla="*/ 28 h 33"/>
                <a:gd name="T4" fmla="*/ 9 w 38"/>
                <a:gd name="T5" fmla="*/ 29 h 33"/>
                <a:gd name="T6" fmla="*/ 2 w 38"/>
                <a:gd name="T7" fmla="*/ 22 h 33"/>
                <a:gd name="T8" fmla="*/ 25 w 38"/>
                <a:gd name="T9" fmla="*/ 22 h 33"/>
                <a:gd name="T10" fmla="*/ 27 w 38"/>
                <a:gd name="T11" fmla="*/ 18 h 33"/>
                <a:gd name="T12" fmla="*/ 22 w 38"/>
                <a:gd name="T13" fmla="*/ 7 h 33"/>
                <a:gd name="T14" fmla="*/ 15 w 38"/>
                <a:gd name="T15" fmla="*/ 3 h 33"/>
                <a:gd name="T16" fmla="*/ 27 w 38"/>
                <a:gd name="T17" fmla="*/ 2 h 33"/>
                <a:gd name="T18" fmla="*/ 36 w 38"/>
                <a:gd name="T19" fmla="*/ 4 h 33"/>
                <a:gd name="T20" fmla="*/ 35 w 38"/>
                <a:gd name="T21" fmla="*/ 19 h 33"/>
                <a:gd name="T22" fmla="*/ 36 w 38"/>
                <a:gd name="T23" fmla="*/ 3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33"/>
                <a:gd name="T38" fmla="*/ 38 w 38"/>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33">
                  <a:moveTo>
                    <a:pt x="36" y="30"/>
                  </a:moveTo>
                  <a:cubicBezTo>
                    <a:pt x="27" y="25"/>
                    <a:pt x="26" y="31"/>
                    <a:pt x="19" y="28"/>
                  </a:cubicBezTo>
                  <a:cubicBezTo>
                    <a:pt x="7" y="24"/>
                    <a:pt x="14" y="33"/>
                    <a:pt x="9" y="29"/>
                  </a:cubicBezTo>
                  <a:cubicBezTo>
                    <a:pt x="4" y="24"/>
                    <a:pt x="0" y="27"/>
                    <a:pt x="2" y="22"/>
                  </a:cubicBezTo>
                  <a:cubicBezTo>
                    <a:pt x="4" y="17"/>
                    <a:pt x="19" y="26"/>
                    <a:pt x="25" y="22"/>
                  </a:cubicBezTo>
                  <a:cubicBezTo>
                    <a:pt x="27" y="21"/>
                    <a:pt x="32" y="23"/>
                    <a:pt x="27" y="18"/>
                  </a:cubicBezTo>
                  <a:cubicBezTo>
                    <a:pt x="18" y="11"/>
                    <a:pt x="28" y="10"/>
                    <a:pt x="22" y="7"/>
                  </a:cubicBezTo>
                  <a:cubicBezTo>
                    <a:pt x="16" y="4"/>
                    <a:pt x="14" y="7"/>
                    <a:pt x="15" y="3"/>
                  </a:cubicBezTo>
                  <a:cubicBezTo>
                    <a:pt x="15" y="0"/>
                    <a:pt x="24" y="0"/>
                    <a:pt x="27" y="2"/>
                  </a:cubicBezTo>
                  <a:cubicBezTo>
                    <a:pt x="31" y="5"/>
                    <a:pt x="32" y="3"/>
                    <a:pt x="36" y="4"/>
                  </a:cubicBezTo>
                  <a:cubicBezTo>
                    <a:pt x="34" y="11"/>
                    <a:pt x="38" y="15"/>
                    <a:pt x="35" y="19"/>
                  </a:cubicBezTo>
                  <a:cubicBezTo>
                    <a:pt x="32" y="24"/>
                    <a:pt x="37" y="22"/>
                    <a:pt x="36" y="30"/>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25" name="Freeform 40"/>
            <p:cNvSpPr>
              <a:spLocks/>
            </p:cNvSpPr>
            <p:nvPr/>
          </p:nvSpPr>
          <p:spPr bwMode="auto">
            <a:xfrm>
              <a:off x="6535834" y="3779804"/>
              <a:ext cx="15154" cy="12123"/>
            </a:xfrm>
            <a:custGeom>
              <a:avLst/>
              <a:gdLst>
                <a:gd name="T0" fmla="*/ 0 w 7"/>
                <a:gd name="T1" fmla="*/ 3 h 7"/>
                <a:gd name="T2" fmla="*/ 6 w 7"/>
                <a:gd name="T3" fmla="*/ 5 h 7"/>
                <a:gd name="T4" fmla="*/ 0 w 7"/>
                <a:gd name="T5" fmla="*/ 3 h 7"/>
                <a:gd name="T6" fmla="*/ 0 60000 65536"/>
                <a:gd name="T7" fmla="*/ 0 60000 65536"/>
                <a:gd name="T8" fmla="*/ 0 60000 65536"/>
                <a:gd name="T9" fmla="*/ 0 w 7"/>
                <a:gd name="T10" fmla="*/ 0 h 7"/>
                <a:gd name="T11" fmla="*/ 7 w 7"/>
                <a:gd name="T12" fmla="*/ 7 h 7"/>
              </a:gdLst>
              <a:ahLst/>
              <a:cxnLst>
                <a:cxn ang="T6">
                  <a:pos x="T0" y="T1"/>
                </a:cxn>
                <a:cxn ang="T7">
                  <a:pos x="T2" y="T3"/>
                </a:cxn>
                <a:cxn ang="T8">
                  <a:pos x="T4" y="T5"/>
                </a:cxn>
              </a:cxnLst>
              <a:rect l="T9" t="T10" r="T11" b="T12"/>
              <a:pathLst>
                <a:path w="7" h="7">
                  <a:moveTo>
                    <a:pt x="0" y="3"/>
                  </a:moveTo>
                  <a:cubicBezTo>
                    <a:pt x="0" y="0"/>
                    <a:pt x="7" y="3"/>
                    <a:pt x="6" y="5"/>
                  </a:cubicBezTo>
                  <a:cubicBezTo>
                    <a:pt x="5" y="7"/>
                    <a:pt x="0" y="4"/>
                    <a:pt x="0" y="3"/>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26" name="Freeform 41"/>
            <p:cNvSpPr>
              <a:spLocks/>
            </p:cNvSpPr>
            <p:nvPr/>
          </p:nvSpPr>
          <p:spPr bwMode="auto">
            <a:xfrm>
              <a:off x="6634334" y="3976805"/>
              <a:ext cx="16669" cy="16669"/>
            </a:xfrm>
            <a:custGeom>
              <a:avLst/>
              <a:gdLst>
                <a:gd name="T0" fmla="*/ 4 w 9"/>
                <a:gd name="T1" fmla="*/ 5 h 8"/>
                <a:gd name="T2" fmla="*/ 2 w 9"/>
                <a:gd name="T3" fmla="*/ 1 h 8"/>
                <a:gd name="T4" fmla="*/ 5 w 9"/>
                <a:gd name="T5" fmla="*/ 3 h 8"/>
                <a:gd name="T6" fmla="*/ 4 w 9"/>
                <a:gd name="T7" fmla="*/ 5 h 8"/>
                <a:gd name="T8" fmla="*/ 0 60000 65536"/>
                <a:gd name="T9" fmla="*/ 0 60000 65536"/>
                <a:gd name="T10" fmla="*/ 0 60000 65536"/>
                <a:gd name="T11" fmla="*/ 0 60000 65536"/>
                <a:gd name="T12" fmla="*/ 0 w 9"/>
                <a:gd name="T13" fmla="*/ 0 h 8"/>
                <a:gd name="T14" fmla="*/ 9 w 9"/>
                <a:gd name="T15" fmla="*/ 8 h 8"/>
              </a:gdLst>
              <a:ahLst/>
              <a:cxnLst>
                <a:cxn ang="T8">
                  <a:pos x="T0" y="T1"/>
                </a:cxn>
                <a:cxn ang="T9">
                  <a:pos x="T2" y="T3"/>
                </a:cxn>
                <a:cxn ang="T10">
                  <a:pos x="T4" y="T5"/>
                </a:cxn>
                <a:cxn ang="T11">
                  <a:pos x="T6" y="T7"/>
                </a:cxn>
              </a:cxnLst>
              <a:rect l="T12" t="T13" r="T14" b="T15"/>
              <a:pathLst>
                <a:path w="9" h="8">
                  <a:moveTo>
                    <a:pt x="4" y="5"/>
                  </a:moveTo>
                  <a:cubicBezTo>
                    <a:pt x="2" y="3"/>
                    <a:pt x="0" y="0"/>
                    <a:pt x="2" y="1"/>
                  </a:cubicBezTo>
                  <a:cubicBezTo>
                    <a:pt x="4" y="2"/>
                    <a:pt x="3" y="3"/>
                    <a:pt x="5" y="3"/>
                  </a:cubicBezTo>
                  <a:cubicBezTo>
                    <a:pt x="7" y="4"/>
                    <a:pt x="9" y="8"/>
                    <a:pt x="4" y="5"/>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27" name="Freeform 42"/>
            <p:cNvSpPr>
              <a:spLocks/>
            </p:cNvSpPr>
            <p:nvPr/>
          </p:nvSpPr>
          <p:spPr bwMode="auto">
            <a:xfrm>
              <a:off x="6654034" y="3979835"/>
              <a:ext cx="9092" cy="13639"/>
            </a:xfrm>
            <a:custGeom>
              <a:avLst/>
              <a:gdLst>
                <a:gd name="T0" fmla="*/ 2 w 5"/>
                <a:gd name="T1" fmla="*/ 3 h 7"/>
                <a:gd name="T2" fmla="*/ 3 w 5"/>
                <a:gd name="T3" fmla="*/ 1 h 7"/>
                <a:gd name="T4" fmla="*/ 3 w 5"/>
                <a:gd name="T5" fmla="*/ 6 h 7"/>
                <a:gd name="T6" fmla="*/ 2 w 5"/>
                <a:gd name="T7" fmla="*/ 3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3"/>
                  </a:moveTo>
                  <a:cubicBezTo>
                    <a:pt x="0" y="2"/>
                    <a:pt x="1" y="0"/>
                    <a:pt x="3" y="1"/>
                  </a:cubicBezTo>
                  <a:cubicBezTo>
                    <a:pt x="5" y="2"/>
                    <a:pt x="4" y="7"/>
                    <a:pt x="3" y="6"/>
                  </a:cubicBezTo>
                  <a:cubicBezTo>
                    <a:pt x="2" y="4"/>
                    <a:pt x="3" y="3"/>
                    <a:pt x="2" y="3"/>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28" name="Freeform 43"/>
            <p:cNvSpPr>
              <a:spLocks/>
            </p:cNvSpPr>
            <p:nvPr/>
          </p:nvSpPr>
          <p:spPr bwMode="auto">
            <a:xfrm>
              <a:off x="6531288" y="3972259"/>
              <a:ext cx="339447" cy="354601"/>
            </a:xfrm>
            <a:custGeom>
              <a:avLst/>
              <a:gdLst>
                <a:gd name="T0" fmla="*/ 159 w 172"/>
                <a:gd name="T1" fmla="*/ 112 h 180"/>
                <a:gd name="T2" fmla="*/ 137 w 172"/>
                <a:gd name="T3" fmla="*/ 127 h 180"/>
                <a:gd name="T4" fmla="*/ 129 w 172"/>
                <a:gd name="T5" fmla="*/ 134 h 180"/>
                <a:gd name="T6" fmla="*/ 111 w 172"/>
                <a:gd name="T7" fmla="*/ 130 h 180"/>
                <a:gd name="T8" fmla="*/ 121 w 172"/>
                <a:gd name="T9" fmla="*/ 152 h 180"/>
                <a:gd name="T10" fmla="*/ 121 w 172"/>
                <a:gd name="T11" fmla="*/ 158 h 180"/>
                <a:gd name="T12" fmla="*/ 112 w 172"/>
                <a:gd name="T13" fmla="*/ 169 h 180"/>
                <a:gd name="T14" fmla="*/ 98 w 172"/>
                <a:gd name="T15" fmla="*/ 178 h 180"/>
                <a:gd name="T16" fmla="*/ 83 w 172"/>
                <a:gd name="T17" fmla="*/ 171 h 180"/>
                <a:gd name="T18" fmla="*/ 76 w 172"/>
                <a:gd name="T19" fmla="*/ 152 h 180"/>
                <a:gd name="T20" fmla="*/ 71 w 172"/>
                <a:gd name="T21" fmla="*/ 148 h 180"/>
                <a:gd name="T22" fmla="*/ 75 w 172"/>
                <a:gd name="T23" fmla="*/ 140 h 180"/>
                <a:gd name="T24" fmla="*/ 71 w 172"/>
                <a:gd name="T25" fmla="*/ 126 h 180"/>
                <a:gd name="T26" fmla="*/ 75 w 172"/>
                <a:gd name="T27" fmla="*/ 96 h 180"/>
                <a:gd name="T28" fmla="*/ 52 w 172"/>
                <a:gd name="T29" fmla="*/ 98 h 180"/>
                <a:gd name="T30" fmla="*/ 41 w 172"/>
                <a:gd name="T31" fmla="*/ 85 h 180"/>
                <a:gd name="T32" fmla="*/ 23 w 172"/>
                <a:gd name="T33" fmla="*/ 84 h 180"/>
                <a:gd name="T34" fmla="*/ 15 w 172"/>
                <a:gd name="T35" fmla="*/ 79 h 180"/>
                <a:gd name="T36" fmla="*/ 13 w 172"/>
                <a:gd name="T37" fmla="*/ 63 h 180"/>
                <a:gd name="T38" fmla="*/ 5 w 172"/>
                <a:gd name="T39" fmla="*/ 51 h 180"/>
                <a:gd name="T40" fmla="*/ 5 w 172"/>
                <a:gd name="T41" fmla="*/ 47 h 180"/>
                <a:gd name="T42" fmla="*/ 14 w 172"/>
                <a:gd name="T43" fmla="*/ 23 h 180"/>
                <a:gd name="T44" fmla="*/ 28 w 172"/>
                <a:gd name="T45" fmla="*/ 12 h 180"/>
                <a:gd name="T46" fmla="*/ 21 w 172"/>
                <a:gd name="T47" fmla="*/ 21 h 180"/>
                <a:gd name="T48" fmla="*/ 24 w 172"/>
                <a:gd name="T49" fmla="*/ 26 h 180"/>
                <a:gd name="T50" fmla="*/ 37 w 172"/>
                <a:gd name="T51" fmla="*/ 21 h 180"/>
                <a:gd name="T52" fmla="*/ 41 w 172"/>
                <a:gd name="T53" fmla="*/ 14 h 180"/>
                <a:gd name="T54" fmla="*/ 48 w 172"/>
                <a:gd name="T55" fmla="*/ 10 h 180"/>
                <a:gd name="T56" fmla="*/ 65 w 172"/>
                <a:gd name="T57" fmla="*/ 27 h 180"/>
                <a:gd name="T58" fmla="*/ 93 w 172"/>
                <a:gd name="T59" fmla="*/ 32 h 180"/>
                <a:gd name="T60" fmla="*/ 111 w 172"/>
                <a:gd name="T61" fmla="*/ 35 h 180"/>
                <a:gd name="T62" fmla="*/ 121 w 172"/>
                <a:gd name="T63" fmla="*/ 30 h 180"/>
                <a:gd name="T64" fmla="*/ 138 w 172"/>
                <a:gd name="T65" fmla="*/ 27 h 180"/>
                <a:gd name="T66" fmla="*/ 136 w 172"/>
                <a:gd name="T67" fmla="*/ 32 h 180"/>
                <a:gd name="T68" fmla="*/ 143 w 172"/>
                <a:gd name="T69" fmla="*/ 41 h 180"/>
                <a:gd name="T70" fmla="*/ 152 w 172"/>
                <a:gd name="T71" fmla="*/ 45 h 180"/>
                <a:gd name="T72" fmla="*/ 156 w 172"/>
                <a:gd name="T73" fmla="*/ 52 h 180"/>
                <a:gd name="T74" fmla="*/ 151 w 172"/>
                <a:gd name="T75" fmla="*/ 62 h 180"/>
                <a:gd name="T76" fmla="*/ 169 w 172"/>
                <a:gd name="T77" fmla="*/ 63 h 180"/>
                <a:gd name="T78" fmla="*/ 159 w 172"/>
                <a:gd name="T79" fmla="*/ 75 h 180"/>
                <a:gd name="T80" fmla="*/ 163 w 172"/>
                <a:gd name="T81" fmla="*/ 83 h 180"/>
                <a:gd name="T82" fmla="*/ 158 w 172"/>
                <a:gd name="T83" fmla="*/ 88 h 180"/>
                <a:gd name="T84" fmla="*/ 153 w 172"/>
                <a:gd name="T85" fmla="*/ 94 h 180"/>
                <a:gd name="T86" fmla="*/ 159 w 172"/>
                <a:gd name="T87" fmla="*/ 112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2"/>
                <a:gd name="T133" fmla="*/ 0 h 180"/>
                <a:gd name="T134" fmla="*/ 172 w 172"/>
                <a:gd name="T135" fmla="*/ 180 h 1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2" h="180">
                  <a:moveTo>
                    <a:pt x="159" y="112"/>
                  </a:moveTo>
                  <a:cubicBezTo>
                    <a:pt x="162" y="120"/>
                    <a:pt x="144" y="128"/>
                    <a:pt x="137" y="127"/>
                  </a:cubicBezTo>
                  <a:cubicBezTo>
                    <a:pt x="131" y="126"/>
                    <a:pt x="139" y="139"/>
                    <a:pt x="129" y="134"/>
                  </a:cubicBezTo>
                  <a:cubicBezTo>
                    <a:pt x="119" y="128"/>
                    <a:pt x="106" y="124"/>
                    <a:pt x="111" y="130"/>
                  </a:cubicBezTo>
                  <a:cubicBezTo>
                    <a:pt x="116" y="137"/>
                    <a:pt x="116" y="154"/>
                    <a:pt x="121" y="152"/>
                  </a:cubicBezTo>
                  <a:cubicBezTo>
                    <a:pt x="127" y="150"/>
                    <a:pt x="128" y="155"/>
                    <a:pt x="121" y="158"/>
                  </a:cubicBezTo>
                  <a:cubicBezTo>
                    <a:pt x="114" y="162"/>
                    <a:pt x="122" y="167"/>
                    <a:pt x="112" y="169"/>
                  </a:cubicBezTo>
                  <a:cubicBezTo>
                    <a:pt x="103" y="171"/>
                    <a:pt x="104" y="180"/>
                    <a:pt x="98" y="178"/>
                  </a:cubicBezTo>
                  <a:cubicBezTo>
                    <a:pt x="92" y="176"/>
                    <a:pt x="87" y="179"/>
                    <a:pt x="83" y="171"/>
                  </a:cubicBezTo>
                  <a:cubicBezTo>
                    <a:pt x="78" y="156"/>
                    <a:pt x="80" y="154"/>
                    <a:pt x="76" y="152"/>
                  </a:cubicBezTo>
                  <a:cubicBezTo>
                    <a:pt x="73" y="149"/>
                    <a:pt x="74" y="146"/>
                    <a:pt x="71" y="148"/>
                  </a:cubicBezTo>
                  <a:cubicBezTo>
                    <a:pt x="70" y="148"/>
                    <a:pt x="68" y="147"/>
                    <a:pt x="75" y="140"/>
                  </a:cubicBezTo>
                  <a:cubicBezTo>
                    <a:pt x="79" y="137"/>
                    <a:pt x="73" y="134"/>
                    <a:pt x="71" y="126"/>
                  </a:cubicBezTo>
                  <a:cubicBezTo>
                    <a:pt x="68" y="112"/>
                    <a:pt x="78" y="97"/>
                    <a:pt x="75" y="96"/>
                  </a:cubicBezTo>
                  <a:cubicBezTo>
                    <a:pt x="65" y="94"/>
                    <a:pt x="64" y="99"/>
                    <a:pt x="52" y="98"/>
                  </a:cubicBezTo>
                  <a:cubicBezTo>
                    <a:pt x="48" y="98"/>
                    <a:pt x="45" y="84"/>
                    <a:pt x="41" y="85"/>
                  </a:cubicBezTo>
                  <a:cubicBezTo>
                    <a:pt x="37" y="87"/>
                    <a:pt x="37" y="82"/>
                    <a:pt x="23" y="84"/>
                  </a:cubicBezTo>
                  <a:cubicBezTo>
                    <a:pt x="15" y="86"/>
                    <a:pt x="20" y="80"/>
                    <a:pt x="15" y="79"/>
                  </a:cubicBezTo>
                  <a:cubicBezTo>
                    <a:pt x="9" y="78"/>
                    <a:pt x="18" y="66"/>
                    <a:pt x="13" y="63"/>
                  </a:cubicBezTo>
                  <a:cubicBezTo>
                    <a:pt x="8" y="60"/>
                    <a:pt x="12" y="49"/>
                    <a:pt x="5" y="51"/>
                  </a:cubicBezTo>
                  <a:cubicBezTo>
                    <a:pt x="0" y="53"/>
                    <a:pt x="2" y="51"/>
                    <a:pt x="5" y="47"/>
                  </a:cubicBezTo>
                  <a:cubicBezTo>
                    <a:pt x="8" y="44"/>
                    <a:pt x="7" y="27"/>
                    <a:pt x="14" y="23"/>
                  </a:cubicBezTo>
                  <a:cubicBezTo>
                    <a:pt x="21" y="18"/>
                    <a:pt x="13" y="15"/>
                    <a:pt x="28" y="12"/>
                  </a:cubicBezTo>
                  <a:cubicBezTo>
                    <a:pt x="24" y="15"/>
                    <a:pt x="16" y="17"/>
                    <a:pt x="21" y="21"/>
                  </a:cubicBezTo>
                  <a:cubicBezTo>
                    <a:pt x="22" y="22"/>
                    <a:pt x="24" y="24"/>
                    <a:pt x="24" y="26"/>
                  </a:cubicBezTo>
                  <a:cubicBezTo>
                    <a:pt x="24" y="32"/>
                    <a:pt x="26" y="23"/>
                    <a:pt x="37" y="21"/>
                  </a:cubicBezTo>
                  <a:cubicBezTo>
                    <a:pt x="47" y="19"/>
                    <a:pt x="42" y="17"/>
                    <a:pt x="41" y="14"/>
                  </a:cubicBezTo>
                  <a:cubicBezTo>
                    <a:pt x="39" y="11"/>
                    <a:pt x="44" y="0"/>
                    <a:pt x="48" y="10"/>
                  </a:cubicBezTo>
                  <a:cubicBezTo>
                    <a:pt x="51" y="21"/>
                    <a:pt x="64" y="14"/>
                    <a:pt x="65" y="27"/>
                  </a:cubicBezTo>
                  <a:cubicBezTo>
                    <a:pt x="65" y="41"/>
                    <a:pt x="88" y="23"/>
                    <a:pt x="93" y="32"/>
                  </a:cubicBezTo>
                  <a:cubicBezTo>
                    <a:pt x="99" y="41"/>
                    <a:pt x="107" y="38"/>
                    <a:pt x="111" y="35"/>
                  </a:cubicBezTo>
                  <a:cubicBezTo>
                    <a:pt x="115" y="33"/>
                    <a:pt x="110" y="30"/>
                    <a:pt x="121" y="30"/>
                  </a:cubicBezTo>
                  <a:cubicBezTo>
                    <a:pt x="132" y="30"/>
                    <a:pt x="128" y="27"/>
                    <a:pt x="138" y="27"/>
                  </a:cubicBezTo>
                  <a:cubicBezTo>
                    <a:pt x="148" y="28"/>
                    <a:pt x="144" y="30"/>
                    <a:pt x="136" y="32"/>
                  </a:cubicBezTo>
                  <a:cubicBezTo>
                    <a:pt x="126" y="34"/>
                    <a:pt x="140" y="38"/>
                    <a:pt x="143" y="41"/>
                  </a:cubicBezTo>
                  <a:cubicBezTo>
                    <a:pt x="145" y="45"/>
                    <a:pt x="149" y="41"/>
                    <a:pt x="152" y="45"/>
                  </a:cubicBezTo>
                  <a:cubicBezTo>
                    <a:pt x="154" y="49"/>
                    <a:pt x="161" y="48"/>
                    <a:pt x="156" y="52"/>
                  </a:cubicBezTo>
                  <a:cubicBezTo>
                    <a:pt x="152" y="55"/>
                    <a:pt x="155" y="58"/>
                    <a:pt x="151" y="62"/>
                  </a:cubicBezTo>
                  <a:cubicBezTo>
                    <a:pt x="147" y="66"/>
                    <a:pt x="161" y="58"/>
                    <a:pt x="169" y="63"/>
                  </a:cubicBezTo>
                  <a:cubicBezTo>
                    <a:pt x="172" y="69"/>
                    <a:pt x="161" y="72"/>
                    <a:pt x="159" y="75"/>
                  </a:cubicBezTo>
                  <a:cubicBezTo>
                    <a:pt x="157" y="78"/>
                    <a:pt x="162" y="79"/>
                    <a:pt x="163" y="83"/>
                  </a:cubicBezTo>
                  <a:cubicBezTo>
                    <a:pt x="164" y="85"/>
                    <a:pt x="163" y="86"/>
                    <a:pt x="158" y="88"/>
                  </a:cubicBezTo>
                  <a:cubicBezTo>
                    <a:pt x="153" y="91"/>
                    <a:pt x="151" y="87"/>
                    <a:pt x="153" y="94"/>
                  </a:cubicBezTo>
                  <a:cubicBezTo>
                    <a:pt x="155" y="101"/>
                    <a:pt x="142" y="96"/>
                    <a:pt x="159" y="11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29" name="Freeform 44"/>
            <p:cNvSpPr>
              <a:spLocks/>
            </p:cNvSpPr>
            <p:nvPr/>
          </p:nvSpPr>
          <p:spPr bwMode="auto">
            <a:xfrm>
              <a:off x="6754050" y="4013174"/>
              <a:ext cx="16669" cy="10608"/>
            </a:xfrm>
            <a:custGeom>
              <a:avLst/>
              <a:gdLst>
                <a:gd name="T0" fmla="*/ 0 w 9"/>
                <a:gd name="T1" fmla="*/ 3 h 6"/>
                <a:gd name="T2" fmla="*/ 5 w 9"/>
                <a:gd name="T3" fmla="*/ 2 h 6"/>
                <a:gd name="T4" fmla="*/ 8 w 9"/>
                <a:gd name="T5" fmla="*/ 4 h 6"/>
                <a:gd name="T6" fmla="*/ 3 w 9"/>
                <a:gd name="T7" fmla="*/ 4 h 6"/>
                <a:gd name="T8" fmla="*/ 0 w 9"/>
                <a:gd name="T9" fmla="*/ 3 h 6"/>
                <a:gd name="T10" fmla="*/ 0 60000 65536"/>
                <a:gd name="T11" fmla="*/ 0 60000 65536"/>
                <a:gd name="T12" fmla="*/ 0 60000 65536"/>
                <a:gd name="T13" fmla="*/ 0 60000 65536"/>
                <a:gd name="T14" fmla="*/ 0 60000 65536"/>
                <a:gd name="T15" fmla="*/ 0 w 9"/>
                <a:gd name="T16" fmla="*/ 0 h 6"/>
                <a:gd name="T17" fmla="*/ 9 w 9"/>
                <a:gd name="T18" fmla="*/ 6 h 6"/>
              </a:gdLst>
              <a:ahLst/>
              <a:cxnLst>
                <a:cxn ang="T10">
                  <a:pos x="T0" y="T1"/>
                </a:cxn>
                <a:cxn ang="T11">
                  <a:pos x="T2" y="T3"/>
                </a:cxn>
                <a:cxn ang="T12">
                  <a:pos x="T4" y="T5"/>
                </a:cxn>
                <a:cxn ang="T13">
                  <a:pos x="T6" y="T7"/>
                </a:cxn>
                <a:cxn ang="T14">
                  <a:pos x="T8" y="T9"/>
                </a:cxn>
              </a:cxnLst>
              <a:rect l="T15" t="T16" r="T17" b="T18"/>
              <a:pathLst>
                <a:path w="9" h="6">
                  <a:moveTo>
                    <a:pt x="0" y="3"/>
                  </a:moveTo>
                  <a:cubicBezTo>
                    <a:pt x="2" y="0"/>
                    <a:pt x="3" y="4"/>
                    <a:pt x="5" y="2"/>
                  </a:cubicBezTo>
                  <a:cubicBezTo>
                    <a:pt x="7" y="0"/>
                    <a:pt x="9" y="3"/>
                    <a:pt x="8" y="4"/>
                  </a:cubicBezTo>
                  <a:cubicBezTo>
                    <a:pt x="6" y="6"/>
                    <a:pt x="4" y="4"/>
                    <a:pt x="3" y="4"/>
                  </a:cubicBezTo>
                  <a:cubicBezTo>
                    <a:pt x="2" y="4"/>
                    <a:pt x="0" y="4"/>
                    <a:pt x="0" y="3"/>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30" name="Freeform 45"/>
            <p:cNvSpPr>
              <a:spLocks/>
            </p:cNvSpPr>
            <p:nvPr/>
          </p:nvSpPr>
          <p:spPr bwMode="auto">
            <a:xfrm>
              <a:off x="6838912" y="4072274"/>
              <a:ext cx="1515" cy="6062"/>
            </a:xfrm>
            <a:custGeom>
              <a:avLst/>
              <a:gdLst>
                <a:gd name="T0" fmla="*/ 0 w 1"/>
                <a:gd name="T1" fmla="*/ 2 h 3"/>
                <a:gd name="T2" fmla="*/ 1 w 1"/>
                <a:gd name="T3" fmla="*/ 1 h 3"/>
                <a:gd name="T4" fmla="*/ 0 w 1"/>
                <a:gd name="T5" fmla="*/ 2 h 3"/>
                <a:gd name="T6" fmla="*/ 0 60000 65536"/>
                <a:gd name="T7" fmla="*/ 0 60000 65536"/>
                <a:gd name="T8" fmla="*/ 0 60000 65536"/>
                <a:gd name="T9" fmla="*/ 0 w 1"/>
                <a:gd name="T10" fmla="*/ 0 h 3"/>
                <a:gd name="T11" fmla="*/ 1 w 1"/>
                <a:gd name="T12" fmla="*/ 3 h 3"/>
              </a:gdLst>
              <a:ahLst/>
              <a:cxnLst>
                <a:cxn ang="T6">
                  <a:pos x="T0" y="T1"/>
                </a:cxn>
                <a:cxn ang="T7">
                  <a:pos x="T2" y="T3"/>
                </a:cxn>
                <a:cxn ang="T8">
                  <a:pos x="T4" y="T5"/>
                </a:cxn>
              </a:cxnLst>
              <a:rect l="T9" t="T10" r="T11" b="T12"/>
              <a:pathLst>
                <a:path w="1" h="3">
                  <a:moveTo>
                    <a:pt x="0" y="2"/>
                  </a:moveTo>
                  <a:cubicBezTo>
                    <a:pt x="0" y="1"/>
                    <a:pt x="1" y="0"/>
                    <a:pt x="1" y="1"/>
                  </a:cubicBezTo>
                  <a:cubicBezTo>
                    <a:pt x="1" y="2"/>
                    <a:pt x="0" y="3"/>
                    <a:pt x="0"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31" name="Freeform 46"/>
            <p:cNvSpPr>
              <a:spLocks/>
            </p:cNvSpPr>
            <p:nvPr/>
          </p:nvSpPr>
          <p:spPr bwMode="auto">
            <a:xfrm>
              <a:off x="6834366" y="4078336"/>
              <a:ext cx="6062" cy="6062"/>
            </a:xfrm>
            <a:custGeom>
              <a:avLst/>
              <a:gdLst>
                <a:gd name="T0" fmla="*/ 2 w 3"/>
                <a:gd name="T1" fmla="*/ 0 h 3"/>
                <a:gd name="T2" fmla="*/ 0 w 3"/>
                <a:gd name="T3" fmla="*/ 2 h 3"/>
                <a:gd name="T4" fmla="*/ 2 w 3"/>
                <a:gd name="T5" fmla="*/ 0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0"/>
                  </a:moveTo>
                  <a:cubicBezTo>
                    <a:pt x="3" y="0"/>
                    <a:pt x="0" y="3"/>
                    <a:pt x="0" y="2"/>
                  </a:cubicBezTo>
                  <a:cubicBezTo>
                    <a:pt x="0" y="1"/>
                    <a:pt x="1" y="0"/>
                    <a:pt x="2" y="0"/>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32" name="Freeform 47"/>
            <p:cNvSpPr>
              <a:spLocks/>
            </p:cNvSpPr>
            <p:nvPr/>
          </p:nvSpPr>
          <p:spPr bwMode="auto">
            <a:xfrm>
              <a:off x="6831335" y="4084397"/>
              <a:ext cx="9092" cy="6062"/>
            </a:xfrm>
            <a:custGeom>
              <a:avLst/>
              <a:gdLst>
                <a:gd name="T0" fmla="*/ 2 w 5"/>
                <a:gd name="T1" fmla="*/ 1 h 3"/>
                <a:gd name="T2" fmla="*/ 4 w 5"/>
                <a:gd name="T3" fmla="*/ 0 h 3"/>
                <a:gd name="T4" fmla="*/ 3 w 5"/>
                <a:gd name="T5" fmla="*/ 3 h 3"/>
                <a:gd name="T6" fmla="*/ 2 w 5"/>
                <a:gd name="T7" fmla="*/ 1 h 3"/>
                <a:gd name="T8" fmla="*/ 0 60000 65536"/>
                <a:gd name="T9" fmla="*/ 0 60000 65536"/>
                <a:gd name="T10" fmla="*/ 0 60000 65536"/>
                <a:gd name="T11" fmla="*/ 0 60000 65536"/>
                <a:gd name="T12" fmla="*/ 0 w 5"/>
                <a:gd name="T13" fmla="*/ 0 h 3"/>
                <a:gd name="T14" fmla="*/ 5 w 5"/>
                <a:gd name="T15" fmla="*/ 3 h 3"/>
              </a:gdLst>
              <a:ahLst/>
              <a:cxnLst>
                <a:cxn ang="T8">
                  <a:pos x="T0" y="T1"/>
                </a:cxn>
                <a:cxn ang="T9">
                  <a:pos x="T2" y="T3"/>
                </a:cxn>
                <a:cxn ang="T10">
                  <a:pos x="T4" y="T5"/>
                </a:cxn>
                <a:cxn ang="T11">
                  <a:pos x="T6" y="T7"/>
                </a:cxn>
              </a:cxnLst>
              <a:rect l="T12" t="T13" r="T14" b="T15"/>
              <a:pathLst>
                <a:path w="5" h="3">
                  <a:moveTo>
                    <a:pt x="2" y="1"/>
                  </a:moveTo>
                  <a:cubicBezTo>
                    <a:pt x="2" y="0"/>
                    <a:pt x="3" y="0"/>
                    <a:pt x="4" y="0"/>
                  </a:cubicBezTo>
                  <a:cubicBezTo>
                    <a:pt x="5" y="0"/>
                    <a:pt x="4" y="3"/>
                    <a:pt x="3" y="3"/>
                  </a:cubicBezTo>
                  <a:cubicBezTo>
                    <a:pt x="2" y="3"/>
                    <a:pt x="0" y="3"/>
                    <a:pt x="2" y="1"/>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33" name="Freeform 48"/>
            <p:cNvSpPr>
              <a:spLocks/>
            </p:cNvSpPr>
            <p:nvPr/>
          </p:nvSpPr>
          <p:spPr bwMode="auto">
            <a:xfrm>
              <a:off x="6828304" y="4090459"/>
              <a:ext cx="10608" cy="3031"/>
            </a:xfrm>
            <a:custGeom>
              <a:avLst/>
              <a:gdLst>
                <a:gd name="T0" fmla="*/ 1 w 5"/>
                <a:gd name="T1" fmla="*/ 1 h 2"/>
                <a:gd name="T2" fmla="*/ 4 w 5"/>
                <a:gd name="T3" fmla="*/ 1 h 2"/>
                <a:gd name="T4" fmla="*/ 1 w 5"/>
                <a:gd name="T5" fmla="*/ 1 h 2"/>
                <a:gd name="T6" fmla="*/ 0 60000 65536"/>
                <a:gd name="T7" fmla="*/ 0 60000 65536"/>
                <a:gd name="T8" fmla="*/ 0 60000 65536"/>
                <a:gd name="T9" fmla="*/ 0 w 5"/>
                <a:gd name="T10" fmla="*/ 0 h 2"/>
                <a:gd name="T11" fmla="*/ 5 w 5"/>
                <a:gd name="T12" fmla="*/ 2 h 2"/>
              </a:gdLst>
              <a:ahLst/>
              <a:cxnLst>
                <a:cxn ang="T6">
                  <a:pos x="T0" y="T1"/>
                </a:cxn>
                <a:cxn ang="T7">
                  <a:pos x="T2" y="T3"/>
                </a:cxn>
                <a:cxn ang="T8">
                  <a:pos x="T4" y="T5"/>
                </a:cxn>
              </a:cxnLst>
              <a:rect l="T9" t="T10" r="T11" b="T12"/>
              <a:pathLst>
                <a:path w="5" h="2">
                  <a:moveTo>
                    <a:pt x="1" y="1"/>
                  </a:moveTo>
                  <a:cubicBezTo>
                    <a:pt x="3" y="0"/>
                    <a:pt x="5" y="1"/>
                    <a:pt x="4" y="1"/>
                  </a:cubicBezTo>
                  <a:cubicBezTo>
                    <a:pt x="2" y="2"/>
                    <a:pt x="0" y="2"/>
                    <a:pt x="1" y="1"/>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34" name="Freeform 49"/>
            <p:cNvSpPr>
              <a:spLocks/>
            </p:cNvSpPr>
            <p:nvPr/>
          </p:nvSpPr>
          <p:spPr bwMode="auto">
            <a:xfrm>
              <a:off x="6835881" y="4085913"/>
              <a:ext cx="6062" cy="4546"/>
            </a:xfrm>
            <a:custGeom>
              <a:avLst/>
              <a:gdLst>
                <a:gd name="T0" fmla="*/ 1 w 3"/>
                <a:gd name="T1" fmla="*/ 2 h 2"/>
                <a:gd name="T2" fmla="*/ 3 w 3"/>
                <a:gd name="T3" fmla="*/ 1 h 2"/>
                <a:gd name="T4" fmla="*/ 1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2"/>
                  </a:moveTo>
                  <a:cubicBezTo>
                    <a:pt x="0" y="2"/>
                    <a:pt x="2" y="0"/>
                    <a:pt x="3" y="1"/>
                  </a:cubicBezTo>
                  <a:cubicBezTo>
                    <a:pt x="3" y="2"/>
                    <a:pt x="2" y="2"/>
                    <a:pt x="1"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35" name="Freeform 50"/>
            <p:cNvSpPr>
              <a:spLocks/>
            </p:cNvSpPr>
            <p:nvPr/>
          </p:nvSpPr>
          <p:spPr bwMode="auto">
            <a:xfrm>
              <a:off x="6835881" y="4079851"/>
              <a:ext cx="6062" cy="4546"/>
            </a:xfrm>
            <a:custGeom>
              <a:avLst/>
              <a:gdLst>
                <a:gd name="T0" fmla="*/ 1 w 3"/>
                <a:gd name="T1" fmla="*/ 2 h 2"/>
                <a:gd name="T2" fmla="*/ 2 w 3"/>
                <a:gd name="T3" fmla="*/ 0 h 2"/>
                <a:gd name="T4" fmla="*/ 1 w 3"/>
                <a:gd name="T5" fmla="*/ 2 h 2"/>
                <a:gd name="T6" fmla="*/ 0 60000 65536"/>
                <a:gd name="T7" fmla="*/ 0 60000 65536"/>
                <a:gd name="T8" fmla="*/ 0 60000 65536"/>
                <a:gd name="T9" fmla="*/ 0 w 3"/>
                <a:gd name="T10" fmla="*/ 0 h 2"/>
                <a:gd name="T11" fmla="*/ 3 w 3"/>
                <a:gd name="T12" fmla="*/ 2 h 2"/>
              </a:gdLst>
              <a:ahLst/>
              <a:cxnLst>
                <a:cxn ang="T6">
                  <a:pos x="T0" y="T1"/>
                </a:cxn>
                <a:cxn ang="T7">
                  <a:pos x="T2" y="T3"/>
                </a:cxn>
                <a:cxn ang="T8">
                  <a:pos x="T4" y="T5"/>
                </a:cxn>
              </a:cxnLst>
              <a:rect l="T9" t="T10" r="T11" b="T12"/>
              <a:pathLst>
                <a:path w="3" h="2">
                  <a:moveTo>
                    <a:pt x="1" y="2"/>
                  </a:moveTo>
                  <a:cubicBezTo>
                    <a:pt x="0" y="2"/>
                    <a:pt x="1" y="0"/>
                    <a:pt x="2" y="0"/>
                  </a:cubicBezTo>
                  <a:cubicBezTo>
                    <a:pt x="3" y="0"/>
                    <a:pt x="2" y="1"/>
                    <a:pt x="1"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36" name="Freeform 51"/>
            <p:cNvSpPr>
              <a:spLocks/>
            </p:cNvSpPr>
            <p:nvPr/>
          </p:nvSpPr>
          <p:spPr bwMode="auto">
            <a:xfrm>
              <a:off x="6840427" y="4004082"/>
              <a:ext cx="10608" cy="12123"/>
            </a:xfrm>
            <a:custGeom>
              <a:avLst/>
              <a:gdLst>
                <a:gd name="T0" fmla="*/ 0 w 5"/>
                <a:gd name="T1" fmla="*/ 5 h 6"/>
                <a:gd name="T2" fmla="*/ 4 w 5"/>
                <a:gd name="T3" fmla="*/ 2 h 6"/>
                <a:gd name="T4" fmla="*/ 0 w 5"/>
                <a:gd name="T5" fmla="*/ 5 h 6"/>
                <a:gd name="T6" fmla="*/ 0 60000 65536"/>
                <a:gd name="T7" fmla="*/ 0 60000 65536"/>
                <a:gd name="T8" fmla="*/ 0 60000 65536"/>
                <a:gd name="T9" fmla="*/ 0 w 5"/>
                <a:gd name="T10" fmla="*/ 0 h 6"/>
                <a:gd name="T11" fmla="*/ 5 w 5"/>
                <a:gd name="T12" fmla="*/ 6 h 6"/>
              </a:gdLst>
              <a:ahLst/>
              <a:cxnLst>
                <a:cxn ang="T6">
                  <a:pos x="T0" y="T1"/>
                </a:cxn>
                <a:cxn ang="T7">
                  <a:pos x="T2" y="T3"/>
                </a:cxn>
                <a:cxn ang="T8">
                  <a:pos x="T4" y="T5"/>
                </a:cxn>
              </a:cxnLst>
              <a:rect l="T9" t="T10" r="T11" b="T12"/>
              <a:pathLst>
                <a:path w="5" h="6">
                  <a:moveTo>
                    <a:pt x="0" y="5"/>
                  </a:moveTo>
                  <a:cubicBezTo>
                    <a:pt x="1" y="2"/>
                    <a:pt x="5" y="0"/>
                    <a:pt x="4" y="2"/>
                  </a:cubicBezTo>
                  <a:cubicBezTo>
                    <a:pt x="4" y="4"/>
                    <a:pt x="0" y="6"/>
                    <a:pt x="0" y="5"/>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37" name="Freeform 52"/>
            <p:cNvSpPr>
              <a:spLocks/>
            </p:cNvSpPr>
            <p:nvPr/>
          </p:nvSpPr>
          <p:spPr bwMode="auto">
            <a:xfrm>
              <a:off x="6811635" y="4023782"/>
              <a:ext cx="31823" cy="24246"/>
            </a:xfrm>
            <a:custGeom>
              <a:avLst/>
              <a:gdLst>
                <a:gd name="T0" fmla="*/ 9 w 17"/>
                <a:gd name="T1" fmla="*/ 13 h 13"/>
                <a:gd name="T2" fmla="*/ 3 w 17"/>
                <a:gd name="T3" fmla="*/ 11 h 13"/>
                <a:gd name="T4" fmla="*/ 8 w 17"/>
                <a:gd name="T5" fmla="*/ 6 h 13"/>
                <a:gd name="T6" fmla="*/ 8 w 17"/>
                <a:gd name="T7" fmla="*/ 1 h 13"/>
                <a:gd name="T8" fmla="*/ 14 w 17"/>
                <a:gd name="T9" fmla="*/ 2 h 13"/>
                <a:gd name="T10" fmla="*/ 9 w 17"/>
                <a:gd name="T11" fmla="*/ 13 h 13"/>
                <a:gd name="T12" fmla="*/ 0 60000 65536"/>
                <a:gd name="T13" fmla="*/ 0 60000 65536"/>
                <a:gd name="T14" fmla="*/ 0 60000 65536"/>
                <a:gd name="T15" fmla="*/ 0 60000 65536"/>
                <a:gd name="T16" fmla="*/ 0 60000 65536"/>
                <a:gd name="T17" fmla="*/ 0 60000 65536"/>
                <a:gd name="T18" fmla="*/ 0 w 17"/>
                <a:gd name="T19" fmla="*/ 0 h 13"/>
                <a:gd name="T20" fmla="*/ 17 w 17"/>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7" h="13">
                  <a:moveTo>
                    <a:pt x="9" y="13"/>
                  </a:moveTo>
                  <a:cubicBezTo>
                    <a:pt x="3" y="13"/>
                    <a:pt x="0" y="13"/>
                    <a:pt x="3" y="11"/>
                  </a:cubicBezTo>
                  <a:cubicBezTo>
                    <a:pt x="7" y="9"/>
                    <a:pt x="8" y="9"/>
                    <a:pt x="8" y="6"/>
                  </a:cubicBezTo>
                  <a:cubicBezTo>
                    <a:pt x="7" y="3"/>
                    <a:pt x="2" y="2"/>
                    <a:pt x="8" y="1"/>
                  </a:cubicBezTo>
                  <a:cubicBezTo>
                    <a:pt x="14" y="1"/>
                    <a:pt x="16" y="0"/>
                    <a:pt x="14" y="2"/>
                  </a:cubicBezTo>
                  <a:cubicBezTo>
                    <a:pt x="11" y="5"/>
                    <a:pt x="17" y="12"/>
                    <a:pt x="9" y="13"/>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38" name="Freeform 53"/>
            <p:cNvSpPr>
              <a:spLocks/>
            </p:cNvSpPr>
            <p:nvPr/>
          </p:nvSpPr>
          <p:spPr bwMode="auto">
            <a:xfrm>
              <a:off x="6817696" y="3981351"/>
              <a:ext cx="7577" cy="7577"/>
            </a:xfrm>
            <a:custGeom>
              <a:avLst/>
              <a:gdLst>
                <a:gd name="T0" fmla="*/ 2 w 4"/>
                <a:gd name="T1" fmla="*/ 4 h 4"/>
                <a:gd name="T2" fmla="*/ 2 w 4"/>
                <a:gd name="T3" fmla="*/ 1 h 4"/>
                <a:gd name="T4" fmla="*/ 2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2" y="4"/>
                  </a:moveTo>
                  <a:cubicBezTo>
                    <a:pt x="0" y="4"/>
                    <a:pt x="1" y="1"/>
                    <a:pt x="2" y="1"/>
                  </a:cubicBezTo>
                  <a:cubicBezTo>
                    <a:pt x="4" y="0"/>
                    <a:pt x="4" y="4"/>
                    <a:pt x="2" y="4"/>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39" name="Freeform 54"/>
            <p:cNvSpPr>
              <a:spLocks/>
            </p:cNvSpPr>
            <p:nvPr/>
          </p:nvSpPr>
          <p:spPr bwMode="auto">
            <a:xfrm>
              <a:off x="6828304" y="3944982"/>
              <a:ext cx="7577" cy="12123"/>
            </a:xfrm>
            <a:custGeom>
              <a:avLst/>
              <a:gdLst>
                <a:gd name="T0" fmla="*/ 2 w 4"/>
                <a:gd name="T1" fmla="*/ 5 h 6"/>
                <a:gd name="T2" fmla="*/ 2 w 4"/>
                <a:gd name="T3" fmla="*/ 1 h 6"/>
                <a:gd name="T4" fmla="*/ 2 w 4"/>
                <a:gd name="T5" fmla="*/ 5 h 6"/>
                <a:gd name="T6" fmla="*/ 0 60000 65536"/>
                <a:gd name="T7" fmla="*/ 0 60000 65536"/>
                <a:gd name="T8" fmla="*/ 0 60000 65536"/>
                <a:gd name="T9" fmla="*/ 0 w 4"/>
                <a:gd name="T10" fmla="*/ 0 h 6"/>
                <a:gd name="T11" fmla="*/ 4 w 4"/>
                <a:gd name="T12" fmla="*/ 6 h 6"/>
              </a:gdLst>
              <a:ahLst/>
              <a:cxnLst>
                <a:cxn ang="T6">
                  <a:pos x="T0" y="T1"/>
                </a:cxn>
                <a:cxn ang="T7">
                  <a:pos x="T2" y="T3"/>
                </a:cxn>
                <a:cxn ang="T8">
                  <a:pos x="T4" y="T5"/>
                </a:cxn>
              </a:cxnLst>
              <a:rect l="T9" t="T10" r="T11" b="T12"/>
              <a:pathLst>
                <a:path w="4" h="6">
                  <a:moveTo>
                    <a:pt x="2" y="5"/>
                  </a:moveTo>
                  <a:cubicBezTo>
                    <a:pt x="0" y="4"/>
                    <a:pt x="1" y="0"/>
                    <a:pt x="2" y="1"/>
                  </a:cubicBezTo>
                  <a:cubicBezTo>
                    <a:pt x="4" y="2"/>
                    <a:pt x="3" y="6"/>
                    <a:pt x="2" y="5"/>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40" name="Freeform 55"/>
            <p:cNvSpPr>
              <a:spLocks/>
            </p:cNvSpPr>
            <p:nvPr/>
          </p:nvSpPr>
          <p:spPr bwMode="auto">
            <a:xfrm>
              <a:off x="6831335" y="3926797"/>
              <a:ext cx="10608" cy="13639"/>
            </a:xfrm>
            <a:custGeom>
              <a:avLst/>
              <a:gdLst>
                <a:gd name="T0" fmla="*/ 2 w 5"/>
                <a:gd name="T1" fmla="*/ 6 h 7"/>
                <a:gd name="T2" fmla="*/ 3 w 5"/>
                <a:gd name="T3" fmla="*/ 1 h 7"/>
                <a:gd name="T4" fmla="*/ 4 w 5"/>
                <a:gd name="T5" fmla="*/ 4 h 7"/>
                <a:gd name="T6" fmla="*/ 2 w 5"/>
                <a:gd name="T7" fmla="*/ 6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2" y="6"/>
                  </a:moveTo>
                  <a:cubicBezTo>
                    <a:pt x="0" y="5"/>
                    <a:pt x="2" y="2"/>
                    <a:pt x="3" y="1"/>
                  </a:cubicBezTo>
                  <a:cubicBezTo>
                    <a:pt x="4" y="0"/>
                    <a:pt x="5" y="2"/>
                    <a:pt x="4" y="4"/>
                  </a:cubicBezTo>
                  <a:cubicBezTo>
                    <a:pt x="4" y="5"/>
                    <a:pt x="4" y="7"/>
                    <a:pt x="2" y="6"/>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41" name="Freeform 56"/>
            <p:cNvSpPr>
              <a:spLocks/>
            </p:cNvSpPr>
            <p:nvPr/>
          </p:nvSpPr>
          <p:spPr bwMode="auto">
            <a:xfrm>
              <a:off x="6825273" y="3881335"/>
              <a:ext cx="6062" cy="13639"/>
            </a:xfrm>
            <a:custGeom>
              <a:avLst/>
              <a:gdLst>
                <a:gd name="T0" fmla="*/ 3 w 4"/>
                <a:gd name="T1" fmla="*/ 6 h 7"/>
                <a:gd name="T2" fmla="*/ 1 w 4"/>
                <a:gd name="T3" fmla="*/ 3 h 7"/>
                <a:gd name="T4" fmla="*/ 2 w 4"/>
                <a:gd name="T5" fmla="*/ 1 h 7"/>
                <a:gd name="T6" fmla="*/ 3 w 4"/>
                <a:gd name="T7" fmla="*/ 6 h 7"/>
                <a:gd name="T8" fmla="*/ 0 60000 65536"/>
                <a:gd name="T9" fmla="*/ 0 60000 65536"/>
                <a:gd name="T10" fmla="*/ 0 60000 65536"/>
                <a:gd name="T11" fmla="*/ 0 60000 65536"/>
                <a:gd name="T12" fmla="*/ 0 w 4"/>
                <a:gd name="T13" fmla="*/ 0 h 7"/>
                <a:gd name="T14" fmla="*/ 4 w 4"/>
                <a:gd name="T15" fmla="*/ 7 h 7"/>
              </a:gdLst>
              <a:ahLst/>
              <a:cxnLst>
                <a:cxn ang="T8">
                  <a:pos x="T0" y="T1"/>
                </a:cxn>
                <a:cxn ang="T9">
                  <a:pos x="T2" y="T3"/>
                </a:cxn>
                <a:cxn ang="T10">
                  <a:pos x="T4" y="T5"/>
                </a:cxn>
                <a:cxn ang="T11">
                  <a:pos x="T6" y="T7"/>
                </a:cxn>
              </a:cxnLst>
              <a:rect l="T12" t="T13" r="T14" b="T15"/>
              <a:pathLst>
                <a:path w="4" h="7">
                  <a:moveTo>
                    <a:pt x="3" y="6"/>
                  </a:moveTo>
                  <a:cubicBezTo>
                    <a:pt x="1" y="7"/>
                    <a:pt x="2" y="5"/>
                    <a:pt x="1" y="3"/>
                  </a:cubicBezTo>
                  <a:cubicBezTo>
                    <a:pt x="0" y="1"/>
                    <a:pt x="0" y="0"/>
                    <a:pt x="2" y="1"/>
                  </a:cubicBezTo>
                  <a:cubicBezTo>
                    <a:pt x="4" y="1"/>
                    <a:pt x="3" y="6"/>
                    <a:pt x="3" y="6"/>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42" name="Freeform 57"/>
            <p:cNvSpPr>
              <a:spLocks/>
            </p:cNvSpPr>
            <p:nvPr/>
          </p:nvSpPr>
          <p:spPr bwMode="auto">
            <a:xfrm>
              <a:off x="6870735" y="3948012"/>
              <a:ext cx="4546" cy="12123"/>
            </a:xfrm>
            <a:custGeom>
              <a:avLst/>
              <a:gdLst>
                <a:gd name="T0" fmla="*/ 2 w 3"/>
                <a:gd name="T1" fmla="*/ 5 h 6"/>
                <a:gd name="T2" fmla="*/ 0 w 3"/>
                <a:gd name="T3" fmla="*/ 2 h 6"/>
                <a:gd name="T4" fmla="*/ 2 w 3"/>
                <a:gd name="T5" fmla="*/ 2 h 6"/>
                <a:gd name="T6" fmla="*/ 2 w 3"/>
                <a:gd name="T7" fmla="*/ 5 h 6"/>
                <a:gd name="T8" fmla="*/ 0 60000 65536"/>
                <a:gd name="T9" fmla="*/ 0 60000 65536"/>
                <a:gd name="T10" fmla="*/ 0 60000 65536"/>
                <a:gd name="T11" fmla="*/ 0 60000 65536"/>
                <a:gd name="T12" fmla="*/ 0 w 3"/>
                <a:gd name="T13" fmla="*/ 0 h 6"/>
                <a:gd name="T14" fmla="*/ 3 w 3"/>
                <a:gd name="T15" fmla="*/ 6 h 6"/>
              </a:gdLst>
              <a:ahLst/>
              <a:cxnLst>
                <a:cxn ang="T8">
                  <a:pos x="T0" y="T1"/>
                </a:cxn>
                <a:cxn ang="T9">
                  <a:pos x="T2" y="T3"/>
                </a:cxn>
                <a:cxn ang="T10">
                  <a:pos x="T4" y="T5"/>
                </a:cxn>
                <a:cxn ang="T11">
                  <a:pos x="T6" y="T7"/>
                </a:cxn>
              </a:cxnLst>
              <a:rect l="T12" t="T13" r="T14" b="T15"/>
              <a:pathLst>
                <a:path w="3" h="6">
                  <a:moveTo>
                    <a:pt x="2" y="5"/>
                  </a:moveTo>
                  <a:cubicBezTo>
                    <a:pt x="2" y="6"/>
                    <a:pt x="0" y="4"/>
                    <a:pt x="0" y="2"/>
                  </a:cubicBezTo>
                  <a:cubicBezTo>
                    <a:pt x="0" y="0"/>
                    <a:pt x="1" y="1"/>
                    <a:pt x="2" y="2"/>
                  </a:cubicBezTo>
                  <a:cubicBezTo>
                    <a:pt x="2" y="3"/>
                    <a:pt x="3" y="3"/>
                    <a:pt x="2" y="5"/>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43" name="Freeform 58"/>
            <p:cNvSpPr>
              <a:spLocks/>
            </p:cNvSpPr>
            <p:nvPr/>
          </p:nvSpPr>
          <p:spPr bwMode="auto">
            <a:xfrm>
              <a:off x="6828304" y="3901035"/>
              <a:ext cx="15154" cy="18185"/>
            </a:xfrm>
            <a:custGeom>
              <a:avLst/>
              <a:gdLst>
                <a:gd name="T0" fmla="*/ 5 w 8"/>
                <a:gd name="T1" fmla="*/ 8 h 9"/>
                <a:gd name="T2" fmla="*/ 2 w 8"/>
                <a:gd name="T3" fmla="*/ 4 h 9"/>
                <a:gd name="T4" fmla="*/ 5 w 8"/>
                <a:gd name="T5" fmla="*/ 3 h 9"/>
                <a:gd name="T6" fmla="*/ 7 w 8"/>
                <a:gd name="T7" fmla="*/ 9 h 9"/>
                <a:gd name="T8" fmla="*/ 5 w 8"/>
                <a:gd name="T9" fmla="*/ 8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5" y="8"/>
                  </a:moveTo>
                  <a:cubicBezTo>
                    <a:pt x="2" y="8"/>
                    <a:pt x="4" y="6"/>
                    <a:pt x="2" y="4"/>
                  </a:cubicBezTo>
                  <a:cubicBezTo>
                    <a:pt x="0" y="2"/>
                    <a:pt x="3" y="0"/>
                    <a:pt x="5" y="3"/>
                  </a:cubicBezTo>
                  <a:cubicBezTo>
                    <a:pt x="7" y="6"/>
                    <a:pt x="8" y="9"/>
                    <a:pt x="7" y="9"/>
                  </a:cubicBezTo>
                  <a:cubicBezTo>
                    <a:pt x="5" y="9"/>
                    <a:pt x="7" y="8"/>
                    <a:pt x="5" y="8"/>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44" name="Freeform 59"/>
            <p:cNvSpPr>
              <a:spLocks/>
            </p:cNvSpPr>
            <p:nvPr/>
          </p:nvSpPr>
          <p:spPr bwMode="auto">
            <a:xfrm>
              <a:off x="6817696" y="3855574"/>
              <a:ext cx="7577" cy="16669"/>
            </a:xfrm>
            <a:custGeom>
              <a:avLst/>
              <a:gdLst>
                <a:gd name="T0" fmla="*/ 3 w 4"/>
                <a:gd name="T1" fmla="*/ 8 h 8"/>
                <a:gd name="T2" fmla="*/ 1 w 4"/>
                <a:gd name="T3" fmla="*/ 3 h 8"/>
                <a:gd name="T4" fmla="*/ 3 w 4"/>
                <a:gd name="T5" fmla="*/ 5 h 8"/>
                <a:gd name="T6" fmla="*/ 3 w 4"/>
                <a:gd name="T7" fmla="*/ 8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3" y="8"/>
                  </a:moveTo>
                  <a:cubicBezTo>
                    <a:pt x="1" y="8"/>
                    <a:pt x="0" y="6"/>
                    <a:pt x="1" y="3"/>
                  </a:cubicBezTo>
                  <a:cubicBezTo>
                    <a:pt x="1" y="0"/>
                    <a:pt x="3" y="4"/>
                    <a:pt x="3" y="5"/>
                  </a:cubicBezTo>
                  <a:cubicBezTo>
                    <a:pt x="3" y="6"/>
                    <a:pt x="4" y="7"/>
                    <a:pt x="3" y="8"/>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45" name="Freeform 60"/>
            <p:cNvSpPr>
              <a:spLocks/>
            </p:cNvSpPr>
            <p:nvPr/>
          </p:nvSpPr>
          <p:spPr bwMode="auto">
            <a:xfrm>
              <a:off x="6822242" y="3855574"/>
              <a:ext cx="12123" cy="9092"/>
            </a:xfrm>
            <a:custGeom>
              <a:avLst/>
              <a:gdLst>
                <a:gd name="T0" fmla="*/ 1 w 6"/>
                <a:gd name="T1" fmla="*/ 4 h 5"/>
                <a:gd name="T2" fmla="*/ 1 w 6"/>
                <a:gd name="T3" fmla="*/ 1 h 5"/>
                <a:gd name="T4" fmla="*/ 3 w 6"/>
                <a:gd name="T5" fmla="*/ 2 h 5"/>
                <a:gd name="T6" fmla="*/ 5 w 6"/>
                <a:gd name="T7" fmla="*/ 4 h 5"/>
                <a:gd name="T8" fmla="*/ 3 w 6"/>
                <a:gd name="T9" fmla="*/ 4 h 5"/>
                <a:gd name="T10" fmla="*/ 1 w 6"/>
                <a:gd name="T11" fmla="*/ 4 h 5"/>
                <a:gd name="T12" fmla="*/ 0 60000 65536"/>
                <a:gd name="T13" fmla="*/ 0 60000 65536"/>
                <a:gd name="T14" fmla="*/ 0 60000 65536"/>
                <a:gd name="T15" fmla="*/ 0 60000 65536"/>
                <a:gd name="T16" fmla="*/ 0 60000 65536"/>
                <a:gd name="T17" fmla="*/ 0 60000 65536"/>
                <a:gd name="T18" fmla="*/ 0 w 6"/>
                <a:gd name="T19" fmla="*/ 0 h 5"/>
                <a:gd name="T20" fmla="*/ 6 w 6"/>
                <a:gd name="T21" fmla="*/ 5 h 5"/>
              </a:gdLst>
              <a:ahLst/>
              <a:cxnLst>
                <a:cxn ang="T12">
                  <a:pos x="T0" y="T1"/>
                </a:cxn>
                <a:cxn ang="T13">
                  <a:pos x="T2" y="T3"/>
                </a:cxn>
                <a:cxn ang="T14">
                  <a:pos x="T4" y="T5"/>
                </a:cxn>
                <a:cxn ang="T15">
                  <a:pos x="T6" y="T7"/>
                </a:cxn>
                <a:cxn ang="T16">
                  <a:pos x="T8" y="T9"/>
                </a:cxn>
                <a:cxn ang="T17">
                  <a:pos x="T10" y="T11"/>
                </a:cxn>
              </a:cxnLst>
              <a:rect l="T18" t="T19" r="T20" b="T21"/>
              <a:pathLst>
                <a:path w="6" h="5">
                  <a:moveTo>
                    <a:pt x="1" y="4"/>
                  </a:moveTo>
                  <a:cubicBezTo>
                    <a:pt x="0" y="3"/>
                    <a:pt x="1" y="3"/>
                    <a:pt x="1" y="1"/>
                  </a:cubicBezTo>
                  <a:cubicBezTo>
                    <a:pt x="1" y="0"/>
                    <a:pt x="2" y="0"/>
                    <a:pt x="3" y="2"/>
                  </a:cubicBezTo>
                  <a:cubicBezTo>
                    <a:pt x="3" y="3"/>
                    <a:pt x="4" y="2"/>
                    <a:pt x="5" y="4"/>
                  </a:cubicBezTo>
                  <a:cubicBezTo>
                    <a:pt x="6" y="5"/>
                    <a:pt x="4" y="3"/>
                    <a:pt x="3" y="4"/>
                  </a:cubicBezTo>
                  <a:cubicBezTo>
                    <a:pt x="1" y="5"/>
                    <a:pt x="1" y="5"/>
                    <a:pt x="1" y="4"/>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46" name="Freeform 61"/>
            <p:cNvSpPr>
              <a:spLocks/>
            </p:cNvSpPr>
            <p:nvPr/>
          </p:nvSpPr>
          <p:spPr bwMode="auto">
            <a:xfrm>
              <a:off x="6828304" y="3872243"/>
              <a:ext cx="3031" cy="3031"/>
            </a:xfrm>
            <a:custGeom>
              <a:avLst/>
              <a:gdLst>
                <a:gd name="T0" fmla="*/ 1 w 2"/>
                <a:gd name="T1" fmla="*/ 2 h 2"/>
                <a:gd name="T2" fmla="*/ 1 w 2"/>
                <a:gd name="T3" fmla="*/ 0 h 2"/>
                <a:gd name="T4" fmla="*/ 1 w 2"/>
                <a:gd name="T5" fmla="*/ 2 h 2"/>
                <a:gd name="T6" fmla="*/ 0 60000 65536"/>
                <a:gd name="T7" fmla="*/ 0 60000 65536"/>
                <a:gd name="T8" fmla="*/ 0 60000 65536"/>
                <a:gd name="T9" fmla="*/ 0 w 2"/>
                <a:gd name="T10" fmla="*/ 0 h 2"/>
                <a:gd name="T11" fmla="*/ 2 w 2"/>
                <a:gd name="T12" fmla="*/ 2 h 2"/>
              </a:gdLst>
              <a:ahLst/>
              <a:cxnLst>
                <a:cxn ang="T6">
                  <a:pos x="T0" y="T1"/>
                </a:cxn>
                <a:cxn ang="T7">
                  <a:pos x="T2" y="T3"/>
                </a:cxn>
                <a:cxn ang="T8">
                  <a:pos x="T4" y="T5"/>
                </a:cxn>
              </a:cxnLst>
              <a:rect l="T9" t="T10" r="T11" b="T12"/>
              <a:pathLst>
                <a:path w="2" h="2">
                  <a:moveTo>
                    <a:pt x="1" y="2"/>
                  </a:moveTo>
                  <a:cubicBezTo>
                    <a:pt x="0" y="2"/>
                    <a:pt x="0" y="0"/>
                    <a:pt x="1" y="0"/>
                  </a:cubicBezTo>
                  <a:cubicBezTo>
                    <a:pt x="2" y="0"/>
                    <a:pt x="2" y="2"/>
                    <a:pt x="1"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47" name="Freeform 62"/>
            <p:cNvSpPr>
              <a:spLocks/>
            </p:cNvSpPr>
            <p:nvPr/>
          </p:nvSpPr>
          <p:spPr bwMode="auto">
            <a:xfrm>
              <a:off x="6684342" y="3794958"/>
              <a:ext cx="46977" cy="21215"/>
            </a:xfrm>
            <a:custGeom>
              <a:avLst/>
              <a:gdLst>
                <a:gd name="T0" fmla="*/ 1 w 24"/>
                <a:gd name="T1" fmla="*/ 6 h 11"/>
                <a:gd name="T2" fmla="*/ 14 w 24"/>
                <a:gd name="T3" fmla="*/ 1 h 11"/>
                <a:gd name="T4" fmla="*/ 16 w 24"/>
                <a:gd name="T5" fmla="*/ 9 h 11"/>
                <a:gd name="T6" fmla="*/ 6 w 24"/>
                <a:gd name="T7" fmla="*/ 9 h 11"/>
                <a:gd name="T8" fmla="*/ 1 w 24"/>
                <a:gd name="T9" fmla="*/ 6 h 11"/>
                <a:gd name="T10" fmla="*/ 0 60000 65536"/>
                <a:gd name="T11" fmla="*/ 0 60000 65536"/>
                <a:gd name="T12" fmla="*/ 0 60000 65536"/>
                <a:gd name="T13" fmla="*/ 0 60000 65536"/>
                <a:gd name="T14" fmla="*/ 0 60000 65536"/>
                <a:gd name="T15" fmla="*/ 0 w 24"/>
                <a:gd name="T16" fmla="*/ 0 h 11"/>
                <a:gd name="T17" fmla="*/ 24 w 24"/>
                <a:gd name="T18" fmla="*/ 11 h 11"/>
              </a:gdLst>
              <a:ahLst/>
              <a:cxnLst>
                <a:cxn ang="T10">
                  <a:pos x="T0" y="T1"/>
                </a:cxn>
                <a:cxn ang="T11">
                  <a:pos x="T2" y="T3"/>
                </a:cxn>
                <a:cxn ang="T12">
                  <a:pos x="T4" y="T5"/>
                </a:cxn>
                <a:cxn ang="T13">
                  <a:pos x="T6" y="T7"/>
                </a:cxn>
                <a:cxn ang="T14">
                  <a:pos x="T8" y="T9"/>
                </a:cxn>
              </a:cxnLst>
              <a:rect l="T15" t="T16" r="T17" b="T18"/>
              <a:pathLst>
                <a:path w="24" h="11">
                  <a:moveTo>
                    <a:pt x="1" y="6"/>
                  </a:moveTo>
                  <a:cubicBezTo>
                    <a:pt x="0" y="0"/>
                    <a:pt x="5" y="0"/>
                    <a:pt x="14" y="1"/>
                  </a:cubicBezTo>
                  <a:cubicBezTo>
                    <a:pt x="24" y="2"/>
                    <a:pt x="21" y="7"/>
                    <a:pt x="16" y="9"/>
                  </a:cubicBezTo>
                  <a:cubicBezTo>
                    <a:pt x="10" y="11"/>
                    <a:pt x="12" y="8"/>
                    <a:pt x="6" y="9"/>
                  </a:cubicBezTo>
                  <a:cubicBezTo>
                    <a:pt x="0" y="10"/>
                    <a:pt x="2" y="9"/>
                    <a:pt x="1" y="6"/>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48" name="Freeform 63"/>
            <p:cNvSpPr>
              <a:spLocks/>
            </p:cNvSpPr>
            <p:nvPr/>
          </p:nvSpPr>
          <p:spPr bwMode="auto">
            <a:xfrm>
              <a:off x="6726773" y="3804050"/>
              <a:ext cx="7577" cy="6062"/>
            </a:xfrm>
            <a:custGeom>
              <a:avLst/>
              <a:gdLst>
                <a:gd name="T0" fmla="*/ 0 w 4"/>
                <a:gd name="T1" fmla="*/ 2 h 3"/>
                <a:gd name="T2" fmla="*/ 3 w 4"/>
                <a:gd name="T3" fmla="*/ 1 h 3"/>
                <a:gd name="T4" fmla="*/ 0 w 4"/>
                <a:gd name="T5" fmla="*/ 2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2"/>
                  </a:moveTo>
                  <a:cubicBezTo>
                    <a:pt x="0" y="1"/>
                    <a:pt x="3" y="0"/>
                    <a:pt x="3" y="1"/>
                  </a:cubicBezTo>
                  <a:cubicBezTo>
                    <a:pt x="4" y="2"/>
                    <a:pt x="0" y="3"/>
                    <a:pt x="0"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49" name="Freeform 64"/>
            <p:cNvSpPr>
              <a:spLocks/>
            </p:cNvSpPr>
            <p:nvPr/>
          </p:nvSpPr>
          <p:spPr bwMode="auto">
            <a:xfrm>
              <a:off x="6741927" y="3816173"/>
              <a:ext cx="9092" cy="4546"/>
            </a:xfrm>
            <a:custGeom>
              <a:avLst/>
              <a:gdLst>
                <a:gd name="T0" fmla="*/ 0 w 5"/>
                <a:gd name="T1" fmla="*/ 2 h 3"/>
                <a:gd name="T2" fmla="*/ 4 w 5"/>
                <a:gd name="T3" fmla="*/ 1 h 3"/>
                <a:gd name="T4" fmla="*/ 0 w 5"/>
                <a:gd name="T5" fmla="*/ 2 h 3"/>
                <a:gd name="T6" fmla="*/ 0 60000 65536"/>
                <a:gd name="T7" fmla="*/ 0 60000 65536"/>
                <a:gd name="T8" fmla="*/ 0 60000 65536"/>
                <a:gd name="T9" fmla="*/ 0 w 5"/>
                <a:gd name="T10" fmla="*/ 0 h 3"/>
                <a:gd name="T11" fmla="*/ 5 w 5"/>
                <a:gd name="T12" fmla="*/ 3 h 3"/>
              </a:gdLst>
              <a:ahLst/>
              <a:cxnLst>
                <a:cxn ang="T6">
                  <a:pos x="T0" y="T1"/>
                </a:cxn>
                <a:cxn ang="T7">
                  <a:pos x="T2" y="T3"/>
                </a:cxn>
                <a:cxn ang="T8">
                  <a:pos x="T4" y="T5"/>
                </a:cxn>
              </a:cxnLst>
              <a:rect l="T9" t="T10" r="T11" b="T12"/>
              <a:pathLst>
                <a:path w="5" h="3">
                  <a:moveTo>
                    <a:pt x="0" y="2"/>
                  </a:moveTo>
                  <a:cubicBezTo>
                    <a:pt x="0" y="0"/>
                    <a:pt x="2" y="0"/>
                    <a:pt x="4" y="1"/>
                  </a:cubicBezTo>
                  <a:cubicBezTo>
                    <a:pt x="5" y="1"/>
                    <a:pt x="0" y="3"/>
                    <a:pt x="0"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50" name="Freeform 65"/>
            <p:cNvSpPr>
              <a:spLocks/>
            </p:cNvSpPr>
            <p:nvPr/>
          </p:nvSpPr>
          <p:spPr bwMode="auto">
            <a:xfrm>
              <a:off x="6782842" y="3801020"/>
              <a:ext cx="7577" cy="7577"/>
            </a:xfrm>
            <a:custGeom>
              <a:avLst/>
              <a:gdLst>
                <a:gd name="T0" fmla="*/ 1 w 3"/>
                <a:gd name="T1" fmla="*/ 3 h 4"/>
                <a:gd name="T2" fmla="*/ 3 w 3"/>
                <a:gd name="T3" fmla="*/ 1 h 4"/>
                <a:gd name="T4" fmla="*/ 1 w 3"/>
                <a:gd name="T5" fmla="*/ 3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1" y="3"/>
                  </a:moveTo>
                  <a:cubicBezTo>
                    <a:pt x="0" y="2"/>
                    <a:pt x="3" y="0"/>
                    <a:pt x="3" y="1"/>
                  </a:cubicBezTo>
                  <a:cubicBezTo>
                    <a:pt x="3" y="2"/>
                    <a:pt x="1" y="4"/>
                    <a:pt x="1" y="3"/>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51" name="Freeform 66"/>
            <p:cNvSpPr>
              <a:spLocks/>
            </p:cNvSpPr>
            <p:nvPr/>
          </p:nvSpPr>
          <p:spPr bwMode="auto">
            <a:xfrm>
              <a:off x="6782842" y="3805566"/>
              <a:ext cx="7577" cy="6062"/>
            </a:xfrm>
            <a:custGeom>
              <a:avLst/>
              <a:gdLst>
                <a:gd name="T0" fmla="*/ 2 w 3"/>
                <a:gd name="T1" fmla="*/ 2 h 3"/>
                <a:gd name="T2" fmla="*/ 2 w 3"/>
                <a:gd name="T3" fmla="*/ 0 h 3"/>
                <a:gd name="T4" fmla="*/ 2 w 3"/>
                <a:gd name="T5" fmla="*/ 2 h 3"/>
                <a:gd name="T6" fmla="*/ 0 60000 65536"/>
                <a:gd name="T7" fmla="*/ 0 60000 65536"/>
                <a:gd name="T8" fmla="*/ 0 60000 65536"/>
                <a:gd name="T9" fmla="*/ 0 w 3"/>
                <a:gd name="T10" fmla="*/ 0 h 3"/>
                <a:gd name="T11" fmla="*/ 3 w 3"/>
                <a:gd name="T12" fmla="*/ 3 h 3"/>
              </a:gdLst>
              <a:ahLst/>
              <a:cxnLst>
                <a:cxn ang="T6">
                  <a:pos x="T0" y="T1"/>
                </a:cxn>
                <a:cxn ang="T7">
                  <a:pos x="T2" y="T3"/>
                </a:cxn>
                <a:cxn ang="T8">
                  <a:pos x="T4" y="T5"/>
                </a:cxn>
              </a:cxnLst>
              <a:rect l="T9" t="T10" r="T11" b="T12"/>
              <a:pathLst>
                <a:path w="3" h="3">
                  <a:moveTo>
                    <a:pt x="2" y="2"/>
                  </a:moveTo>
                  <a:cubicBezTo>
                    <a:pt x="0" y="2"/>
                    <a:pt x="1" y="0"/>
                    <a:pt x="2" y="0"/>
                  </a:cubicBezTo>
                  <a:cubicBezTo>
                    <a:pt x="3" y="1"/>
                    <a:pt x="3" y="3"/>
                    <a:pt x="2"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52" name="Freeform 67"/>
            <p:cNvSpPr>
              <a:spLocks/>
            </p:cNvSpPr>
            <p:nvPr/>
          </p:nvSpPr>
          <p:spPr bwMode="auto">
            <a:xfrm>
              <a:off x="6807089" y="3844966"/>
              <a:ext cx="3031" cy="7577"/>
            </a:xfrm>
            <a:custGeom>
              <a:avLst/>
              <a:gdLst>
                <a:gd name="T0" fmla="*/ 1 w 1"/>
                <a:gd name="T1" fmla="*/ 3 h 4"/>
                <a:gd name="T2" fmla="*/ 1 w 1"/>
                <a:gd name="T3" fmla="*/ 0 h 4"/>
                <a:gd name="T4" fmla="*/ 1 w 1"/>
                <a:gd name="T5" fmla="*/ 3 h 4"/>
                <a:gd name="T6" fmla="*/ 0 60000 65536"/>
                <a:gd name="T7" fmla="*/ 0 60000 65536"/>
                <a:gd name="T8" fmla="*/ 0 60000 65536"/>
                <a:gd name="T9" fmla="*/ 0 w 1"/>
                <a:gd name="T10" fmla="*/ 0 h 4"/>
                <a:gd name="T11" fmla="*/ 1 w 1"/>
                <a:gd name="T12" fmla="*/ 4 h 4"/>
              </a:gdLst>
              <a:ahLst/>
              <a:cxnLst>
                <a:cxn ang="T6">
                  <a:pos x="T0" y="T1"/>
                </a:cxn>
                <a:cxn ang="T7">
                  <a:pos x="T2" y="T3"/>
                </a:cxn>
                <a:cxn ang="T8">
                  <a:pos x="T4" y="T5"/>
                </a:cxn>
              </a:cxnLst>
              <a:rect l="T9" t="T10" r="T11" b="T12"/>
              <a:pathLst>
                <a:path w="1" h="4">
                  <a:moveTo>
                    <a:pt x="1" y="3"/>
                  </a:moveTo>
                  <a:cubicBezTo>
                    <a:pt x="0" y="4"/>
                    <a:pt x="0" y="1"/>
                    <a:pt x="1" y="0"/>
                  </a:cubicBezTo>
                  <a:cubicBezTo>
                    <a:pt x="1" y="0"/>
                    <a:pt x="1" y="2"/>
                    <a:pt x="1" y="3"/>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53" name="Freeform 68"/>
            <p:cNvSpPr>
              <a:spLocks/>
            </p:cNvSpPr>
            <p:nvPr/>
          </p:nvSpPr>
          <p:spPr bwMode="auto">
            <a:xfrm>
              <a:off x="6797996" y="3831327"/>
              <a:ext cx="3031" cy="6062"/>
            </a:xfrm>
            <a:custGeom>
              <a:avLst/>
              <a:gdLst>
                <a:gd name="T0" fmla="*/ 1 w 2"/>
                <a:gd name="T1" fmla="*/ 3 h 3"/>
                <a:gd name="T2" fmla="*/ 1 w 2"/>
                <a:gd name="T3" fmla="*/ 2 h 3"/>
                <a:gd name="T4" fmla="*/ 1 w 2"/>
                <a:gd name="T5" fmla="*/ 3 h 3"/>
                <a:gd name="T6" fmla="*/ 0 60000 65536"/>
                <a:gd name="T7" fmla="*/ 0 60000 65536"/>
                <a:gd name="T8" fmla="*/ 0 60000 65536"/>
                <a:gd name="T9" fmla="*/ 0 w 2"/>
                <a:gd name="T10" fmla="*/ 0 h 3"/>
                <a:gd name="T11" fmla="*/ 2 w 2"/>
                <a:gd name="T12" fmla="*/ 3 h 3"/>
              </a:gdLst>
              <a:ahLst/>
              <a:cxnLst>
                <a:cxn ang="T6">
                  <a:pos x="T0" y="T1"/>
                </a:cxn>
                <a:cxn ang="T7">
                  <a:pos x="T2" y="T3"/>
                </a:cxn>
                <a:cxn ang="T8">
                  <a:pos x="T4" y="T5"/>
                </a:cxn>
              </a:cxnLst>
              <a:rect l="T9" t="T10" r="T11" b="T12"/>
              <a:pathLst>
                <a:path w="2" h="3">
                  <a:moveTo>
                    <a:pt x="1" y="3"/>
                  </a:moveTo>
                  <a:cubicBezTo>
                    <a:pt x="0" y="3"/>
                    <a:pt x="0" y="3"/>
                    <a:pt x="1" y="2"/>
                  </a:cubicBezTo>
                  <a:cubicBezTo>
                    <a:pt x="1" y="0"/>
                    <a:pt x="2" y="2"/>
                    <a:pt x="1" y="3"/>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54" name="Freeform 69"/>
            <p:cNvSpPr>
              <a:spLocks/>
            </p:cNvSpPr>
            <p:nvPr/>
          </p:nvSpPr>
          <p:spPr bwMode="auto">
            <a:xfrm>
              <a:off x="6790419" y="3825266"/>
              <a:ext cx="7577" cy="7577"/>
            </a:xfrm>
            <a:custGeom>
              <a:avLst/>
              <a:gdLst>
                <a:gd name="T0" fmla="*/ 1 w 3"/>
                <a:gd name="T1" fmla="*/ 1 h 4"/>
                <a:gd name="T2" fmla="*/ 3 w 3"/>
                <a:gd name="T3" fmla="*/ 3 h 4"/>
                <a:gd name="T4" fmla="*/ 1 w 3"/>
                <a:gd name="T5" fmla="*/ 1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1" y="1"/>
                  </a:moveTo>
                  <a:cubicBezTo>
                    <a:pt x="1" y="0"/>
                    <a:pt x="3" y="2"/>
                    <a:pt x="3" y="3"/>
                  </a:cubicBezTo>
                  <a:cubicBezTo>
                    <a:pt x="2" y="4"/>
                    <a:pt x="0" y="3"/>
                    <a:pt x="1" y="1"/>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55" name="Freeform 70"/>
            <p:cNvSpPr>
              <a:spLocks/>
            </p:cNvSpPr>
            <p:nvPr/>
          </p:nvSpPr>
          <p:spPr bwMode="auto">
            <a:xfrm>
              <a:off x="6814665" y="3832843"/>
              <a:ext cx="7577" cy="7577"/>
            </a:xfrm>
            <a:custGeom>
              <a:avLst/>
              <a:gdLst>
                <a:gd name="T0" fmla="*/ 2 w 4"/>
                <a:gd name="T1" fmla="*/ 4 h 4"/>
                <a:gd name="T2" fmla="*/ 2 w 4"/>
                <a:gd name="T3" fmla="*/ 1 h 4"/>
                <a:gd name="T4" fmla="*/ 2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2" y="4"/>
                  </a:moveTo>
                  <a:cubicBezTo>
                    <a:pt x="0" y="3"/>
                    <a:pt x="1" y="0"/>
                    <a:pt x="2" y="1"/>
                  </a:cubicBezTo>
                  <a:cubicBezTo>
                    <a:pt x="4" y="2"/>
                    <a:pt x="3" y="4"/>
                    <a:pt x="2" y="4"/>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56" name="Freeform 71"/>
            <p:cNvSpPr>
              <a:spLocks/>
            </p:cNvSpPr>
            <p:nvPr/>
          </p:nvSpPr>
          <p:spPr bwMode="auto">
            <a:xfrm>
              <a:off x="6814665" y="3817689"/>
              <a:ext cx="6062" cy="7577"/>
            </a:xfrm>
            <a:custGeom>
              <a:avLst/>
              <a:gdLst>
                <a:gd name="T0" fmla="*/ 2 w 3"/>
                <a:gd name="T1" fmla="*/ 3 h 4"/>
                <a:gd name="T2" fmla="*/ 2 w 3"/>
                <a:gd name="T3" fmla="*/ 1 h 4"/>
                <a:gd name="T4" fmla="*/ 2 w 3"/>
                <a:gd name="T5" fmla="*/ 3 h 4"/>
                <a:gd name="T6" fmla="*/ 0 60000 65536"/>
                <a:gd name="T7" fmla="*/ 0 60000 65536"/>
                <a:gd name="T8" fmla="*/ 0 60000 65536"/>
                <a:gd name="T9" fmla="*/ 0 w 3"/>
                <a:gd name="T10" fmla="*/ 0 h 4"/>
                <a:gd name="T11" fmla="*/ 3 w 3"/>
                <a:gd name="T12" fmla="*/ 4 h 4"/>
              </a:gdLst>
              <a:ahLst/>
              <a:cxnLst>
                <a:cxn ang="T6">
                  <a:pos x="T0" y="T1"/>
                </a:cxn>
                <a:cxn ang="T7">
                  <a:pos x="T2" y="T3"/>
                </a:cxn>
                <a:cxn ang="T8">
                  <a:pos x="T4" y="T5"/>
                </a:cxn>
              </a:cxnLst>
              <a:rect l="T9" t="T10" r="T11" b="T12"/>
              <a:pathLst>
                <a:path w="3" h="4">
                  <a:moveTo>
                    <a:pt x="2" y="3"/>
                  </a:moveTo>
                  <a:cubicBezTo>
                    <a:pt x="0" y="2"/>
                    <a:pt x="1" y="0"/>
                    <a:pt x="2" y="1"/>
                  </a:cubicBezTo>
                  <a:cubicBezTo>
                    <a:pt x="3" y="2"/>
                    <a:pt x="2" y="4"/>
                    <a:pt x="2" y="3"/>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57" name="Freeform 72"/>
            <p:cNvSpPr>
              <a:spLocks noEditPoints="1"/>
            </p:cNvSpPr>
            <p:nvPr/>
          </p:nvSpPr>
          <p:spPr bwMode="auto">
            <a:xfrm>
              <a:off x="4891636" y="1356696"/>
              <a:ext cx="2153368" cy="1700267"/>
            </a:xfrm>
            <a:custGeom>
              <a:avLst/>
              <a:gdLst>
                <a:gd name="T0" fmla="*/ 180 w 1093"/>
                <a:gd name="T1" fmla="*/ 731 h 863"/>
                <a:gd name="T2" fmla="*/ 109 w 1093"/>
                <a:gd name="T3" fmla="*/ 660 h 863"/>
                <a:gd name="T4" fmla="*/ 109 w 1093"/>
                <a:gd name="T5" fmla="*/ 669 h 863"/>
                <a:gd name="T6" fmla="*/ 103 w 1093"/>
                <a:gd name="T7" fmla="*/ 664 h 863"/>
                <a:gd name="T8" fmla="*/ 133 w 1093"/>
                <a:gd name="T9" fmla="*/ 649 h 863"/>
                <a:gd name="T10" fmla="*/ 146 w 1093"/>
                <a:gd name="T11" fmla="*/ 660 h 863"/>
                <a:gd name="T12" fmla="*/ 276 w 1093"/>
                <a:gd name="T13" fmla="*/ 258 h 863"/>
                <a:gd name="T14" fmla="*/ 188 w 1093"/>
                <a:gd name="T15" fmla="*/ 272 h 863"/>
                <a:gd name="T16" fmla="*/ 476 w 1093"/>
                <a:gd name="T17" fmla="*/ 325 h 863"/>
                <a:gd name="T18" fmla="*/ 411 w 1093"/>
                <a:gd name="T19" fmla="*/ 283 h 863"/>
                <a:gd name="T20" fmla="*/ 282 w 1093"/>
                <a:gd name="T21" fmla="*/ 270 h 863"/>
                <a:gd name="T22" fmla="*/ 335 w 1093"/>
                <a:gd name="T23" fmla="*/ 338 h 863"/>
                <a:gd name="T24" fmla="*/ 441 w 1093"/>
                <a:gd name="T25" fmla="*/ 255 h 863"/>
                <a:gd name="T26" fmla="*/ 779 w 1093"/>
                <a:gd name="T27" fmla="*/ 428 h 863"/>
                <a:gd name="T28" fmla="*/ 943 w 1093"/>
                <a:gd name="T29" fmla="*/ 461 h 863"/>
                <a:gd name="T30" fmla="*/ 952 w 1093"/>
                <a:gd name="T31" fmla="*/ 380 h 863"/>
                <a:gd name="T32" fmla="*/ 795 w 1093"/>
                <a:gd name="T33" fmla="*/ 262 h 863"/>
                <a:gd name="T34" fmla="*/ 628 w 1093"/>
                <a:gd name="T35" fmla="*/ 281 h 863"/>
                <a:gd name="T36" fmla="*/ 721 w 1093"/>
                <a:gd name="T37" fmla="*/ 453 h 863"/>
                <a:gd name="T38" fmla="*/ 777 w 1093"/>
                <a:gd name="T39" fmla="*/ 256 h 863"/>
                <a:gd name="T40" fmla="*/ 750 w 1093"/>
                <a:gd name="T41" fmla="*/ 214 h 863"/>
                <a:gd name="T42" fmla="*/ 547 w 1093"/>
                <a:gd name="T43" fmla="*/ 167 h 863"/>
                <a:gd name="T44" fmla="*/ 576 w 1093"/>
                <a:gd name="T45" fmla="*/ 275 h 863"/>
                <a:gd name="T46" fmla="*/ 491 w 1093"/>
                <a:gd name="T47" fmla="*/ 245 h 863"/>
                <a:gd name="T48" fmla="*/ 445 w 1093"/>
                <a:gd name="T49" fmla="*/ 111 h 863"/>
                <a:gd name="T50" fmla="*/ 775 w 1093"/>
                <a:gd name="T51" fmla="*/ 146 h 863"/>
                <a:gd name="T52" fmla="*/ 937 w 1093"/>
                <a:gd name="T53" fmla="*/ 8 h 863"/>
                <a:gd name="T54" fmla="*/ 631 w 1093"/>
                <a:gd name="T55" fmla="*/ 34 h 863"/>
                <a:gd name="T56" fmla="*/ 671 w 1093"/>
                <a:gd name="T57" fmla="*/ 80 h 863"/>
                <a:gd name="T58" fmla="*/ 649 w 1093"/>
                <a:gd name="T59" fmla="*/ 173 h 863"/>
                <a:gd name="T60" fmla="*/ 671 w 1093"/>
                <a:gd name="T61" fmla="*/ 109 h 863"/>
                <a:gd name="T62" fmla="*/ 526 w 1093"/>
                <a:gd name="T63" fmla="*/ 117 h 863"/>
                <a:gd name="T64" fmla="*/ 380 w 1093"/>
                <a:gd name="T65" fmla="*/ 170 h 863"/>
                <a:gd name="T66" fmla="*/ 335 w 1093"/>
                <a:gd name="T67" fmla="*/ 219 h 863"/>
                <a:gd name="T68" fmla="*/ 243 w 1093"/>
                <a:gd name="T69" fmla="*/ 184 h 863"/>
                <a:gd name="T70" fmla="*/ 387 w 1093"/>
                <a:gd name="T71" fmla="*/ 133 h 863"/>
                <a:gd name="T72" fmla="*/ 471 w 1093"/>
                <a:gd name="T73" fmla="*/ 193 h 863"/>
                <a:gd name="T74" fmla="*/ 996 w 1093"/>
                <a:gd name="T75" fmla="*/ 797 h 863"/>
                <a:gd name="T76" fmla="*/ 1069 w 1093"/>
                <a:gd name="T77" fmla="*/ 763 h 863"/>
                <a:gd name="T78" fmla="*/ 1055 w 1093"/>
                <a:gd name="T79" fmla="*/ 696 h 863"/>
                <a:gd name="T80" fmla="*/ 623 w 1093"/>
                <a:gd name="T81" fmla="*/ 754 h 863"/>
                <a:gd name="T82" fmla="*/ 698 w 1093"/>
                <a:gd name="T83" fmla="*/ 776 h 863"/>
                <a:gd name="T84" fmla="*/ 735 w 1093"/>
                <a:gd name="T85" fmla="*/ 805 h 863"/>
                <a:gd name="T86" fmla="*/ 765 w 1093"/>
                <a:gd name="T87" fmla="*/ 843 h 863"/>
                <a:gd name="T88" fmla="*/ 871 w 1093"/>
                <a:gd name="T89" fmla="*/ 793 h 863"/>
                <a:gd name="T90" fmla="*/ 936 w 1093"/>
                <a:gd name="T91" fmla="*/ 809 h 863"/>
                <a:gd name="T92" fmla="*/ 1009 w 1093"/>
                <a:gd name="T93" fmla="*/ 707 h 863"/>
                <a:gd name="T94" fmla="*/ 948 w 1093"/>
                <a:gd name="T95" fmla="*/ 533 h 863"/>
                <a:gd name="T96" fmla="*/ 780 w 1093"/>
                <a:gd name="T97" fmla="*/ 542 h 863"/>
                <a:gd name="T98" fmla="*/ 591 w 1093"/>
                <a:gd name="T99" fmla="*/ 560 h 863"/>
                <a:gd name="T100" fmla="*/ 719 w 1093"/>
                <a:gd name="T101" fmla="*/ 395 h 863"/>
                <a:gd name="T102" fmla="*/ 636 w 1093"/>
                <a:gd name="T103" fmla="*/ 339 h 863"/>
                <a:gd name="T104" fmla="*/ 561 w 1093"/>
                <a:gd name="T105" fmla="*/ 365 h 863"/>
                <a:gd name="T106" fmla="*/ 319 w 1093"/>
                <a:gd name="T107" fmla="*/ 363 h 863"/>
                <a:gd name="T108" fmla="*/ 80 w 1093"/>
                <a:gd name="T109" fmla="*/ 346 h 863"/>
                <a:gd name="T110" fmla="*/ 74 w 1093"/>
                <a:gd name="T111" fmla="*/ 543 h 863"/>
                <a:gd name="T112" fmla="*/ 149 w 1093"/>
                <a:gd name="T113" fmla="*/ 658 h 863"/>
                <a:gd name="T114" fmla="*/ 185 w 1093"/>
                <a:gd name="T115" fmla="*/ 711 h 863"/>
                <a:gd name="T116" fmla="*/ 755 w 1093"/>
                <a:gd name="T117" fmla="*/ 483 h 863"/>
                <a:gd name="T118" fmla="*/ 284 w 1093"/>
                <a:gd name="T119" fmla="*/ 182 h 863"/>
                <a:gd name="T120" fmla="*/ 451 w 1093"/>
                <a:gd name="T121" fmla="*/ 180 h 863"/>
                <a:gd name="T122" fmla="*/ 732 w 1093"/>
                <a:gd name="T123" fmla="*/ 667 h 863"/>
                <a:gd name="T124" fmla="*/ 767 w 1093"/>
                <a:gd name="T125" fmla="*/ 606 h 8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93"/>
                <a:gd name="T190" fmla="*/ 0 h 863"/>
                <a:gd name="T191" fmla="*/ 1093 w 1093"/>
                <a:gd name="T192" fmla="*/ 863 h 8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93" h="863">
                  <a:moveTo>
                    <a:pt x="155" y="706"/>
                  </a:moveTo>
                  <a:cubicBezTo>
                    <a:pt x="159" y="704"/>
                    <a:pt x="165" y="705"/>
                    <a:pt x="168" y="708"/>
                  </a:cubicBezTo>
                  <a:cubicBezTo>
                    <a:pt x="172" y="711"/>
                    <a:pt x="190" y="712"/>
                    <a:pt x="192" y="716"/>
                  </a:cubicBezTo>
                  <a:cubicBezTo>
                    <a:pt x="194" y="723"/>
                    <a:pt x="200" y="724"/>
                    <a:pt x="198" y="726"/>
                  </a:cubicBezTo>
                  <a:cubicBezTo>
                    <a:pt x="197" y="728"/>
                    <a:pt x="202" y="731"/>
                    <a:pt x="207" y="732"/>
                  </a:cubicBezTo>
                  <a:cubicBezTo>
                    <a:pt x="211" y="733"/>
                    <a:pt x="210" y="738"/>
                    <a:pt x="213" y="740"/>
                  </a:cubicBezTo>
                  <a:cubicBezTo>
                    <a:pt x="216" y="743"/>
                    <a:pt x="215" y="744"/>
                    <a:pt x="216" y="745"/>
                  </a:cubicBezTo>
                  <a:cubicBezTo>
                    <a:pt x="218" y="746"/>
                    <a:pt x="219" y="750"/>
                    <a:pt x="217" y="749"/>
                  </a:cubicBezTo>
                  <a:cubicBezTo>
                    <a:pt x="215" y="748"/>
                    <a:pt x="217" y="752"/>
                    <a:pt x="211" y="750"/>
                  </a:cubicBezTo>
                  <a:cubicBezTo>
                    <a:pt x="206" y="748"/>
                    <a:pt x="207" y="747"/>
                    <a:pt x="202" y="746"/>
                  </a:cubicBezTo>
                  <a:cubicBezTo>
                    <a:pt x="197" y="746"/>
                    <a:pt x="194" y="742"/>
                    <a:pt x="195" y="740"/>
                  </a:cubicBezTo>
                  <a:cubicBezTo>
                    <a:pt x="197" y="739"/>
                    <a:pt x="194" y="738"/>
                    <a:pt x="192" y="739"/>
                  </a:cubicBezTo>
                  <a:cubicBezTo>
                    <a:pt x="189" y="740"/>
                    <a:pt x="186" y="738"/>
                    <a:pt x="187" y="735"/>
                  </a:cubicBezTo>
                  <a:cubicBezTo>
                    <a:pt x="188" y="733"/>
                    <a:pt x="185" y="735"/>
                    <a:pt x="185" y="732"/>
                  </a:cubicBezTo>
                  <a:cubicBezTo>
                    <a:pt x="184" y="730"/>
                    <a:pt x="183" y="730"/>
                    <a:pt x="180" y="731"/>
                  </a:cubicBezTo>
                  <a:cubicBezTo>
                    <a:pt x="176" y="732"/>
                    <a:pt x="176" y="729"/>
                    <a:pt x="179" y="727"/>
                  </a:cubicBezTo>
                  <a:cubicBezTo>
                    <a:pt x="182" y="726"/>
                    <a:pt x="178" y="727"/>
                    <a:pt x="176" y="723"/>
                  </a:cubicBezTo>
                  <a:cubicBezTo>
                    <a:pt x="175" y="718"/>
                    <a:pt x="172" y="725"/>
                    <a:pt x="170" y="723"/>
                  </a:cubicBezTo>
                  <a:cubicBezTo>
                    <a:pt x="168" y="721"/>
                    <a:pt x="172" y="719"/>
                    <a:pt x="170" y="718"/>
                  </a:cubicBezTo>
                  <a:cubicBezTo>
                    <a:pt x="168" y="717"/>
                    <a:pt x="168" y="722"/>
                    <a:pt x="166" y="719"/>
                  </a:cubicBezTo>
                  <a:cubicBezTo>
                    <a:pt x="165" y="716"/>
                    <a:pt x="162" y="720"/>
                    <a:pt x="161" y="719"/>
                  </a:cubicBezTo>
                  <a:cubicBezTo>
                    <a:pt x="160" y="717"/>
                    <a:pt x="165" y="717"/>
                    <a:pt x="162" y="715"/>
                  </a:cubicBezTo>
                  <a:cubicBezTo>
                    <a:pt x="159" y="713"/>
                    <a:pt x="163" y="711"/>
                    <a:pt x="165" y="711"/>
                  </a:cubicBezTo>
                  <a:cubicBezTo>
                    <a:pt x="168" y="711"/>
                    <a:pt x="165" y="710"/>
                    <a:pt x="161" y="711"/>
                  </a:cubicBezTo>
                  <a:cubicBezTo>
                    <a:pt x="158" y="712"/>
                    <a:pt x="153" y="707"/>
                    <a:pt x="155" y="706"/>
                  </a:cubicBezTo>
                  <a:close/>
                  <a:moveTo>
                    <a:pt x="100" y="656"/>
                  </a:moveTo>
                  <a:cubicBezTo>
                    <a:pt x="102" y="656"/>
                    <a:pt x="104" y="659"/>
                    <a:pt x="102" y="658"/>
                  </a:cubicBezTo>
                  <a:cubicBezTo>
                    <a:pt x="101" y="658"/>
                    <a:pt x="99" y="658"/>
                    <a:pt x="102" y="660"/>
                  </a:cubicBezTo>
                  <a:cubicBezTo>
                    <a:pt x="104" y="661"/>
                    <a:pt x="101" y="662"/>
                    <a:pt x="105" y="662"/>
                  </a:cubicBezTo>
                  <a:cubicBezTo>
                    <a:pt x="109" y="662"/>
                    <a:pt x="106" y="661"/>
                    <a:pt x="109" y="660"/>
                  </a:cubicBezTo>
                  <a:cubicBezTo>
                    <a:pt x="113" y="660"/>
                    <a:pt x="110" y="652"/>
                    <a:pt x="111" y="650"/>
                  </a:cubicBezTo>
                  <a:cubicBezTo>
                    <a:pt x="113" y="647"/>
                    <a:pt x="114" y="642"/>
                    <a:pt x="112" y="644"/>
                  </a:cubicBezTo>
                  <a:cubicBezTo>
                    <a:pt x="111" y="646"/>
                    <a:pt x="107" y="644"/>
                    <a:pt x="108" y="646"/>
                  </a:cubicBezTo>
                  <a:cubicBezTo>
                    <a:pt x="109" y="649"/>
                    <a:pt x="109" y="652"/>
                    <a:pt x="105" y="653"/>
                  </a:cubicBezTo>
                  <a:cubicBezTo>
                    <a:pt x="102" y="654"/>
                    <a:pt x="99" y="652"/>
                    <a:pt x="103" y="651"/>
                  </a:cubicBezTo>
                  <a:cubicBezTo>
                    <a:pt x="107" y="650"/>
                    <a:pt x="109" y="648"/>
                    <a:pt x="106" y="645"/>
                  </a:cubicBezTo>
                  <a:cubicBezTo>
                    <a:pt x="104" y="643"/>
                    <a:pt x="104" y="646"/>
                    <a:pt x="103" y="644"/>
                  </a:cubicBezTo>
                  <a:cubicBezTo>
                    <a:pt x="101" y="642"/>
                    <a:pt x="101" y="645"/>
                    <a:pt x="99" y="643"/>
                  </a:cubicBezTo>
                  <a:cubicBezTo>
                    <a:pt x="97" y="642"/>
                    <a:pt x="96" y="642"/>
                    <a:pt x="96" y="645"/>
                  </a:cubicBezTo>
                  <a:cubicBezTo>
                    <a:pt x="97" y="647"/>
                    <a:pt x="94" y="647"/>
                    <a:pt x="97" y="651"/>
                  </a:cubicBezTo>
                  <a:cubicBezTo>
                    <a:pt x="99" y="655"/>
                    <a:pt x="96" y="653"/>
                    <a:pt x="98" y="655"/>
                  </a:cubicBezTo>
                  <a:cubicBezTo>
                    <a:pt x="99" y="656"/>
                    <a:pt x="98" y="657"/>
                    <a:pt x="100" y="656"/>
                  </a:cubicBezTo>
                  <a:close/>
                  <a:moveTo>
                    <a:pt x="106" y="664"/>
                  </a:moveTo>
                  <a:cubicBezTo>
                    <a:pt x="108" y="665"/>
                    <a:pt x="109" y="666"/>
                    <a:pt x="107" y="666"/>
                  </a:cubicBezTo>
                  <a:cubicBezTo>
                    <a:pt x="105" y="666"/>
                    <a:pt x="106" y="669"/>
                    <a:pt x="109" y="669"/>
                  </a:cubicBezTo>
                  <a:cubicBezTo>
                    <a:pt x="111" y="669"/>
                    <a:pt x="108" y="670"/>
                    <a:pt x="109" y="671"/>
                  </a:cubicBezTo>
                  <a:cubicBezTo>
                    <a:pt x="109" y="672"/>
                    <a:pt x="110" y="672"/>
                    <a:pt x="113" y="675"/>
                  </a:cubicBezTo>
                  <a:cubicBezTo>
                    <a:pt x="116" y="677"/>
                    <a:pt x="114" y="677"/>
                    <a:pt x="116" y="678"/>
                  </a:cubicBezTo>
                  <a:cubicBezTo>
                    <a:pt x="117" y="680"/>
                    <a:pt x="117" y="681"/>
                    <a:pt x="119" y="681"/>
                  </a:cubicBezTo>
                  <a:cubicBezTo>
                    <a:pt x="122" y="682"/>
                    <a:pt x="122" y="680"/>
                    <a:pt x="121" y="679"/>
                  </a:cubicBezTo>
                  <a:cubicBezTo>
                    <a:pt x="120" y="677"/>
                    <a:pt x="118" y="679"/>
                    <a:pt x="119" y="677"/>
                  </a:cubicBezTo>
                  <a:cubicBezTo>
                    <a:pt x="119" y="676"/>
                    <a:pt x="119" y="675"/>
                    <a:pt x="118" y="676"/>
                  </a:cubicBezTo>
                  <a:cubicBezTo>
                    <a:pt x="116" y="677"/>
                    <a:pt x="117" y="675"/>
                    <a:pt x="115" y="675"/>
                  </a:cubicBezTo>
                  <a:cubicBezTo>
                    <a:pt x="114" y="674"/>
                    <a:pt x="112" y="671"/>
                    <a:pt x="113" y="670"/>
                  </a:cubicBezTo>
                  <a:cubicBezTo>
                    <a:pt x="114" y="668"/>
                    <a:pt x="113" y="670"/>
                    <a:pt x="111" y="668"/>
                  </a:cubicBezTo>
                  <a:cubicBezTo>
                    <a:pt x="109" y="666"/>
                    <a:pt x="113" y="668"/>
                    <a:pt x="114" y="667"/>
                  </a:cubicBezTo>
                  <a:cubicBezTo>
                    <a:pt x="115" y="665"/>
                    <a:pt x="113" y="666"/>
                    <a:pt x="114" y="664"/>
                  </a:cubicBezTo>
                  <a:cubicBezTo>
                    <a:pt x="115" y="663"/>
                    <a:pt x="113" y="663"/>
                    <a:pt x="113" y="662"/>
                  </a:cubicBezTo>
                  <a:cubicBezTo>
                    <a:pt x="113" y="660"/>
                    <a:pt x="112" y="660"/>
                    <a:pt x="110" y="662"/>
                  </a:cubicBezTo>
                  <a:cubicBezTo>
                    <a:pt x="108" y="664"/>
                    <a:pt x="101" y="662"/>
                    <a:pt x="103" y="664"/>
                  </a:cubicBezTo>
                  <a:cubicBezTo>
                    <a:pt x="104" y="665"/>
                    <a:pt x="104" y="664"/>
                    <a:pt x="106" y="664"/>
                  </a:cubicBezTo>
                  <a:close/>
                  <a:moveTo>
                    <a:pt x="122" y="637"/>
                  </a:moveTo>
                  <a:cubicBezTo>
                    <a:pt x="121" y="635"/>
                    <a:pt x="125" y="633"/>
                    <a:pt x="125" y="635"/>
                  </a:cubicBezTo>
                  <a:cubicBezTo>
                    <a:pt x="125" y="636"/>
                    <a:pt x="123" y="639"/>
                    <a:pt x="122" y="637"/>
                  </a:cubicBezTo>
                  <a:close/>
                  <a:moveTo>
                    <a:pt x="174" y="724"/>
                  </a:moveTo>
                  <a:cubicBezTo>
                    <a:pt x="175" y="722"/>
                    <a:pt x="177" y="726"/>
                    <a:pt x="177" y="727"/>
                  </a:cubicBezTo>
                  <a:cubicBezTo>
                    <a:pt x="176" y="728"/>
                    <a:pt x="172" y="726"/>
                    <a:pt x="174" y="724"/>
                  </a:cubicBezTo>
                  <a:close/>
                  <a:moveTo>
                    <a:pt x="134" y="661"/>
                  </a:moveTo>
                  <a:cubicBezTo>
                    <a:pt x="135" y="664"/>
                    <a:pt x="138" y="661"/>
                    <a:pt x="136" y="659"/>
                  </a:cubicBezTo>
                  <a:cubicBezTo>
                    <a:pt x="135" y="657"/>
                    <a:pt x="133" y="656"/>
                    <a:pt x="130" y="654"/>
                  </a:cubicBezTo>
                  <a:cubicBezTo>
                    <a:pt x="127" y="652"/>
                    <a:pt x="128" y="654"/>
                    <a:pt x="129" y="657"/>
                  </a:cubicBezTo>
                  <a:cubicBezTo>
                    <a:pt x="130" y="658"/>
                    <a:pt x="133" y="658"/>
                    <a:pt x="134" y="661"/>
                  </a:cubicBezTo>
                  <a:close/>
                  <a:moveTo>
                    <a:pt x="140" y="660"/>
                  </a:moveTo>
                  <a:cubicBezTo>
                    <a:pt x="140" y="659"/>
                    <a:pt x="141" y="659"/>
                    <a:pt x="140" y="657"/>
                  </a:cubicBezTo>
                  <a:cubicBezTo>
                    <a:pt x="139" y="655"/>
                    <a:pt x="136" y="652"/>
                    <a:pt x="133" y="649"/>
                  </a:cubicBezTo>
                  <a:cubicBezTo>
                    <a:pt x="131" y="647"/>
                    <a:pt x="130" y="650"/>
                    <a:pt x="131" y="651"/>
                  </a:cubicBezTo>
                  <a:cubicBezTo>
                    <a:pt x="132" y="653"/>
                    <a:pt x="133" y="654"/>
                    <a:pt x="135" y="655"/>
                  </a:cubicBezTo>
                  <a:cubicBezTo>
                    <a:pt x="136" y="655"/>
                    <a:pt x="136" y="657"/>
                    <a:pt x="138" y="661"/>
                  </a:cubicBezTo>
                  <a:cubicBezTo>
                    <a:pt x="139" y="661"/>
                    <a:pt x="141" y="661"/>
                    <a:pt x="140" y="660"/>
                  </a:cubicBezTo>
                  <a:close/>
                  <a:moveTo>
                    <a:pt x="128" y="648"/>
                  </a:moveTo>
                  <a:cubicBezTo>
                    <a:pt x="129" y="649"/>
                    <a:pt x="130" y="650"/>
                    <a:pt x="131" y="648"/>
                  </a:cubicBezTo>
                  <a:cubicBezTo>
                    <a:pt x="132" y="647"/>
                    <a:pt x="131" y="645"/>
                    <a:pt x="129" y="645"/>
                  </a:cubicBezTo>
                  <a:cubicBezTo>
                    <a:pt x="126" y="645"/>
                    <a:pt x="125" y="646"/>
                    <a:pt x="125" y="649"/>
                  </a:cubicBezTo>
                  <a:cubicBezTo>
                    <a:pt x="125" y="651"/>
                    <a:pt x="126" y="647"/>
                    <a:pt x="128" y="648"/>
                  </a:cubicBezTo>
                  <a:close/>
                  <a:moveTo>
                    <a:pt x="149" y="665"/>
                  </a:moveTo>
                  <a:cubicBezTo>
                    <a:pt x="150" y="666"/>
                    <a:pt x="145" y="668"/>
                    <a:pt x="145" y="669"/>
                  </a:cubicBezTo>
                  <a:cubicBezTo>
                    <a:pt x="146" y="671"/>
                    <a:pt x="148" y="672"/>
                    <a:pt x="149" y="670"/>
                  </a:cubicBezTo>
                  <a:cubicBezTo>
                    <a:pt x="150" y="667"/>
                    <a:pt x="149" y="672"/>
                    <a:pt x="151" y="672"/>
                  </a:cubicBezTo>
                  <a:cubicBezTo>
                    <a:pt x="152" y="673"/>
                    <a:pt x="152" y="671"/>
                    <a:pt x="152" y="667"/>
                  </a:cubicBezTo>
                  <a:cubicBezTo>
                    <a:pt x="152" y="663"/>
                    <a:pt x="147" y="660"/>
                    <a:pt x="146" y="660"/>
                  </a:cubicBezTo>
                  <a:cubicBezTo>
                    <a:pt x="145" y="660"/>
                    <a:pt x="146" y="664"/>
                    <a:pt x="145" y="664"/>
                  </a:cubicBezTo>
                  <a:cubicBezTo>
                    <a:pt x="144" y="664"/>
                    <a:pt x="143" y="668"/>
                    <a:pt x="145" y="667"/>
                  </a:cubicBezTo>
                  <a:cubicBezTo>
                    <a:pt x="148" y="666"/>
                    <a:pt x="147" y="663"/>
                    <a:pt x="149" y="665"/>
                  </a:cubicBezTo>
                  <a:close/>
                  <a:moveTo>
                    <a:pt x="146" y="672"/>
                  </a:moveTo>
                  <a:cubicBezTo>
                    <a:pt x="145" y="670"/>
                    <a:pt x="144" y="669"/>
                    <a:pt x="144" y="670"/>
                  </a:cubicBezTo>
                  <a:cubicBezTo>
                    <a:pt x="143" y="671"/>
                    <a:pt x="144" y="673"/>
                    <a:pt x="147" y="675"/>
                  </a:cubicBezTo>
                  <a:cubicBezTo>
                    <a:pt x="148" y="677"/>
                    <a:pt x="148" y="673"/>
                    <a:pt x="146" y="672"/>
                  </a:cubicBezTo>
                  <a:close/>
                  <a:moveTo>
                    <a:pt x="151" y="679"/>
                  </a:moveTo>
                  <a:cubicBezTo>
                    <a:pt x="150" y="679"/>
                    <a:pt x="149" y="676"/>
                    <a:pt x="151" y="675"/>
                  </a:cubicBezTo>
                  <a:cubicBezTo>
                    <a:pt x="152" y="675"/>
                    <a:pt x="152" y="679"/>
                    <a:pt x="151" y="679"/>
                  </a:cubicBezTo>
                  <a:close/>
                  <a:moveTo>
                    <a:pt x="220" y="296"/>
                  </a:moveTo>
                  <a:cubicBezTo>
                    <a:pt x="224" y="298"/>
                    <a:pt x="230" y="294"/>
                    <a:pt x="235" y="290"/>
                  </a:cubicBezTo>
                  <a:cubicBezTo>
                    <a:pt x="241" y="286"/>
                    <a:pt x="240" y="292"/>
                    <a:pt x="250" y="288"/>
                  </a:cubicBezTo>
                  <a:cubicBezTo>
                    <a:pt x="259" y="284"/>
                    <a:pt x="250" y="272"/>
                    <a:pt x="261" y="270"/>
                  </a:cubicBezTo>
                  <a:cubicBezTo>
                    <a:pt x="271" y="269"/>
                    <a:pt x="263" y="263"/>
                    <a:pt x="276" y="258"/>
                  </a:cubicBezTo>
                  <a:cubicBezTo>
                    <a:pt x="289" y="254"/>
                    <a:pt x="298" y="248"/>
                    <a:pt x="306" y="246"/>
                  </a:cubicBezTo>
                  <a:cubicBezTo>
                    <a:pt x="322" y="242"/>
                    <a:pt x="317" y="238"/>
                    <a:pt x="311" y="236"/>
                  </a:cubicBezTo>
                  <a:cubicBezTo>
                    <a:pt x="303" y="234"/>
                    <a:pt x="298" y="223"/>
                    <a:pt x="283" y="223"/>
                  </a:cubicBezTo>
                  <a:cubicBezTo>
                    <a:pt x="269" y="224"/>
                    <a:pt x="275" y="228"/>
                    <a:pt x="271" y="229"/>
                  </a:cubicBezTo>
                  <a:cubicBezTo>
                    <a:pt x="268" y="230"/>
                    <a:pt x="271" y="227"/>
                    <a:pt x="268" y="225"/>
                  </a:cubicBezTo>
                  <a:cubicBezTo>
                    <a:pt x="267" y="224"/>
                    <a:pt x="266" y="226"/>
                    <a:pt x="258" y="223"/>
                  </a:cubicBezTo>
                  <a:cubicBezTo>
                    <a:pt x="243" y="219"/>
                    <a:pt x="246" y="214"/>
                    <a:pt x="234" y="218"/>
                  </a:cubicBezTo>
                  <a:cubicBezTo>
                    <a:pt x="221" y="221"/>
                    <a:pt x="197" y="220"/>
                    <a:pt x="201" y="223"/>
                  </a:cubicBezTo>
                  <a:cubicBezTo>
                    <a:pt x="205" y="226"/>
                    <a:pt x="202" y="230"/>
                    <a:pt x="210" y="233"/>
                  </a:cubicBezTo>
                  <a:cubicBezTo>
                    <a:pt x="217" y="235"/>
                    <a:pt x="208" y="237"/>
                    <a:pt x="208" y="240"/>
                  </a:cubicBezTo>
                  <a:cubicBezTo>
                    <a:pt x="209" y="244"/>
                    <a:pt x="203" y="240"/>
                    <a:pt x="203" y="244"/>
                  </a:cubicBezTo>
                  <a:cubicBezTo>
                    <a:pt x="203" y="248"/>
                    <a:pt x="197" y="250"/>
                    <a:pt x="200" y="252"/>
                  </a:cubicBezTo>
                  <a:cubicBezTo>
                    <a:pt x="204" y="254"/>
                    <a:pt x="205" y="255"/>
                    <a:pt x="200" y="256"/>
                  </a:cubicBezTo>
                  <a:cubicBezTo>
                    <a:pt x="194" y="256"/>
                    <a:pt x="195" y="257"/>
                    <a:pt x="196" y="260"/>
                  </a:cubicBezTo>
                  <a:cubicBezTo>
                    <a:pt x="198" y="263"/>
                    <a:pt x="188" y="269"/>
                    <a:pt x="188" y="272"/>
                  </a:cubicBezTo>
                  <a:cubicBezTo>
                    <a:pt x="187" y="276"/>
                    <a:pt x="185" y="276"/>
                    <a:pt x="187" y="277"/>
                  </a:cubicBezTo>
                  <a:cubicBezTo>
                    <a:pt x="189" y="278"/>
                    <a:pt x="192" y="277"/>
                    <a:pt x="207" y="283"/>
                  </a:cubicBezTo>
                  <a:cubicBezTo>
                    <a:pt x="217" y="287"/>
                    <a:pt x="216" y="294"/>
                    <a:pt x="220" y="296"/>
                  </a:cubicBezTo>
                  <a:close/>
                  <a:moveTo>
                    <a:pt x="427" y="338"/>
                  </a:moveTo>
                  <a:cubicBezTo>
                    <a:pt x="426" y="343"/>
                    <a:pt x="427" y="337"/>
                    <a:pt x="439" y="341"/>
                  </a:cubicBezTo>
                  <a:cubicBezTo>
                    <a:pt x="451" y="344"/>
                    <a:pt x="435" y="342"/>
                    <a:pt x="444" y="345"/>
                  </a:cubicBezTo>
                  <a:cubicBezTo>
                    <a:pt x="452" y="348"/>
                    <a:pt x="447" y="343"/>
                    <a:pt x="457" y="346"/>
                  </a:cubicBezTo>
                  <a:cubicBezTo>
                    <a:pt x="467" y="349"/>
                    <a:pt x="462" y="345"/>
                    <a:pt x="468" y="347"/>
                  </a:cubicBezTo>
                  <a:cubicBezTo>
                    <a:pt x="473" y="349"/>
                    <a:pt x="475" y="343"/>
                    <a:pt x="479" y="343"/>
                  </a:cubicBezTo>
                  <a:cubicBezTo>
                    <a:pt x="482" y="344"/>
                    <a:pt x="487" y="340"/>
                    <a:pt x="483" y="337"/>
                  </a:cubicBezTo>
                  <a:cubicBezTo>
                    <a:pt x="478" y="335"/>
                    <a:pt x="485" y="334"/>
                    <a:pt x="480" y="332"/>
                  </a:cubicBezTo>
                  <a:cubicBezTo>
                    <a:pt x="475" y="331"/>
                    <a:pt x="465" y="340"/>
                    <a:pt x="468" y="335"/>
                  </a:cubicBezTo>
                  <a:cubicBezTo>
                    <a:pt x="471" y="330"/>
                    <a:pt x="461" y="330"/>
                    <a:pt x="463" y="328"/>
                  </a:cubicBezTo>
                  <a:cubicBezTo>
                    <a:pt x="465" y="326"/>
                    <a:pt x="471" y="332"/>
                    <a:pt x="475" y="330"/>
                  </a:cubicBezTo>
                  <a:cubicBezTo>
                    <a:pt x="478" y="328"/>
                    <a:pt x="470" y="328"/>
                    <a:pt x="476" y="325"/>
                  </a:cubicBezTo>
                  <a:cubicBezTo>
                    <a:pt x="482" y="322"/>
                    <a:pt x="483" y="330"/>
                    <a:pt x="485" y="327"/>
                  </a:cubicBezTo>
                  <a:cubicBezTo>
                    <a:pt x="488" y="324"/>
                    <a:pt x="487" y="328"/>
                    <a:pt x="492" y="328"/>
                  </a:cubicBezTo>
                  <a:cubicBezTo>
                    <a:pt x="496" y="328"/>
                    <a:pt x="495" y="323"/>
                    <a:pt x="494" y="319"/>
                  </a:cubicBezTo>
                  <a:cubicBezTo>
                    <a:pt x="493" y="314"/>
                    <a:pt x="486" y="320"/>
                    <a:pt x="486" y="316"/>
                  </a:cubicBezTo>
                  <a:cubicBezTo>
                    <a:pt x="486" y="312"/>
                    <a:pt x="483" y="318"/>
                    <a:pt x="472" y="308"/>
                  </a:cubicBezTo>
                  <a:cubicBezTo>
                    <a:pt x="468" y="305"/>
                    <a:pt x="466" y="305"/>
                    <a:pt x="467" y="308"/>
                  </a:cubicBezTo>
                  <a:cubicBezTo>
                    <a:pt x="468" y="310"/>
                    <a:pt x="459" y="308"/>
                    <a:pt x="455" y="302"/>
                  </a:cubicBezTo>
                  <a:cubicBezTo>
                    <a:pt x="452" y="297"/>
                    <a:pt x="446" y="298"/>
                    <a:pt x="450" y="294"/>
                  </a:cubicBezTo>
                  <a:cubicBezTo>
                    <a:pt x="453" y="290"/>
                    <a:pt x="453" y="285"/>
                    <a:pt x="447" y="280"/>
                  </a:cubicBezTo>
                  <a:cubicBezTo>
                    <a:pt x="442" y="276"/>
                    <a:pt x="443" y="263"/>
                    <a:pt x="438" y="256"/>
                  </a:cubicBezTo>
                  <a:cubicBezTo>
                    <a:pt x="433" y="250"/>
                    <a:pt x="433" y="254"/>
                    <a:pt x="424" y="248"/>
                  </a:cubicBezTo>
                  <a:cubicBezTo>
                    <a:pt x="416" y="242"/>
                    <a:pt x="423" y="251"/>
                    <a:pt x="411" y="246"/>
                  </a:cubicBezTo>
                  <a:cubicBezTo>
                    <a:pt x="406" y="244"/>
                    <a:pt x="400" y="245"/>
                    <a:pt x="404" y="253"/>
                  </a:cubicBezTo>
                  <a:cubicBezTo>
                    <a:pt x="408" y="260"/>
                    <a:pt x="406" y="271"/>
                    <a:pt x="414" y="277"/>
                  </a:cubicBezTo>
                  <a:cubicBezTo>
                    <a:pt x="419" y="281"/>
                    <a:pt x="412" y="281"/>
                    <a:pt x="411" y="283"/>
                  </a:cubicBezTo>
                  <a:cubicBezTo>
                    <a:pt x="410" y="286"/>
                    <a:pt x="408" y="285"/>
                    <a:pt x="402" y="276"/>
                  </a:cubicBezTo>
                  <a:cubicBezTo>
                    <a:pt x="397" y="267"/>
                    <a:pt x="400" y="262"/>
                    <a:pt x="391" y="259"/>
                  </a:cubicBezTo>
                  <a:cubicBezTo>
                    <a:pt x="381" y="256"/>
                    <a:pt x="392" y="256"/>
                    <a:pt x="384" y="254"/>
                  </a:cubicBezTo>
                  <a:cubicBezTo>
                    <a:pt x="375" y="251"/>
                    <a:pt x="369" y="252"/>
                    <a:pt x="375" y="256"/>
                  </a:cubicBezTo>
                  <a:cubicBezTo>
                    <a:pt x="382" y="259"/>
                    <a:pt x="376" y="260"/>
                    <a:pt x="380" y="261"/>
                  </a:cubicBezTo>
                  <a:cubicBezTo>
                    <a:pt x="384" y="262"/>
                    <a:pt x="389" y="266"/>
                    <a:pt x="378" y="263"/>
                  </a:cubicBezTo>
                  <a:cubicBezTo>
                    <a:pt x="367" y="260"/>
                    <a:pt x="372" y="272"/>
                    <a:pt x="367" y="267"/>
                  </a:cubicBezTo>
                  <a:cubicBezTo>
                    <a:pt x="362" y="262"/>
                    <a:pt x="374" y="261"/>
                    <a:pt x="360" y="257"/>
                  </a:cubicBezTo>
                  <a:cubicBezTo>
                    <a:pt x="346" y="253"/>
                    <a:pt x="343" y="253"/>
                    <a:pt x="340" y="255"/>
                  </a:cubicBezTo>
                  <a:cubicBezTo>
                    <a:pt x="334" y="259"/>
                    <a:pt x="345" y="258"/>
                    <a:pt x="330" y="262"/>
                  </a:cubicBezTo>
                  <a:cubicBezTo>
                    <a:pt x="321" y="265"/>
                    <a:pt x="334" y="259"/>
                    <a:pt x="333" y="255"/>
                  </a:cubicBezTo>
                  <a:cubicBezTo>
                    <a:pt x="331" y="252"/>
                    <a:pt x="337" y="249"/>
                    <a:pt x="330" y="245"/>
                  </a:cubicBezTo>
                  <a:cubicBezTo>
                    <a:pt x="322" y="241"/>
                    <a:pt x="308" y="251"/>
                    <a:pt x="300" y="253"/>
                  </a:cubicBezTo>
                  <a:cubicBezTo>
                    <a:pt x="291" y="255"/>
                    <a:pt x="288" y="258"/>
                    <a:pt x="279" y="263"/>
                  </a:cubicBezTo>
                  <a:cubicBezTo>
                    <a:pt x="271" y="268"/>
                    <a:pt x="281" y="267"/>
                    <a:pt x="282" y="270"/>
                  </a:cubicBezTo>
                  <a:cubicBezTo>
                    <a:pt x="283" y="272"/>
                    <a:pt x="277" y="270"/>
                    <a:pt x="272" y="276"/>
                  </a:cubicBezTo>
                  <a:cubicBezTo>
                    <a:pt x="268" y="281"/>
                    <a:pt x="269" y="287"/>
                    <a:pt x="274" y="284"/>
                  </a:cubicBezTo>
                  <a:cubicBezTo>
                    <a:pt x="279" y="281"/>
                    <a:pt x="278" y="286"/>
                    <a:pt x="280" y="289"/>
                  </a:cubicBezTo>
                  <a:cubicBezTo>
                    <a:pt x="282" y="293"/>
                    <a:pt x="296" y="289"/>
                    <a:pt x="301" y="287"/>
                  </a:cubicBezTo>
                  <a:cubicBezTo>
                    <a:pt x="305" y="286"/>
                    <a:pt x="316" y="289"/>
                    <a:pt x="292" y="293"/>
                  </a:cubicBezTo>
                  <a:cubicBezTo>
                    <a:pt x="277" y="296"/>
                    <a:pt x="276" y="299"/>
                    <a:pt x="283" y="303"/>
                  </a:cubicBezTo>
                  <a:cubicBezTo>
                    <a:pt x="289" y="308"/>
                    <a:pt x="289" y="308"/>
                    <a:pt x="298" y="307"/>
                  </a:cubicBezTo>
                  <a:cubicBezTo>
                    <a:pt x="308" y="306"/>
                    <a:pt x="304" y="308"/>
                    <a:pt x="316" y="308"/>
                  </a:cubicBezTo>
                  <a:cubicBezTo>
                    <a:pt x="328" y="308"/>
                    <a:pt x="330" y="304"/>
                    <a:pt x="340" y="307"/>
                  </a:cubicBezTo>
                  <a:cubicBezTo>
                    <a:pt x="351" y="310"/>
                    <a:pt x="350" y="307"/>
                    <a:pt x="354" y="310"/>
                  </a:cubicBezTo>
                  <a:cubicBezTo>
                    <a:pt x="359" y="313"/>
                    <a:pt x="368" y="316"/>
                    <a:pt x="360" y="315"/>
                  </a:cubicBezTo>
                  <a:cubicBezTo>
                    <a:pt x="351" y="314"/>
                    <a:pt x="358" y="317"/>
                    <a:pt x="345" y="315"/>
                  </a:cubicBezTo>
                  <a:cubicBezTo>
                    <a:pt x="332" y="313"/>
                    <a:pt x="310" y="315"/>
                    <a:pt x="297" y="318"/>
                  </a:cubicBezTo>
                  <a:cubicBezTo>
                    <a:pt x="284" y="321"/>
                    <a:pt x="295" y="327"/>
                    <a:pt x="300" y="333"/>
                  </a:cubicBezTo>
                  <a:cubicBezTo>
                    <a:pt x="305" y="339"/>
                    <a:pt x="329" y="337"/>
                    <a:pt x="335" y="338"/>
                  </a:cubicBezTo>
                  <a:cubicBezTo>
                    <a:pt x="341" y="338"/>
                    <a:pt x="335" y="346"/>
                    <a:pt x="338" y="349"/>
                  </a:cubicBezTo>
                  <a:cubicBezTo>
                    <a:pt x="341" y="352"/>
                    <a:pt x="342" y="355"/>
                    <a:pt x="349" y="354"/>
                  </a:cubicBezTo>
                  <a:cubicBezTo>
                    <a:pt x="360" y="353"/>
                    <a:pt x="365" y="355"/>
                    <a:pt x="369" y="353"/>
                  </a:cubicBezTo>
                  <a:cubicBezTo>
                    <a:pt x="373" y="352"/>
                    <a:pt x="392" y="350"/>
                    <a:pt x="398" y="346"/>
                  </a:cubicBezTo>
                  <a:cubicBezTo>
                    <a:pt x="405" y="342"/>
                    <a:pt x="409" y="346"/>
                    <a:pt x="416" y="341"/>
                  </a:cubicBezTo>
                  <a:cubicBezTo>
                    <a:pt x="423" y="337"/>
                    <a:pt x="416" y="336"/>
                    <a:pt x="423" y="333"/>
                  </a:cubicBezTo>
                  <a:cubicBezTo>
                    <a:pt x="426" y="332"/>
                    <a:pt x="428" y="332"/>
                    <a:pt x="427" y="338"/>
                  </a:cubicBezTo>
                  <a:close/>
                  <a:moveTo>
                    <a:pt x="441" y="255"/>
                  </a:moveTo>
                  <a:cubicBezTo>
                    <a:pt x="441" y="253"/>
                    <a:pt x="443" y="255"/>
                    <a:pt x="446" y="250"/>
                  </a:cubicBezTo>
                  <a:cubicBezTo>
                    <a:pt x="448" y="245"/>
                    <a:pt x="453" y="240"/>
                    <a:pt x="448" y="239"/>
                  </a:cubicBezTo>
                  <a:cubicBezTo>
                    <a:pt x="444" y="237"/>
                    <a:pt x="446" y="234"/>
                    <a:pt x="434" y="236"/>
                  </a:cubicBezTo>
                  <a:cubicBezTo>
                    <a:pt x="421" y="237"/>
                    <a:pt x="415" y="241"/>
                    <a:pt x="422" y="243"/>
                  </a:cubicBezTo>
                  <a:cubicBezTo>
                    <a:pt x="428" y="244"/>
                    <a:pt x="429" y="245"/>
                    <a:pt x="430" y="248"/>
                  </a:cubicBezTo>
                  <a:cubicBezTo>
                    <a:pt x="430" y="250"/>
                    <a:pt x="435" y="251"/>
                    <a:pt x="439" y="255"/>
                  </a:cubicBezTo>
                  <a:cubicBezTo>
                    <a:pt x="440" y="256"/>
                    <a:pt x="441" y="257"/>
                    <a:pt x="441" y="255"/>
                  </a:cubicBezTo>
                  <a:close/>
                  <a:moveTo>
                    <a:pt x="737" y="324"/>
                  </a:moveTo>
                  <a:cubicBezTo>
                    <a:pt x="746" y="332"/>
                    <a:pt x="746" y="329"/>
                    <a:pt x="739" y="322"/>
                  </a:cubicBezTo>
                  <a:cubicBezTo>
                    <a:pt x="732" y="315"/>
                    <a:pt x="751" y="322"/>
                    <a:pt x="763" y="324"/>
                  </a:cubicBezTo>
                  <a:cubicBezTo>
                    <a:pt x="776" y="325"/>
                    <a:pt x="763" y="307"/>
                    <a:pt x="769" y="314"/>
                  </a:cubicBezTo>
                  <a:cubicBezTo>
                    <a:pt x="776" y="320"/>
                    <a:pt x="781" y="311"/>
                    <a:pt x="781" y="320"/>
                  </a:cubicBezTo>
                  <a:cubicBezTo>
                    <a:pt x="782" y="329"/>
                    <a:pt x="784" y="328"/>
                    <a:pt x="798" y="333"/>
                  </a:cubicBezTo>
                  <a:cubicBezTo>
                    <a:pt x="812" y="338"/>
                    <a:pt x="806" y="342"/>
                    <a:pt x="799" y="342"/>
                  </a:cubicBezTo>
                  <a:cubicBezTo>
                    <a:pt x="791" y="342"/>
                    <a:pt x="789" y="351"/>
                    <a:pt x="800" y="348"/>
                  </a:cubicBezTo>
                  <a:cubicBezTo>
                    <a:pt x="811" y="345"/>
                    <a:pt x="825" y="351"/>
                    <a:pt x="828" y="356"/>
                  </a:cubicBezTo>
                  <a:cubicBezTo>
                    <a:pt x="830" y="360"/>
                    <a:pt x="839" y="357"/>
                    <a:pt x="841" y="367"/>
                  </a:cubicBezTo>
                  <a:cubicBezTo>
                    <a:pt x="842" y="377"/>
                    <a:pt x="851" y="381"/>
                    <a:pt x="845" y="384"/>
                  </a:cubicBezTo>
                  <a:cubicBezTo>
                    <a:pt x="838" y="388"/>
                    <a:pt x="836" y="394"/>
                    <a:pt x="826" y="401"/>
                  </a:cubicBezTo>
                  <a:cubicBezTo>
                    <a:pt x="816" y="408"/>
                    <a:pt x="839" y="422"/>
                    <a:pt x="829" y="418"/>
                  </a:cubicBezTo>
                  <a:cubicBezTo>
                    <a:pt x="818" y="414"/>
                    <a:pt x="820" y="427"/>
                    <a:pt x="796" y="421"/>
                  </a:cubicBezTo>
                  <a:cubicBezTo>
                    <a:pt x="773" y="415"/>
                    <a:pt x="791" y="422"/>
                    <a:pt x="779" y="428"/>
                  </a:cubicBezTo>
                  <a:cubicBezTo>
                    <a:pt x="767" y="435"/>
                    <a:pt x="783" y="450"/>
                    <a:pt x="800" y="442"/>
                  </a:cubicBezTo>
                  <a:cubicBezTo>
                    <a:pt x="816" y="433"/>
                    <a:pt x="814" y="449"/>
                    <a:pt x="820" y="441"/>
                  </a:cubicBezTo>
                  <a:cubicBezTo>
                    <a:pt x="827" y="434"/>
                    <a:pt x="824" y="448"/>
                    <a:pt x="827" y="443"/>
                  </a:cubicBezTo>
                  <a:cubicBezTo>
                    <a:pt x="830" y="438"/>
                    <a:pt x="828" y="434"/>
                    <a:pt x="841" y="449"/>
                  </a:cubicBezTo>
                  <a:cubicBezTo>
                    <a:pt x="853" y="463"/>
                    <a:pt x="849" y="449"/>
                    <a:pt x="857" y="457"/>
                  </a:cubicBezTo>
                  <a:cubicBezTo>
                    <a:pt x="866" y="464"/>
                    <a:pt x="843" y="456"/>
                    <a:pt x="856" y="468"/>
                  </a:cubicBezTo>
                  <a:cubicBezTo>
                    <a:pt x="864" y="475"/>
                    <a:pt x="878" y="473"/>
                    <a:pt x="883" y="479"/>
                  </a:cubicBezTo>
                  <a:cubicBezTo>
                    <a:pt x="888" y="486"/>
                    <a:pt x="906" y="487"/>
                    <a:pt x="918" y="492"/>
                  </a:cubicBezTo>
                  <a:cubicBezTo>
                    <a:pt x="930" y="497"/>
                    <a:pt x="927" y="487"/>
                    <a:pt x="918" y="478"/>
                  </a:cubicBezTo>
                  <a:cubicBezTo>
                    <a:pt x="909" y="470"/>
                    <a:pt x="887" y="459"/>
                    <a:pt x="889" y="455"/>
                  </a:cubicBezTo>
                  <a:cubicBezTo>
                    <a:pt x="891" y="451"/>
                    <a:pt x="903" y="466"/>
                    <a:pt x="904" y="461"/>
                  </a:cubicBezTo>
                  <a:cubicBezTo>
                    <a:pt x="904" y="456"/>
                    <a:pt x="914" y="470"/>
                    <a:pt x="924" y="471"/>
                  </a:cubicBezTo>
                  <a:cubicBezTo>
                    <a:pt x="934" y="472"/>
                    <a:pt x="940" y="490"/>
                    <a:pt x="938" y="479"/>
                  </a:cubicBezTo>
                  <a:cubicBezTo>
                    <a:pt x="936" y="468"/>
                    <a:pt x="941" y="481"/>
                    <a:pt x="939" y="468"/>
                  </a:cubicBezTo>
                  <a:cubicBezTo>
                    <a:pt x="938" y="454"/>
                    <a:pt x="941" y="473"/>
                    <a:pt x="943" y="461"/>
                  </a:cubicBezTo>
                  <a:cubicBezTo>
                    <a:pt x="946" y="449"/>
                    <a:pt x="934" y="458"/>
                    <a:pt x="940" y="451"/>
                  </a:cubicBezTo>
                  <a:cubicBezTo>
                    <a:pt x="945" y="445"/>
                    <a:pt x="930" y="449"/>
                    <a:pt x="935" y="443"/>
                  </a:cubicBezTo>
                  <a:cubicBezTo>
                    <a:pt x="939" y="437"/>
                    <a:pt x="937" y="437"/>
                    <a:pt x="923" y="431"/>
                  </a:cubicBezTo>
                  <a:cubicBezTo>
                    <a:pt x="910" y="426"/>
                    <a:pt x="914" y="412"/>
                    <a:pt x="907" y="414"/>
                  </a:cubicBezTo>
                  <a:cubicBezTo>
                    <a:pt x="899" y="416"/>
                    <a:pt x="897" y="411"/>
                    <a:pt x="906" y="410"/>
                  </a:cubicBezTo>
                  <a:cubicBezTo>
                    <a:pt x="915" y="408"/>
                    <a:pt x="898" y="397"/>
                    <a:pt x="906" y="400"/>
                  </a:cubicBezTo>
                  <a:cubicBezTo>
                    <a:pt x="915" y="403"/>
                    <a:pt x="911" y="391"/>
                    <a:pt x="916" y="399"/>
                  </a:cubicBezTo>
                  <a:cubicBezTo>
                    <a:pt x="922" y="408"/>
                    <a:pt x="924" y="401"/>
                    <a:pt x="926" y="407"/>
                  </a:cubicBezTo>
                  <a:cubicBezTo>
                    <a:pt x="928" y="413"/>
                    <a:pt x="932" y="408"/>
                    <a:pt x="932" y="414"/>
                  </a:cubicBezTo>
                  <a:cubicBezTo>
                    <a:pt x="931" y="420"/>
                    <a:pt x="961" y="442"/>
                    <a:pt x="958" y="425"/>
                  </a:cubicBezTo>
                  <a:cubicBezTo>
                    <a:pt x="955" y="408"/>
                    <a:pt x="975" y="420"/>
                    <a:pt x="971" y="413"/>
                  </a:cubicBezTo>
                  <a:cubicBezTo>
                    <a:pt x="967" y="406"/>
                    <a:pt x="975" y="410"/>
                    <a:pt x="973" y="405"/>
                  </a:cubicBezTo>
                  <a:cubicBezTo>
                    <a:pt x="970" y="400"/>
                    <a:pt x="987" y="403"/>
                    <a:pt x="979" y="390"/>
                  </a:cubicBezTo>
                  <a:cubicBezTo>
                    <a:pt x="972" y="377"/>
                    <a:pt x="957" y="395"/>
                    <a:pt x="961" y="384"/>
                  </a:cubicBezTo>
                  <a:cubicBezTo>
                    <a:pt x="965" y="373"/>
                    <a:pt x="949" y="387"/>
                    <a:pt x="952" y="380"/>
                  </a:cubicBezTo>
                  <a:cubicBezTo>
                    <a:pt x="955" y="372"/>
                    <a:pt x="950" y="373"/>
                    <a:pt x="941" y="367"/>
                  </a:cubicBezTo>
                  <a:cubicBezTo>
                    <a:pt x="931" y="360"/>
                    <a:pt x="917" y="368"/>
                    <a:pt x="916" y="359"/>
                  </a:cubicBezTo>
                  <a:cubicBezTo>
                    <a:pt x="914" y="349"/>
                    <a:pt x="889" y="358"/>
                    <a:pt x="900" y="350"/>
                  </a:cubicBezTo>
                  <a:cubicBezTo>
                    <a:pt x="912" y="343"/>
                    <a:pt x="892" y="336"/>
                    <a:pt x="904" y="339"/>
                  </a:cubicBezTo>
                  <a:cubicBezTo>
                    <a:pt x="916" y="341"/>
                    <a:pt x="925" y="335"/>
                    <a:pt x="905" y="332"/>
                  </a:cubicBezTo>
                  <a:cubicBezTo>
                    <a:pt x="885" y="329"/>
                    <a:pt x="903" y="330"/>
                    <a:pt x="910" y="326"/>
                  </a:cubicBezTo>
                  <a:cubicBezTo>
                    <a:pt x="916" y="321"/>
                    <a:pt x="901" y="312"/>
                    <a:pt x="897" y="316"/>
                  </a:cubicBezTo>
                  <a:cubicBezTo>
                    <a:pt x="893" y="319"/>
                    <a:pt x="877" y="318"/>
                    <a:pt x="889" y="314"/>
                  </a:cubicBezTo>
                  <a:cubicBezTo>
                    <a:pt x="900" y="310"/>
                    <a:pt x="901" y="311"/>
                    <a:pt x="886" y="304"/>
                  </a:cubicBezTo>
                  <a:cubicBezTo>
                    <a:pt x="870" y="297"/>
                    <a:pt x="867" y="310"/>
                    <a:pt x="869" y="300"/>
                  </a:cubicBezTo>
                  <a:cubicBezTo>
                    <a:pt x="870" y="290"/>
                    <a:pt x="861" y="300"/>
                    <a:pt x="861" y="294"/>
                  </a:cubicBezTo>
                  <a:cubicBezTo>
                    <a:pt x="861" y="287"/>
                    <a:pt x="848" y="281"/>
                    <a:pt x="841" y="288"/>
                  </a:cubicBezTo>
                  <a:cubicBezTo>
                    <a:pt x="833" y="296"/>
                    <a:pt x="832" y="287"/>
                    <a:pt x="827" y="278"/>
                  </a:cubicBezTo>
                  <a:cubicBezTo>
                    <a:pt x="823" y="269"/>
                    <a:pt x="820" y="279"/>
                    <a:pt x="815" y="269"/>
                  </a:cubicBezTo>
                  <a:cubicBezTo>
                    <a:pt x="809" y="260"/>
                    <a:pt x="800" y="265"/>
                    <a:pt x="795" y="262"/>
                  </a:cubicBezTo>
                  <a:cubicBezTo>
                    <a:pt x="789" y="259"/>
                    <a:pt x="776" y="254"/>
                    <a:pt x="770" y="265"/>
                  </a:cubicBezTo>
                  <a:cubicBezTo>
                    <a:pt x="765" y="276"/>
                    <a:pt x="758" y="258"/>
                    <a:pt x="751" y="266"/>
                  </a:cubicBezTo>
                  <a:cubicBezTo>
                    <a:pt x="744" y="274"/>
                    <a:pt x="737" y="276"/>
                    <a:pt x="743" y="269"/>
                  </a:cubicBezTo>
                  <a:cubicBezTo>
                    <a:pt x="749" y="263"/>
                    <a:pt x="748" y="251"/>
                    <a:pt x="740" y="249"/>
                  </a:cubicBezTo>
                  <a:cubicBezTo>
                    <a:pt x="733" y="247"/>
                    <a:pt x="740" y="238"/>
                    <a:pt x="731" y="236"/>
                  </a:cubicBezTo>
                  <a:cubicBezTo>
                    <a:pt x="723" y="235"/>
                    <a:pt x="689" y="239"/>
                    <a:pt x="689" y="250"/>
                  </a:cubicBezTo>
                  <a:cubicBezTo>
                    <a:pt x="688" y="261"/>
                    <a:pt x="674" y="246"/>
                    <a:pt x="683" y="263"/>
                  </a:cubicBezTo>
                  <a:cubicBezTo>
                    <a:pt x="692" y="280"/>
                    <a:pt x="673" y="268"/>
                    <a:pt x="681" y="278"/>
                  </a:cubicBezTo>
                  <a:cubicBezTo>
                    <a:pt x="689" y="289"/>
                    <a:pt x="695" y="278"/>
                    <a:pt x="696" y="287"/>
                  </a:cubicBezTo>
                  <a:cubicBezTo>
                    <a:pt x="697" y="295"/>
                    <a:pt x="667" y="282"/>
                    <a:pt x="673" y="270"/>
                  </a:cubicBezTo>
                  <a:cubicBezTo>
                    <a:pt x="679" y="258"/>
                    <a:pt x="663" y="265"/>
                    <a:pt x="675" y="251"/>
                  </a:cubicBezTo>
                  <a:cubicBezTo>
                    <a:pt x="686" y="237"/>
                    <a:pt x="692" y="240"/>
                    <a:pt x="693" y="236"/>
                  </a:cubicBezTo>
                  <a:cubicBezTo>
                    <a:pt x="693" y="232"/>
                    <a:pt x="667" y="230"/>
                    <a:pt x="649" y="241"/>
                  </a:cubicBezTo>
                  <a:cubicBezTo>
                    <a:pt x="631" y="252"/>
                    <a:pt x="641" y="253"/>
                    <a:pt x="635" y="258"/>
                  </a:cubicBezTo>
                  <a:cubicBezTo>
                    <a:pt x="629" y="264"/>
                    <a:pt x="630" y="269"/>
                    <a:pt x="628" y="281"/>
                  </a:cubicBezTo>
                  <a:cubicBezTo>
                    <a:pt x="626" y="292"/>
                    <a:pt x="629" y="292"/>
                    <a:pt x="645" y="293"/>
                  </a:cubicBezTo>
                  <a:cubicBezTo>
                    <a:pt x="661" y="294"/>
                    <a:pt x="666" y="301"/>
                    <a:pt x="652" y="300"/>
                  </a:cubicBezTo>
                  <a:cubicBezTo>
                    <a:pt x="638" y="298"/>
                    <a:pt x="631" y="298"/>
                    <a:pt x="644" y="310"/>
                  </a:cubicBezTo>
                  <a:cubicBezTo>
                    <a:pt x="656" y="322"/>
                    <a:pt x="665" y="311"/>
                    <a:pt x="674" y="318"/>
                  </a:cubicBezTo>
                  <a:cubicBezTo>
                    <a:pt x="683" y="325"/>
                    <a:pt x="692" y="319"/>
                    <a:pt x="695" y="320"/>
                  </a:cubicBezTo>
                  <a:cubicBezTo>
                    <a:pt x="709" y="324"/>
                    <a:pt x="706" y="319"/>
                    <a:pt x="721" y="324"/>
                  </a:cubicBezTo>
                  <a:cubicBezTo>
                    <a:pt x="732" y="328"/>
                    <a:pt x="727" y="316"/>
                    <a:pt x="737" y="324"/>
                  </a:cubicBezTo>
                  <a:close/>
                  <a:moveTo>
                    <a:pt x="802" y="381"/>
                  </a:moveTo>
                  <a:cubicBezTo>
                    <a:pt x="821" y="380"/>
                    <a:pt x="812" y="372"/>
                    <a:pt x="814" y="364"/>
                  </a:cubicBezTo>
                  <a:cubicBezTo>
                    <a:pt x="815" y="356"/>
                    <a:pt x="795" y="353"/>
                    <a:pt x="788" y="365"/>
                  </a:cubicBezTo>
                  <a:cubicBezTo>
                    <a:pt x="784" y="374"/>
                    <a:pt x="783" y="381"/>
                    <a:pt x="802" y="381"/>
                  </a:cubicBezTo>
                  <a:close/>
                  <a:moveTo>
                    <a:pt x="683" y="460"/>
                  </a:moveTo>
                  <a:cubicBezTo>
                    <a:pt x="682" y="468"/>
                    <a:pt x="692" y="472"/>
                    <a:pt x="696" y="463"/>
                  </a:cubicBezTo>
                  <a:cubicBezTo>
                    <a:pt x="700" y="455"/>
                    <a:pt x="705" y="462"/>
                    <a:pt x="707" y="453"/>
                  </a:cubicBezTo>
                  <a:cubicBezTo>
                    <a:pt x="709" y="445"/>
                    <a:pt x="721" y="447"/>
                    <a:pt x="721" y="453"/>
                  </a:cubicBezTo>
                  <a:cubicBezTo>
                    <a:pt x="722" y="459"/>
                    <a:pt x="725" y="456"/>
                    <a:pt x="734" y="459"/>
                  </a:cubicBezTo>
                  <a:cubicBezTo>
                    <a:pt x="743" y="461"/>
                    <a:pt x="752" y="458"/>
                    <a:pt x="746" y="450"/>
                  </a:cubicBezTo>
                  <a:cubicBezTo>
                    <a:pt x="739" y="443"/>
                    <a:pt x="743" y="450"/>
                    <a:pt x="735" y="448"/>
                  </a:cubicBezTo>
                  <a:cubicBezTo>
                    <a:pt x="727" y="445"/>
                    <a:pt x="734" y="437"/>
                    <a:pt x="721" y="433"/>
                  </a:cubicBezTo>
                  <a:cubicBezTo>
                    <a:pt x="709" y="430"/>
                    <a:pt x="701" y="415"/>
                    <a:pt x="695" y="421"/>
                  </a:cubicBezTo>
                  <a:cubicBezTo>
                    <a:pt x="690" y="426"/>
                    <a:pt x="688" y="409"/>
                    <a:pt x="681" y="410"/>
                  </a:cubicBezTo>
                  <a:cubicBezTo>
                    <a:pt x="675" y="411"/>
                    <a:pt x="671" y="431"/>
                    <a:pt x="674" y="442"/>
                  </a:cubicBezTo>
                  <a:cubicBezTo>
                    <a:pt x="677" y="453"/>
                    <a:pt x="659" y="449"/>
                    <a:pt x="663" y="458"/>
                  </a:cubicBezTo>
                  <a:cubicBezTo>
                    <a:pt x="665" y="462"/>
                    <a:pt x="684" y="453"/>
                    <a:pt x="683" y="460"/>
                  </a:cubicBezTo>
                  <a:close/>
                  <a:moveTo>
                    <a:pt x="727" y="471"/>
                  </a:moveTo>
                  <a:cubicBezTo>
                    <a:pt x="721" y="467"/>
                    <a:pt x="698" y="478"/>
                    <a:pt x="705" y="486"/>
                  </a:cubicBezTo>
                  <a:cubicBezTo>
                    <a:pt x="712" y="493"/>
                    <a:pt x="734" y="475"/>
                    <a:pt x="727" y="471"/>
                  </a:cubicBezTo>
                  <a:close/>
                  <a:moveTo>
                    <a:pt x="746" y="247"/>
                  </a:moveTo>
                  <a:cubicBezTo>
                    <a:pt x="752" y="249"/>
                    <a:pt x="745" y="253"/>
                    <a:pt x="755" y="257"/>
                  </a:cubicBezTo>
                  <a:cubicBezTo>
                    <a:pt x="765" y="262"/>
                    <a:pt x="765" y="254"/>
                    <a:pt x="777" y="256"/>
                  </a:cubicBezTo>
                  <a:cubicBezTo>
                    <a:pt x="789" y="258"/>
                    <a:pt x="805" y="258"/>
                    <a:pt x="799" y="253"/>
                  </a:cubicBezTo>
                  <a:cubicBezTo>
                    <a:pt x="793" y="247"/>
                    <a:pt x="787" y="237"/>
                    <a:pt x="770" y="238"/>
                  </a:cubicBezTo>
                  <a:cubicBezTo>
                    <a:pt x="753" y="239"/>
                    <a:pt x="743" y="230"/>
                    <a:pt x="741" y="240"/>
                  </a:cubicBezTo>
                  <a:cubicBezTo>
                    <a:pt x="741" y="244"/>
                    <a:pt x="740" y="245"/>
                    <a:pt x="746" y="247"/>
                  </a:cubicBezTo>
                  <a:close/>
                  <a:moveTo>
                    <a:pt x="547" y="167"/>
                  </a:moveTo>
                  <a:cubicBezTo>
                    <a:pt x="555" y="173"/>
                    <a:pt x="561" y="170"/>
                    <a:pt x="561" y="175"/>
                  </a:cubicBezTo>
                  <a:cubicBezTo>
                    <a:pt x="562" y="180"/>
                    <a:pt x="573" y="178"/>
                    <a:pt x="584" y="175"/>
                  </a:cubicBezTo>
                  <a:cubicBezTo>
                    <a:pt x="596" y="173"/>
                    <a:pt x="593" y="179"/>
                    <a:pt x="601" y="185"/>
                  </a:cubicBezTo>
                  <a:cubicBezTo>
                    <a:pt x="610" y="190"/>
                    <a:pt x="593" y="198"/>
                    <a:pt x="600" y="201"/>
                  </a:cubicBezTo>
                  <a:cubicBezTo>
                    <a:pt x="606" y="204"/>
                    <a:pt x="599" y="210"/>
                    <a:pt x="608" y="214"/>
                  </a:cubicBezTo>
                  <a:cubicBezTo>
                    <a:pt x="617" y="218"/>
                    <a:pt x="612" y="210"/>
                    <a:pt x="626" y="216"/>
                  </a:cubicBezTo>
                  <a:cubicBezTo>
                    <a:pt x="639" y="222"/>
                    <a:pt x="648" y="206"/>
                    <a:pt x="647" y="214"/>
                  </a:cubicBezTo>
                  <a:cubicBezTo>
                    <a:pt x="645" y="222"/>
                    <a:pt x="653" y="218"/>
                    <a:pt x="686" y="219"/>
                  </a:cubicBezTo>
                  <a:cubicBezTo>
                    <a:pt x="719" y="219"/>
                    <a:pt x="712" y="206"/>
                    <a:pt x="714" y="213"/>
                  </a:cubicBezTo>
                  <a:cubicBezTo>
                    <a:pt x="717" y="220"/>
                    <a:pt x="750" y="220"/>
                    <a:pt x="750" y="214"/>
                  </a:cubicBezTo>
                  <a:cubicBezTo>
                    <a:pt x="750" y="207"/>
                    <a:pt x="765" y="210"/>
                    <a:pt x="756" y="206"/>
                  </a:cubicBezTo>
                  <a:cubicBezTo>
                    <a:pt x="748" y="203"/>
                    <a:pt x="761" y="203"/>
                    <a:pt x="756" y="195"/>
                  </a:cubicBezTo>
                  <a:cubicBezTo>
                    <a:pt x="752" y="188"/>
                    <a:pt x="743" y="193"/>
                    <a:pt x="739" y="188"/>
                  </a:cubicBezTo>
                  <a:cubicBezTo>
                    <a:pt x="734" y="184"/>
                    <a:pt x="722" y="186"/>
                    <a:pt x="697" y="189"/>
                  </a:cubicBezTo>
                  <a:cubicBezTo>
                    <a:pt x="672" y="192"/>
                    <a:pt x="683" y="199"/>
                    <a:pt x="669" y="194"/>
                  </a:cubicBezTo>
                  <a:cubicBezTo>
                    <a:pt x="656" y="189"/>
                    <a:pt x="656" y="198"/>
                    <a:pt x="648" y="192"/>
                  </a:cubicBezTo>
                  <a:cubicBezTo>
                    <a:pt x="640" y="186"/>
                    <a:pt x="645" y="198"/>
                    <a:pt x="639" y="194"/>
                  </a:cubicBezTo>
                  <a:cubicBezTo>
                    <a:pt x="633" y="191"/>
                    <a:pt x="641" y="190"/>
                    <a:pt x="634" y="184"/>
                  </a:cubicBezTo>
                  <a:cubicBezTo>
                    <a:pt x="627" y="178"/>
                    <a:pt x="624" y="186"/>
                    <a:pt x="623" y="181"/>
                  </a:cubicBezTo>
                  <a:cubicBezTo>
                    <a:pt x="621" y="176"/>
                    <a:pt x="640" y="182"/>
                    <a:pt x="639" y="177"/>
                  </a:cubicBezTo>
                  <a:cubicBezTo>
                    <a:pt x="637" y="172"/>
                    <a:pt x="629" y="175"/>
                    <a:pt x="621" y="170"/>
                  </a:cubicBezTo>
                  <a:cubicBezTo>
                    <a:pt x="613" y="165"/>
                    <a:pt x="608" y="166"/>
                    <a:pt x="598" y="168"/>
                  </a:cubicBezTo>
                  <a:cubicBezTo>
                    <a:pt x="587" y="170"/>
                    <a:pt x="586" y="159"/>
                    <a:pt x="580" y="160"/>
                  </a:cubicBezTo>
                  <a:cubicBezTo>
                    <a:pt x="573" y="161"/>
                    <a:pt x="561" y="157"/>
                    <a:pt x="546" y="157"/>
                  </a:cubicBezTo>
                  <a:cubicBezTo>
                    <a:pt x="541" y="157"/>
                    <a:pt x="540" y="160"/>
                    <a:pt x="547" y="167"/>
                  </a:cubicBezTo>
                  <a:close/>
                  <a:moveTo>
                    <a:pt x="555" y="210"/>
                  </a:moveTo>
                  <a:cubicBezTo>
                    <a:pt x="566" y="211"/>
                    <a:pt x="563" y="215"/>
                    <a:pt x="578" y="215"/>
                  </a:cubicBezTo>
                  <a:cubicBezTo>
                    <a:pt x="593" y="215"/>
                    <a:pt x="589" y="205"/>
                    <a:pt x="580" y="196"/>
                  </a:cubicBezTo>
                  <a:cubicBezTo>
                    <a:pt x="572" y="187"/>
                    <a:pt x="560" y="191"/>
                    <a:pt x="554" y="198"/>
                  </a:cubicBezTo>
                  <a:cubicBezTo>
                    <a:pt x="549" y="203"/>
                    <a:pt x="545" y="209"/>
                    <a:pt x="555" y="210"/>
                  </a:cubicBezTo>
                  <a:close/>
                  <a:moveTo>
                    <a:pt x="580" y="270"/>
                  </a:moveTo>
                  <a:cubicBezTo>
                    <a:pt x="582" y="265"/>
                    <a:pt x="588" y="269"/>
                    <a:pt x="583" y="260"/>
                  </a:cubicBezTo>
                  <a:cubicBezTo>
                    <a:pt x="579" y="251"/>
                    <a:pt x="602" y="265"/>
                    <a:pt x="608" y="254"/>
                  </a:cubicBezTo>
                  <a:cubicBezTo>
                    <a:pt x="615" y="243"/>
                    <a:pt x="632" y="234"/>
                    <a:pt x="620" y="230"/>
                  </a:cubicBezTo>
                  <a:cubicBezTo>
                    <a:pt x="607" y="226"/>
                    <a:pt x="608" y="233"/>
                    <a:pt x="600" y="229"/>
                  </a:cubicBezTo>
                  <a:cubicBezTo>
                    <a:pt x="592" y="226"/>
                    <a:pt x="590" y="224"/>
                    <a:pt x="572" y="227"/>
                  </a:cubicBezTo>
                  <a:cubicBezTo>
                    <a:pt x="554" y="231"/>
                    <a:pt x="568" y="235"/>
                    <a:pt x="563" y="235"/>
                  </a:cubicBezTo>
                  <a:cubicBezTo>
                    <a:pt x="558" y="234"/>
                    <a:pt x="557" y="234"/>
                    <a:pt x="557" y="248"/>
                  </a:cubicBezTo>
                  <a:cubicBezTo>
                    <a:pt x="557" y="261"/>
                    <a:pt x="564" y="261"/>
                    <a:pt x="563" y="269"/>
                  </a:cubicBezTo>
                  <a:cubicBezTo>
                    <a:pt x="563" y="277"/>
                    <a:pt x="569" y="270"/>
                    <a:pt x="576" y="275"/>
                  </a:cubicBezTo>
                  <a:cubicBezTo>
                    <a:pt x="579" y="276"/>
                    <a:pt x="579" y="275"/>
                    <a:pt x="580" y="270"/>
                  </a:cubicBezTo>
                  <a:close/>
                  <a:moveTo>
                    <a:pt x="493" y="246"/>
                  </a:moveTo>
                  <a:cubicBezTo>
                    <a:pt x="503" y="250"/>
                    <a:pt x="503" y="255"/>
                    <a:pt x="496" y="258"/>
                  </a:cubicBezTo>
                  <a:cubicBezTo>
                    <a:pt x="487" y="262"/>
                    <a:pt x="479" y="245"/>
                    <a:pt x="472" y="253"/>
                  </a:cubicBezTo>
                  <a:cubicBezTo>
                    <a:pt x="468" y="259"/>
                    <a:pt x="479" y="267"/>
                    <a:pt x="494" y="272"/>
                  </a:cubicBezTo>
                  <a:cubicBezTo>
                    <a:pt x="509" y="276"/>
                    <a:pt x="512" y="291"/>
                    <a:pt x="521" y="292"/>
                  </a:cubicBezTo>
                  <a:cubicBezTo>
                    <a:pt x="530" y="294"/>
                    <a:pt x="524" y="282"/>
                    <a:pt x="530" y="284"/>
                  </a:cubicBezTo>
                  <a:cubicBezTo>
                    <a:pt x="537" y="286"/>
                    <a:pt x="549" y="282"/>
                    <a:pt x="548" y="274"/>
                  </a:cubicBezTo>
                  <a:cubicBezTo>
                    <a:pt x="548" y="265"/>
                    <a:pt x="553" y="269"/>
                    <a:pt x="550" y="262"/>
                  </a:cubicBezTo>
                  <a:cubicBezTo>
                    <a:pt x="547" y="254"/>
                    <a:pt x="545" y="265"/>
                    <a:pt x="540" y="257"/>
                  </a:cubicBezTo>
                  <a:cubicBezTo>
                    <a:pt x="535" y="249"/>
                    <a:pt x="522" y="250"/>
                    <a:pt x="535" y="246"/>
                  </a:cubicBezTo>
                  <a:cubicBezTo>
                    <a:pt x="549" y="243"/>
                    <a:pt x="532" y="243"/>
                    <a:pt x="539" y="239"/>
                  </a:cubicBezTo>
                  <a:cubicBezTo>
                    <a:pt x="547" y="235"/>
                    <a:pt x="539" y="230"/>
                    <a:pt x="526" y="234"/>
                  </a:cubicBezTo>
                  <a:cubicBezTo>
                    <a:pt x="514" y="239"/>
                    <a:pt x="508" y="228"/>
                    <a:pt x="498" y="233"/>
                  </a:cubicBezTo>
                  <a:cubicBezTo>
                    <a:pt x="488" y="238"/>
                    <a:pt x="480" y="240"/>
                    <a:pt x="491" y="245"/>
                  </a:cubicBezTo>
                  <a:lnTo>
                    <a:pt x="493" y="246"/>
                  </a:lnTo>
                  <a:close/>
                  <a:moveTo>
                    <a:pt x="531" y="350"/>
                  </a:moveTo>
                  <a:cubicBezTo>
                    <a:pt x="541" y="352"/>
                    <a:pt x="546" y="359"/>
                    <a:pt x="553" y="353"/>
                  </a:cubicBezTo>
                  <a:cubicBezTo>
                    <a:pt x="559" y="347"/>
                    <a:pt x="560" y="353"/>
                    <a:pt x="563" y="347"/>
                  </a:cubicBezTo>
                  <a:cubicBezTo>
                    <a:pt x="567" y="342"/>
                    <a:pt x="560" y="349"/>
                    <a:pt x="556" y="341"/>
                  </a:cubicBezTo>
                  <a:cubicBezTo>
                    <a:pt x="551" y="333"/>
                    <a:pt x="551" y="340"/>
                    <a:pt x="541" y="329"/>
                  </a:cubicBezTo>
                  <a:cubicBezTo>
                    <a:pt x="532" y="319"/>
                    <a:pt x="528" y="323"/>
                    <a:pt x="522" y="333"/>
                  </a:cubicBezTo>
                  <a:cubicBezTo>
                    <a:pt x="515" y="344"/>
                    <a:pt x="504" y="338"/>
                    <a:pt x="512" y="344"/>
                  </a:cubicBezTo>
                  <a:cubicBezTo>
                    <a:pt x="515" y="347"/>
                    <a:pt x="521" y="348"/>
                    <a:pt x="531" y="350"/>
                  </a:cubicBezTo>
                  <a:close/>
                  <a:moveTo>
                    <a:pt x="509" y="123"/>
                  </a:moveTo>
                  <a:cubicBezTo>
                    <a:pt x="514" y="121"/>
                    <a:pt x="514" y="115"/>
                    <a:pt x="500" y="113"/>
                  </a:cubicBezTo>
                  <a:cubicBezTo>
                    <a:pt x="487" y="112"/>
                    <a:pt x="498" y="111"/>
                    <a:pt x="486" y="107"/>
                  </a:cubicBezTo>
                  <a:cubicBezTo>
                    <a:pt x="474" y="103"/>
                    <a:pt x="476" y="114"/>
                    <a:pt x="472" y="107"/>
                  </a:cubicBezTo>
                  <a:cubicBezTo>
                    <a:pt x="468" y="100"/>
                    <a:pt x="439" y="94"/>
                    <a:pt x="437" y="104"/>
                  </a:cubicBezTo>
                  <a:cubicBezTo>
                    <a:pt x="434" y="115"/>
                    <a:pt x="446" y="103"/>
                    <a:pt x="445" y="111"/>
                  </a:cubicBezTo>
                  <a:cubicBezTo>
                    <a:pt x="445" y="119"/>
                    <a:pt x="450" y="106"/>
                    <a:pt x="456" y="115"/>
                  </a:cubicBezTo>
                  <a:cubicBezTo>
                    <a:pt x="463" y="124"/>
                    <a:pt x="450" y="118"/>
                    <a:pt x="444" y="120"/>
                  </a:cubicBezTo>
                  <a:cubicBezTo>
                    <a:pt x="441" y="122"/>
                    <a:pt x="443" y="130"/>
                    <a:pt x="460" y="125"/>
                  </a:cubicBezTo>
                  <a:cubicBezTo>
                    <a:pt x="479" y="120"/>
                    <a:pt x="463" y="129"/>
                    <a:pt x="481" y="126"/>
                  </a:cubicBezTo>
                  <a:cubicBezTo>
                    <a:pt x="498" y="124"/>
                    <a:pt x="486" y="142"/>
                    <a:pt x="511" y="138"/>
                  </a:cubicBezTo>
                  <a:cubicBezTo>
                    <a:pt x="530" y="135"/>
                    <a:pt x="503" y="124"/>
                    <a:pt x="509" y="123"/>
                  </a:cubicBezTo>
                  <a:close/>
                  <a:moveTo>
                    <a:pt x="649" y="173"/>
                  </a:moveTo>
                  <a:cubicBezTo>
                    <a:pt x="655" y="178"/>
                    <a:pt x="663" y="174"/>
                    <a:pt x="668" y="171"/>
                  </a:cubicBezTo>
                  <a:cubicBezTo>
                    <a:pt x="673" y="169"/>
                    <a:pt x="676" y="175"/>
                    <a:pt x="690" y="175"/>
                  </a:cubicBezTo>
                  <a:cubicBezTo>
                    <a:pt x="704" y="176"/>
                    <a:pt x="695" y="167"/>
                    <a:pt x="710" y="173"/>
                  </a:cubicBezTo>
                  <a:cubicBezTo>
                    <a:pt x="725" y="178"/>
                    <a:pt x="745" y="163"/>
                    <a:pt x="742" y="173"/>
                  </a:cubicBezTo>
                  <a:cubicBezTo>
                    <a:pt x="738" y="183"/>
                    <a:pt x="755" y="178"/>
                    <a:pt x="763" y="173"/>
                  </a:cubicBezTo>
                  <a:cubicBezTo>
                    <a:pt x="771" y="167"/>
                    <a:pt x="778" y="175"/>
                    <a:pt x="779" y="163"/>
                  </a:cubicBezTo>
                  <a:cubicBezTo>
                    <a:pt x="780" y="154"/>
                    <a:pt x="763" y="163"/>
                    <a:pt x="763" y="157"/>
                  </a:cubicBezTo>
                  <a:cubicBezTo>
                    <a:pt x="763" y="150"/>
                    <a:pt x="767" y="151"/>
                    <a:pt x="775" y="146"/>
                  </a:cubicBezTo>
                  <a:cubicBezTo>
                    <a:pt x="784" y="141"/>
                    <a:pt x="762" y="131"/>
                    <a:pt x="785" y="135"/>
                  </a:cubicBezTo>
                  <a:cubicBezTo>
                    <a:pt x="802" y="137"/>
                    <a:pt x="815" y="128"/>
                    <a:pt x="811" y="123"/>
                  </a:cubicBezTo>
                  <a:cubicBezTo>
                    <a:pt x="806" y="119"/>
                    <a:pt x="826" y="119"/>
                    <a:pt x="809" y="111"/>
                  </a:cubicBezTo>
                  <a:cubicBezTo>
                    <a:pt x="792" y="103"/>
                    <a:pt x="823" y="113"/>
                    <a:pt x="819" y="106"/>
                  </a:cubicBezTo>
                  <a:cubicBezTo>
                    <a:pt x="816" y="99"/>
                    <a:pt x="812" y="102"/>
                    <a:pt x="802" y="102"/>
                  </a:cubicBezTo>
                  <a:cubicBezTo>
                    <a:pt x="793" y="103"/>
                    <a:pt x="780" y="103"/>
                    <a:pt x="784" y="100"/>
                  </a:cubicBezTo>
                  <a:cubicBezTo>
                    <a:pt x="788" y="97"/>
                    <a:pt x="818" y="97"/>
                    <a:pt x="831" y="96"/>
                  </a:cubicBezTo>
                  <a:cubicBezTo>
                    <a:pt x="843" y="94"/>
                    <a:pt x="833" y="86"/>
                    <a:pt x="840" y="90"/>
                  </a:cubicBezTo>
                  <a:cubicBezTo>
                    <a:pt x="847" y="93"/>
                    <a:pt x="857" y="93"/>
                    <a:pt x="864" y="84"/>
                  </a:cubicBezTo>
                  <a:cubicBezTo>
                    <a:pt x="872" y="76"/>
                    <a:pt x="889" y="69"/>
                    <a:pt x="919" y="56"/>
                  </a:cubicBezTo>
                  <a:cubicBezTo>
                    <a:pt x="950" y="44"/>
                    <a:pt x="950" y="43"/>
                    <a:pt x="925" y="45"/>
                  </a:cubicBezTo>
                  <a:cubicBezTo>
                    <a:pt x="900" y="48"/>
                    <a:pt x="920" y="42"/>
                    <a:pt x="935" y="39"/>
                  </a:cubicBezTo>
                  <a:cubicBezTo>
                    <a:pt x="950" y="36"/>
                    <a:pt x="986" y="30"/>
                    <a:pt x="986" y="23"/>
                  </a:cubicBezTo>
                  <a:cubicBezTo>
                    <a:pt x="985" y="16"/>
                    <a:pt x="961" y="22"/>
                    <a:pt x="961" y="15"/>
                  </a:cubicBezTo>
                  <a:cubicBezTo>
                    <a:pt x="961" y="9"/>
                    <a:pt x="940" y="7"/>
                    <a:pt x="937" y="8"/>
                  </a:cubicBezTo>
                  <a:cubicBezTo>
                    <a:pt x="929" y="10"/>
                    <a:pt x="929" y="6"/>
                    <a:pt x="919" y="11"/>
                  </a:cubicBezTo>
                  <a:cubicBezTo>
                    <a:pt x="908" y="16"/>
                    <a:pt x="889" y="15"/>
                    <a:pt x="900" y="13"/>
                  </a:cubicBezTo>
                  <a:cubicBezTo>
                    <a:pt x="911" y="11"/>
                    <a:pt x="925" y="7"/>
                    <a:pt x="907" y="7"/>
                  </a:cubicBezTo>
                  <a:cubicBezTo>
                    <a:pt x="888" y="7"/>
                    <a:pt x="883" y="0"/>
                    <a:pt x="869" y="2"/>
                  </a:cubicBezTo>
                  <a:cubicBezTo>
                    <a:pt x="856" y="5"/>
                    <a:pt x="853" y="1"/>
                    <a:pt x="840" y="5"/>
                  </a:cubicBezTo>
                  <a:cubicBezTo>
                    <a:pt x="827" y="9"/>
                    <a:pt x="813" y="0"/>
                    <a:pt x="783" y="8"/>
                  </a:cubicBezTo>
                  <a:cubicBezTo>
                    <a:pt x="768" y="11"/>
                    <a:pt x="759" y="2"/>
                    <a:pt x="750" y="7"/>
                  </a:cubicBezTo>
                  <a:cubicBezTo>
                    <a:pt x="740" y="13"/>
                    <a:pt x="727" y="4"/>
                    <a:pt x="736" y="13"/>
                  </a:cubicBezTo>
                  <a:cubicBezTo>
                    <a:pt x="746" y="22"/>
                    <a:pt x="725" y="10"/>
                    <a:pt x="723" y="17"/>
                  </a:cubicBezTo>
                  <a:cubicBezTo>
                    <a:pt x="721" y="24"/>
                    <a:pt x="716" y="24"/>
                    <a:pt x="702" y="23"/>
                  </a:cubicBezTo>
                  <a:cubicBezTo>
                    <a:pt x="689" y="21"/>
                    <a:pt x="704" y="18"/>
                    <a:pt x="688" y="18"/>
                  </a:cubicBezTo>
                  <a:cubicBezTo>
                    <a:pt x="671" y="17"/>
                    <a:pt x="694" y="23"/>
                    <a:pt x="675" y="25"/>
                  </a:cubicBezTo>
                  <a:cubicBezTo>
                    <a:pt x="657" y="27"/>
                    <a:pt x="692" y="29"/>
                    <a:pt x="683" y="32"/>
                  </a:cubicBezTo>
                  <a:cubicBezTo>
                    <a:pt x="674" y="34"/>
                    <a:pt x="668" y="27"/>
                    <a:pt x="652" y="29"/>
                  </a:cubicBezTo>
                  <a:cubicBezTo>
                    <a:pt x="635" y="31"/>
                    <a:pt x="643" y="36"/>
                    <a:pt x="631" y="34"/>
                  </a:cubicBezTo>
                  <a:cubicBezTo>
                    <a:pt x="619" y="32"/>
                    <a:pt x="604" y="39"/>
                    <a:pt x="608" y="44"/>
                  </a:cubicBezTo>
                  <a:cubicBezTo>
                    <a:pt x="612" y="49"/>
                    <a:pt x="615" y="43"/>
                    <a:pt x="620" y="47"/>
                  </a:cubicBezTo>
                  <a:cubicBezTo>
                    <a:pt x="626" y="51"/>
                    <a:pt x="636" y="45"/>
                    <a:pt x="630" y="50"/>
                  </a:cubicBezTo>
                  <a:cubicBezTo>
                    <a:pt x="623" y="55"/>
                    <a:pt x="624" y="58"/>
                    <a:pt x="636" y="61"/>
                  </a:cubicBezTo>
                  <a:cubicBezTo>
                    <a:pt x="648" y="65"/>
                    <a:pt x="654" y="72"/>
                    <a:pt x="666" y="64"/>
                  </a:cubicBezTo>
                  <a:cubicBezTo>
                    <a:pt x="677" y="56"/>
                    <a:pt x="692" y="57"/>
                    <a:pt x="683" y="59"/>
                  </a:cubicBezTo>
                  <a:cubicBezTo>
                    <a:pt x="674" y="61"/>
                    <a:pt x="655" y="68"/>
                    <a:pt x="684" y="70"/>
                  </a:cubicBezTo>
                  <a:cubicBezTo>
                    <a:pt x="713" y="73"/>
                    <a:pt x="705" y="63"/>
                    <a:pt x="713" y="67"/>
                  </a:cubicBezTo>
                  <a:cubicBezTo>
                    <a:pt x="721" y="72"/>
                    <a:pt x="746" y="66"/>
                    <a:pt x="766" y="55"/>
                  </a:cubicBezTo>
                  <a:cubicBezTo>
                    <a:pt x="787" y="44"/>
                    <a:pt x="758" y="60"/>
                    <a:pt x="778" y="61"/>
                  </a:cubicBezTo>
                  <a:cubicBezTo>
                    <a:pt x="797" y="62"/>
                    <a:pt x="779" y="63"/>
                    <a:pt x="745" y="70"/>
                  </a:cubicBezTo>
                  <a:cubicBezTo>
                    <a:pt x="711" y="77"/>
                    <a:pt x="712" y="74"/>
                    <a:pt x="725" y="83"/>
                  </a:cubicBezTo>
                  <a:cubicBezTo>
                    <a:pt x="738" y="92"/>
                    <a:pt x="753" y="93"/>
                    <a:pt x="740" y="95"/>
                  </a:cubicBezTo>
                  <a:cubicBezTo>
                    <a:pt x="727" y="97"/>
                    <a:pt x="728" y="87"/>
                    <a:pt x="716" y="82"/>
                  </a:cubicBezTo>
                  <a:cubicBezTo>
                    <a:pt x="703" y="77"/>
                    <a:pt x="672" y="72"/>
                    <a:pt x="671" y="80"/>
                  </a:cubicBezTo>
                  <a:cubicBezTo>
                    <a:pt x="670" y="88"/>
                    <a:pt x="672" y="87"/>
                    <a:pt x="683" y="91"/>
                  </a:cubicBezTo>
                  <a:cubicBezTo>
                    <a:pt x="695" y="96"/>
                    <a:pt x="704" y="104"/>
                    <a:pt x="698" y="105"/>
                  </a:cubicBezTo>
                  <a:cubicBezTo>
                    <a:pt x="692" y="106"/>
                    <a:pt x="692" y="110"/>
                    <a:pt x="705" y="111"/>
                  </a:cubicBezTo>
                  <a:cubicBezTo>
                    <a:pt x="718" y="112"/>
                    <a:pt x="724" y="117"/>
                    <a:pt x="711" y="114"/>
                  </a:cubicBezTo>
                  <a:cubicBezTo>
                    <a:pt x="697" y="112"/>
                    <a:pt x="668" y="114"/>
                    <a:pt x="663" y="119"/>
                  </a:cubicBezTo>
                  <a:cubicBezTo>
                    <a:pt x="658" y="123"/>
                    <a:pt x="655" y="133"/>
                    <a:pt x="667" y="130"/>
                  </a:cubicBezTo>
                  <a:cubicBezTo>
                    <a:pt x="679" y="128"/>
                    <a:pt x="672" y="134"/>
                    <a:pt x="682" y="131"/>
                  </a:cubicBezTo>
                  <a:cubicBezTo>
                    <a:pt x="692" y="129"/>
                    <a:pt x="681" y="134"/>
                    <a:pt x="688" y="143"/>
                  </a:cubicBezTo>
                  <a:cubicBezTo>
                    <a:pt x="695" y="151"/>
                    <a:pt x="711" y="142"/>
                    <a:pt x="719" y="134"/>
                  </a:cubicBezTo>
                  <a:cubicBezTo>
                    <a:pt x="726" y="126"/>
                    <a:pt x="712" y="153"/>
                    <a:pt x="695" y="151"/>
                  </a:cubicBezTo>
                  <a:cubicBezTo>
                    <a:pt x="679" y="149"/>
                    <a:pt x="679" y="136"/>
                    <a:pt x="665" y="136"/>
                  </a:cubicBezTo>
                  <a:cubicBezTo>
                    <a:pt x="651" y="136"/>
                    <a:pt x="646" y="138"/>
                    <a:pt x="653" y="144"/>
                  </a:cubicBezTo>
                  <a:cubicBezTo>
                    <a:pt x="659" y="150"/>
                    <a:pt x="671" y="156"/>
                    <a:pt x="656" y="156"/>
                  </a:cubicBezTo>
                  <a:cubicBezTo>
                    <a:pt x="641" y="156"/>
                    <a:pt x="628" y="164"/>
                    <a:pt x="636" y="170"/>
                  </a:cubicBezTo>
                  <a:cubicBezTo>
                    <a:pt x="640" y="173"/>
                    <a:pt x="643" y="168"/>
                    <a:pt x="649" y="173"/>
                  </a:cubicBezTo>
                  <a:close/>
                  <a:moveTo>
                    <a:pt x="574" y="57"/>
                  </a:moveTo>
                  <a:cubicBezTo>
                    <a:pt x="566" y="57"/>
                    <a:pt x="564" y="57"/>
                    <a:pt x="562" y="63"/>
                  </a:cubicBezTo>
                  <a:cubicBezTo>
                    <a:pt x="560" y="69"/>
                    <a:pt x="556" y="67"/>
                    <a:pt x="550" y="74"/>
                  </a:cubicBezTo>
                  <a:cubicBezTo>
                    <a:pt x="545" y="81"/>
                    <a:pt x="573" y="78"/>
                    <a:pt x="572" y="80"/>
                  </a:cubicBezTo>
                  <a:cubicBezTo>
                    <a:pt x="569" y="87"/>
                    <a:pt x="545" y="77"/>
                    <a:pt x="545" y="82"/>
                  </a:cubicBezTo>
                  <a:cubicBezTo>
                    <a:pt x="544" y="87"/>
                    <a:pt x="551" y="91"/>
                    <a:pt x="561" y="99"/>
                  </a:cubicBezTo>
                  <a:cubicBezTo>
                    <a:pt x="571" y="107"/>
                    <a:pt x="580" y="94"/>
                    <a:pt x="578" y="100"/>
                  </a:cubicBezTo>
                  <a:cubicBezTo>
                    <a:pt x="575" y="106"/>
                    <a:pt x="602" y="94"/>
                    <a:pt x="598" y="100"/>
                  </a:cubicBezTo>
                  <a:cubicBezTo>
                    <a:pt x="595" y="106"/>
                    <a:pt x="571" y="107"/>
                    <a:pt x="577" y="111"/>
                  </a:cubicBezTo>
                  <a:cubicBezTo>
                    <a:pt x="583" y="114"/>
                    <a:pt x="587" y="121"/>
                    <a:pt x="595" y="125"/>
                  </a:cubicBezTo>
                  <a:cubicBezTo>
                    <a:pt x="604" y="129"/>
                    <a:pt x="624" y="135"/>
                    <a:pt x="624" y="128"/>
                  </a:cubicBezTo>
                  <a:cubicBezTo>
                    <a:pt x="624" y="121"/>
                    <a:pt x="637" y="133"/>
                    <a:pt x="632" y="125"/>
                  </a:cubicBezTo>
                  <a:cubicBezTo>
                    <a:pt x="627" y="117"/>
                    <a:pt x="633" y="121"/>
                    <a:pt x="640" y="128"/>
                  </a:cubicBezTo>
                  <a:cubicBezTo>
                    <a:pt x="648" y="135"/>
                    <a:pt x="642" y="118"/>
                    <a:pt x="648" y="120"/>
                  </a:cubicBezTo>
                  <a:cubicBezTo>
                    <a:pt x="655" y="122"/>
                    <a:pt x="662" y="115"/>
                    <a:pt x="671" y="109"/>
                  </a:cubicBezTo>
                  <a:cubicBezTo>
                    <a:pt x="680" y="103"/>
                    <a:pt x="698" y="103"/>
                    <a:pt x="689" y="99"/>
                  </a:cubicBezTo>
                  <a:cubicBezTo>
                    <a:pt x="680" y="96"/>
                    <a:pt x="682" y="91"/>
                    <a:pt x="667" y="93"/>
                  </a:cubicBezTo>
                  <a:cubicBezTo>
                    <a:pt x="652" y="96"/>
                    <a:pt x="675" y="90"/>
                    <a:pt x="664" y="83"/>
                  </a:cubicBezTo>
                  <a:cubicBezTo>
                    <a:pt x="653" y="77"/>
                    <a:pt x="666" y="74"/>
                    <a:pt x="652" y="72"/>
                  </a:cubicBezTo>
                  <a:cubicBezTo>
                    <a:pt x="638" y="70"/>
                    <a:pt x="651" y="82"/>
                    <a:pt x="642" y="79"/>
                  </a:cubicBezTo>
                  <a:cubicBezTo>
                    <a:pt x="632" y="76"/>
                    <a:pt x="646" y="71"/>
                    <a:pt x="631" y="70"/>
                  </a:cubicBezTo>
                  <a:cubicBezTo>
                    <a:pt x="617" y="69"/>
                    <a:pt x="605" y="48"/>
                    <a:pt x="581" y="49"/>
                  </a:cubicBezTo>
                  <a:cubicBezTo>
                    <a:pt x="564" y="49"/>
                    <a:pt x="590" y="57"/>
                    <a:pt x="574" y="57"/>
                  </a:cubicBezTo>
                  <a:close/>
                  <a:moveTo>
                    <a:pt x="536" y="129"/>
                  </a:moveTo>
                  <a:cubicBezTo>
                    <a:pt x="546" y="131"/>
                    <a:pt x="526" y="133"/>
                    <a:pt x="535" y="134"/>
                  </a:cubicBezTo>
                  <a:cubicBezTo>
                    <a:pt x="545" y="134"/>
                    <a:pt x="537" y="142"/>
                    <a:pt x="546" y="138"/>
                  </a:cubicBezTo>
                  <a:cubicBezTo>
                    <a:pt x="555" y="134"/>
                    <a:pt x="569" y="136"/>
                    <a:pt x="566" y="131"/>
                  </a:cubicBezTo>
                  <a:cubicBezTo>
                    <a:pt x="562" y="126"/>
                    <a:pt x="575" y="127"/>
                    <a:pt x="566" y="122"/>
                  </a:cubicBezTo>
                  <a:cubicBezTo>
                    <a:pt x="556" y="118"/>
                    <a:pt x="558" y="123"/>
                    <a:pt x="548" y="117"/>
                  </a:cubicBezTo>
                  <a:cubicBezTo>
                    <a:pt x="538" y="111"/>
                    <a:pt x="522" y="111"/>
                    <a:pt x="526" y="117"/>
                  </a:cubicBezTo>
                  <a:cubicBezTo>
                    <a:pt x="529" y="123"/>
                    <a:pt x="517" y="121"/>
                    <a:pt x="528" y="125"/>
                  </a:cubicBezTo>
                  <a:cubicBezTo>
                    <a:pt x="531" y="126"/>
                    <a:pt x="527" y="127"/>
                    <a:pt x="536" y="129"/>
                  </a:cubicBezTo>
                  <a:close/>
                  <a:moveTo>
                    <a:pt x="512" y="89"/>
                  </a:moveTo>
                  <a:cubicBezTo>
                    <a:pt x="517" y="92"/>
                    <a:pt x="522" y="93"/>
                    <a:pt x="521" y="85"/>
                  </a:cubicBezTo>
                  <a:cubicBezTo>
                    <a:pt x="519" y="78"/>
                    <a:pt x="502" y="76"/>
                    <a:pt x="503" y="83"/>
                  </a:cubicBezTo>
                  <a:cubicBezTo>
                    <a:pt x="504" y="88"/>
                    <a:pt x="508" y="85"/>
                    <a:pt x="512" y="89"/>
                  </a:cubicBezTo>
                  <a:close/>
                  <a:moveTo>
                    <a:pt x="369" y="215"/>
                  </a:moveTo>
                  <a:cubicBezTo>
                    <a:pt x="383" y="212"/>
                    <a:pt x="389" y="204"/>
                    <a:pt x="398" y="207"/>
                  </a:cubicBezTo>
                  <a:cubicBezTo>
                    <a:pt x="408" y="210"/>
                    <a:pt x="404" y="204"/>
                    <a:pt x="413" y="207"/>
                  </a:cubicBezTo>
                  <a:cubicBezTo>
                    <a:pt x="422" y="210"/>
                    <a:pt x="429" y="206"/>
                    <a:pt x="438" y="194"/>
                  </a:cubicBezTo>
                  <a:cubicBezTo>
                    <a:pt x="448" y="183"/>
                    <a:pt x="427" y="181"/>
                    <a:pt x="421" y="183"/>
                  </a:cubicBezTo>
                  <a:cubicBezTo>
                    <a:pt x="415" y="185"/>
                    <a:pt x="407" y="189"/>
                    <a:pt x="410" y="184"/>
                  </a:cubicBezTo>
                  <a:cubicBezTo>
                    <a:pt x="413" y="178"/>
                    <a:pt x="401" y="183"/>
                    <a:pt x="405" y="178"/>
                  </a:cubicBezTo>
                  <a:cubicBezTo>
                    <a:pt x="410" y="172"/>
                    <a:pt x="402" y="177"/>
                    <a:pt x="401" y="167"/>
                  </a:cubicBezTo>
                  <a:cubicBezTo>
                    <a:pt x="401" y="157"/>
                    <a:pt x="392" y="163"/>
                    <a:pt x="380" y="170"/>
                  </a:cubicBezTo>
                  <a:cubicBezTo>
                    <a:pt x="367" y="178"/>
                    <a:pt x="396" y="177"/>
                    <a:pt x="387" y="183"/>
                  </a:cubicBezTo>
                  <a:cubicBezTo>
                    <a:pt x="377" y="189"/>
                    <a:pt x="398" y="186"/>
                    <a:pt x="396" y="192"/>
                  </a:cubicBezTo>
                  <a:cubicBezTo>
                    <a:pt x="395" y="198"/>
                    <a:pt x="387" y="191"/>
                    <a:pt x="374" y="193"/>
                  </a:cubicBezTo>
                  <a:cubicBezTo>
                    <a:pt x="360" y="195"/>
                    <a:pt x="372" y="191"/>
                    <a:pt x="355" y="180"/>
                  </a:cubicBezTo>
                  <a:cubicBezTo>
                    <a:pt x="337" y="169"/>
                    <a:pt x="337" y="184"/>
                    <a:pt x="332" y="175"/>
                  </a:cubicBezTo>
                  <a:cubicBezTo>
                    <a:pt x="327" y="167"/>
                    <a:pt x="319" y="172"/>
                    <a:pt x="306" y="177"/>
                  </a:cubicBezTo>
                  <a:cubicBezTo>
                    <a:pt x="293" y="182"/>
                    <a:pt x="308" y="178"/>
                    <a:pt x="298" y="186"/>
                  </a:cubicBezTo>
                  <a:cubicBezTo>
                    <a:pt x="287" y="195"/>
                    <a:pt x="302" y="189"/>
                    <a:pt x="292" y="196"/>
                  </a:cubicBezTo>
                  <a:cubicBezTo>
                    <a:pt x="282" y="203"/>
                    <a:pt x="292" y="202"/>
                    <a:pt x="304" y="206"/>
                  </a:cubicBezTo>
                  <a:cubicBezTo>
                    <a:pt x="316" y="209"/>
                    <a:pt x="316" y="201"/>
                    <a:pt x="318" y="204"/>
                  </a:cubicBezTo>
                  <a:cubicBezTo>
                    <a:pt x="320" y="208"/>
                    <a:pt x="324" y="210"/>
                    <a:pt x="329" y="204"/>
                  </a:cubicBezTo>
                  <a:cubicBezTo>
                    <a:pt x="333" y="198"/>
                    <a:pt x="336" y="198"/>
                    <a:pt x="334" y="202"/>
                  </a:cubicBezTo>
                  <a:cubicBezTo>
                    <a:pt x="333" y="206"/>
                    <a:pt x="340" y="206"/>
                    <a:pt x="359" y="202"/>
                  </a:cubicBezTo>
                  <a:cubicBezTo>
                    <a:pt x="378" y="199"/>
                    <a:pt x="367" y="205"/>
                    <a:pt x="353" y="207"/>
                  </a:cubicBezTo>
                  <a:cubicBezTo>
                    <a:pt x="338" y="208"/>
                    <a:pt x="318" y="212"/>
                    <a:pt x="335" y="219"/>
                  </a:cubicBezTo>
                  <a:cubicBezTo>
                    <a:pt x="345" y="223"/>
                    <a:pt x="356" y="219"/>
                    <a:pt x="369" y="215"/>
                  </a:cubicBezTo>
                  <a:close/>
                  <a:moveTo>
                    <a:pt x="449" y="148"/>
                  </a:moveTo>
                  <a:cubicBezTo>
                    <a:pt x="442" y="141"/>
                    <a:pt x="429" y="137"/>
                    <a:pt x="432" y="142"/>
                  </a:cubicBezTo>
                  <a:cubicBezTo>
                    <a:pt x="435" y="147"/>
                    <a:pt x="438" y="157"/>
                    <a:pt x="449" y="155"/>
                  </a:cubicBezTo>
                  <a:cubicBezTo>
                    <a:pt x="454" y="155"/>
                    <a:pt x="456" y="155"/>
                    <a:pt x="449" y="148"/>
                  </a:cubicBezTo>
                  <a:close/>
                  <a:moveTo>
                    <a:pt x="299" y="169"/>
                  </a:moveTo>
                  <a:cubicBezTo>
                    <a:pt x="308" y="168"/>
                    <a:pt x="318" y="163"/>
                    <a:pt x="307" y="158"/>
                  </a:cubicBezTo>
                  <a:cubicBezTo>
                    <a:pt x="297" y="152"/>
                    <a:pt x="323" y="153"/>
                    <a:pt x="310" y="148"/>
                  </a:cubicBezTo>
                  <a:cubicBezTo>
                    <a:pt x="299" y="143"/>
                    <a:pt x="298" y="145"/>
                    <a:pt x="294" y="149"/>
                  </a:cubicBezTo>
                  <a:cubicBezTo>
                    <a:pt x="291" y="154"/>
                    <a:pt x="280" y="141"/>
                    <a:pt x="261" y="157"/>
                  </a:cubicBezTo>
                  <a:cubicBezTo>
                    <a:pt x="246" y="170"/>
                    <a:pt x="251" y="160"/>
                    <a:pt x="242" y="169"/>
                  </a:cubicBezTo>
                  <a:cubicBezTo>
                    <a:pt x="234" y="178"/>
                    <a:pt x="233" y="167"/>
                    <a:pt x="225" y="175"/>
                  </a:cubicBezTo>
                  <a:cubicBezTo>
                    <a:pt x="217" y="182"/>
                    <a:pt x="228" y="178"/>
                    <a:pt x="226" y="182"/>
                  </a:cubicBezTo>
                  <a:cubicBezTo>
                    <a:pt x="224" y="186"/>
                    <a:pt x="227" y="186"/>
                    <a:pt x="233" y="182"/>
                  </a:cubicBezTo>
                  <a:cubicBezTo>
                    <a:pt x="238" y="178"/>
                    <a:pt x="238" y="184"/>
                    <a:pt x="243" y="184"/>
                  </a:cubicBezTo>
                  <a:cubicBezTo>
                    <a:pt x="249" y="183"/>
                    <a:pt x="248" y="176"/>
                    <a:pt x="251" y="183"/>
                  </a:cubicBezTo>
                  <a:cubicBezTo>
                    <a:pt x="253" y="189"/>
                    <a:pt x="263" y="190"/>
                    <a:pt x="264" y="180"/>
                  </a:cubicBezTo>
                  <a:cubicBezTo>
                    <a:pt x="264" y="170"/>
                    <a:pt x="266" y="190"/>
                    <a:pt x="275" y="174"/>
                  </a:cubicBezTo>
                  <a:cubicBezTo>
                    <a:pt x="281" y="163"/>
                    <a:pt x="273" y="167"/>
                    <a:pt x="282" y="163"/>
                  </a:cubicBezTo>
                  <a:cubicBezTo>
                    <a:pt x="291" y="159"/>
                    <a:pt x="278" y="173"/>
                    <a:pt x="289" y="175"/>
                  </a:cubicBezTo>
                  <a:cubicBezTo>
                    <a:pt x="304" y="178"/>
                    <a:pt x="291" y="169"/>
                    <a:pt x="299" y="169"/>
                  </a:cubicBezTo>
                  <a:close/>
                  <a:moveTo>
                    <a:pt x="360" y="127"/>
                  </a:moveTo>
                  <a:cubicBezTo>
                    <a:pt x="368" y="128"/>
                    <a:pt x="360" y="125"/>
                    <a:pt x="374" y="126"/>
                  </a:cubicBezTo>
                  <a:cubicBezTo>
                    <a:pt x="389" y="128"/>
                    <a:pt x="399" y="123"/>
                    <a:pt x="384" y="118"/>
                  </a:cubicBezTo>
                  <a:cubicBezTo>
                    <a:pt x="369" y="112"/>
                    <a:pt x="367" y="119"/>
                    <a:pt x="353" y="121"/>
                  </a:cubicBezTo>
                  <a:cubicBezTo>
                    <a:pt x="339" y="123"/>
                    <a:pt x="339" y="129"/>
                    <a:pt x="348" y="126"/>
                  </a:cubicBezTo>
                  <a:cubicBezTo>
                    <a:pt x="351" y="125"/>
                    <a:pt x="352" y="125"/>
                    <a:pt x="360" y="127"/>
                  </a:cubicBezTo>
                  <a:close/>
                  <a:moveTo>
                    <a:pt x="373" y="148"/>
                  </a:moveTo>
                  <a:cubicBezTo>
                    <a:pt x="385" y="145"/>
                    <a:pt x="386" y="139"/>
                    <a:pt x="375" y="138"/>
                  </a:cubicBezTo>
                  <a:cubicBezTo>
                    <a:pt x="365" y="137"/>
                    <a:pt x="385" y="138"/>
                    <a:pt x="387" y="133"/>
                  </a:cubicBezTo>
                  <a:cubicBezTo>
                    <a:pt x="390" y="128"/>
                    <a:pt x="372" y="131"/>
                    <a:pt x="356" y="133"/>
                  </a:cubicBezTo>
                  <a:cubicBezTo>
                    <a:pt x="339" y="136"/>
                    <a:pt x="339" y="137"/>
                    <a:pt x="343" y="144"/>
                  </a:cubicBezTo>
                  <a:cubicBezTo>
                    <a:pt x="346" y="151"/>
                    <a:pt x="360" y="150"/>
                    <a:pt x="373" y="148"/>
                  </a:cubicBezTo>
                  <a:close/>
                  <a:moveTo>
                    <a:pt x="521" y="206"/>
                  </a:moveTo>
                  <a:cubicBezTo>
                    <a:pt x="528" y="207"/>
                    <a:pt x="536" y="205"/>
                    <a:pt x="533" y="200"/>
                  </a:cubicBezTo>
                  <a:cubicBezTo>
                    <a:pt x="530" y="196"/>
                    <a:pt x="530" y="190"/>
                    <a:pt x="535" y="194"/>
                  </a:cubicBezTo>
                  <a:cubicBezTo>
                    <a:pt x="541" y="199"/>
                    <a:pt x="540" y="195"/>
                    <a:pt x="536" y="190"/>
                  </a:cubicBezTo>
                  <a:cubicBezTo>
                    <a:pt x="532" y="184"/>
                    <a:pt x="537" y="172"/>
                    <a:pt x="526" y="167"/>
                  </a:cubicBezTo>
                  <a:cubicBezTo>
                    <a:pt x="515" y="162"/>
                    <a:pt x="519" y="174"/>
                    <a:pt x="514" y="169"/>
                  </a:cubicBezTo>
                  <a:cubicBezTo>
                    <a:pt x="508" y="165"/>
                    <a:pt x="503" y="167"/>
                    <a:pt x="496" y="168"/>
                  </a:cubicBezTo>
                  <a:cubicBezTo>
                    <a:pt x="489" y="170"/>
                    <a:pt x="498" y="174"/>
                    <a:pt x="508" y="185"/>
                  </a:cubicBezTo>
                  <a:cubicBezTo>
                    <a:pt x="487" y="175"/>
                    <a:pt x="498" y="172"/>
                    <a:pt x="486" y="172"/>
                  </a:cubicBezTo>
                  <a:cubicBezTo>
                    <a:pt x="474" y="171"/>
                    <a:pt x="476" y="174"/>
                    <a:pt x="484" y="182"/>
                  </a:cubicBezTo>
                  <a:cubicBezTo>
                    <a:pt x="491" y="190"/>
                    <a:pt x="483" y="182"/>
                    <a:pt x="479" y="185"/>
                  </a:cubicBezTo>
                  <a:cubicBezTo>
                    <a:pt x="476" y="189"/>
                    <a:pt x="466" y="188"/>
                    <a:pt x="471" y="193"/>
                  </a:cubicBezTo>
                  <a:cubicBezTo>
                    <a:pt x="475" y="197"/>
                    <a:pt x="503" y="189"/>
                    <a:pt x="511" y="189"/>
                  </a:cubicBezTo>
                  <a:cubicBezTo>
                    <a:pt x="520" y="190"/>
                    <a:pt x="493" y="193"/>
                    <a:pt x="498" y="199"/>
                  </a:cubicBezTo>
                  <a:cubicBezTo>
                    <a:pt x="503" y="204"/>
                    <a:pt x="498" y="211"/>
                    <a:pt x="508" y="207"/>
                  </a:cubicBezTo>
                  <a:cubicBezTo>
                    <a:pt x="513" y="205"/>
                    <a:pt x="513" y="205"/>
                    <a:pt x="521" y="206"/>
                  </a:cubicBezTo>
                  <a:close/>
                  <a:moveTo>
                    <a:pt x="969" y="789"/>
                  </a:moveTo>
                  <a:cubicBezTo>
                    <a:pt x="968" y="784"/>
                    <a:pt x="975" y="784"/>
                    <a:pt x="973" y="783"/>
                  </a:cubicBezTo>
                  <a:cubicBezTo>
                    <a:pt x="971" y="782"/>
                    <a:pt x="961" y="785"/>
                    <a:pt x="954" y="782"/>
                  </a:cubicBezTo>
                  <a:cubicBezTo>
                    <a:pt x="946" y="780"/>
                    <a:pt x="951" y="770"/>
                    <a:pt x="946" y="777"/>
                  </a:cubicBezTo>
                  <a:cubicBezTo>
                    <a:pt x="941" y="784"/>
                    <a:pt x="947" y="779"/>
                    <a:pt x="947" y="783"/>
                  </a:cubicBezTo>
                  <a:cubicBezTo>
                    <a:pt x="947" y="788"/>
                    <a:pt x="950" y="784"/>
                    <a:pt x="953" y="787"/>
                  </a:cubicBezTo>
                  <a:cubicBezTo>
                    <a:pt x="955" y="790"/>
                    <a:pt x="956" y="788"/>
                    <a:pt x="967" y="792"/>
                  </a:cubicBezTo>
                  <a:cubicBezTo>
                    <a:pt x="969" y="793"/>
                    <a:pt x="970" y="793"/>
                    <a:pt x="969" y="789"/>
                  </a:cubicBezTo>
                  <a:close/>
                  <a:moveTo>
                    <a:pt x="987" y="795"/>
                  </a:moveTo>
                  <a:cubicBezTo>
                    <a:pt x="989" y="789"/>
                    <a:pt x="992" y="788"/>
                    <a:pt x="990" y="795"/>
                  </a:cubicBezTo>
                  <a:cubicBezTo>
                    <a:pt x="989" y="802"/>
                    <a:pt x="991" y="800"/>
                    <a:pt x="996" y="797"/>
                  </a:cubicBezTo>
                  <a:cubicBezTo>
                    <a:pt x="1001" y="794"/>
                    <a:pt x="1005" y="789"/>
                    <a:pt x="1000" y="788"/>
                  </a:cubicBezTo>
                  <a:cubicBezTo>
                    <a:pt x="994" y="787"/>
                    <a:pt x="994" y="786"/>
                    <a:pt x="995" y="779"/>
                  </a:cubicBezTo>
                  <a:cubicBezTo>
                    <a:pt x="996" y="772"/>
                    <a:pt x="994" y="772"/>
                    <a:pt x="988" y="779"/>
                  </a:cubicBezTo>
                  <a:cubicBezTo>
                    <a:pt x="983" y="786"/>
                    <a:pt x="979" y="791"/>
                    <a:pt x="982" y="799"/>
                  </a:cubicBezTo>
                  <a:cubicBezTo>
                    <a:pt x="984" y="803"/>
                    <a:pt x="986" y="801"/>
                    <a:pt x="987" y="795"/>
                  </a:cubicBezTo>
                  <a:close/>
                  <a:moveTo>
                    <a:pt x="950" y="722"/>
                  </a:moveTo>
                  <a:cubicBezTo>
                    <a:pt x="934" y="720"/>
                    <a:pt x="947" y="724"/>
                    <a:pt x="952" y="729"/>
                  </a:cubicBezTo>
                  <a:cubicBezTo>
                    <a:pt x="958" y="734"/>
                    <a:pt x="975" y="741"/>
                    <a:pt x="978" y="736"/>
                  </a:cubicBezTo>
                  <a:cubicBezTo>
                    <a:pt x="980" y="733"/>
                    <a:pt x="966" y="724"/>
                    <a:pt x="950" y="722"/>
                  </a:cubicBezTo>
                  <a:close/>
                  <a:moveTo>
                    <a:pt x="1018" y="762"/>
                  </a:moveTo>
                  <a:cubicBezTo>
                    <a:pt x="1027" y="759"/>
                    <a:pt x="1026" y="766"/>
                    <a:pt x="1041" y="763"/>
                  </a:cubicBezTo>
                  <a:cubicBezTo>
                    <a:pt x="1056" y="761"/>
                    <a:pt x="1040" y="767"/>
                    <a:pt x="1054" y="765"/>
                  </a:cubicBezTo>
                  <a:cubicBezTo>
                    <a:pt x="1068" y="764"/>
                    <a:pt x="1048" y="772"/>
                    <a:pt x="1048" y="775"/>
                  </a:cubicBezTo>
                  <a:cubicBezTo>
                    <a:pt x="1048" y="779"/>
                    <a:pt x="1055" y="780"/>
                    <a:pt x="1060" y="772"/>
                  </a:cubicBezTo>
                  <a:cubicBezTo>
                    <a:pt x="1065" y="764"/>
                    <a:pt x="1066" y="771"/>
                    <a:pt x="1069" y="763"/>
                  </a:cubicBezTo>
                  <a:cubicBezTo>
                    <a:pt x="1073" y="756"/>
                    <a:pt x="1076" y="761"/>
                    <a:pt x="1073" y="769"/>
                  </a:cubicBezTo>
                  <a:cubicBezTo>
                    <a:pt x="1070" y="776"/>
                    <a:pt x="1069" y="780"/>
                    <a:pt x="1075" y="775"/>
                  </a:cubicBezTo>
                  <a:cubicBezTo>
                    <a:pt x="1080" y="771"/>
                    <a:pt x="1076" y="780"/>
                    <a:pt x="1084" y="780"/>
                  </a:cubicBezTo>
                  <a:cubicBezTo>
                    <a:pt x="1092" y="780"/>
                    <a:pt x="1085" y="776"/>
                    <a:pt x="1089" y="765"/>
                  </a:cubicBezTo>
                  <a:cubicBezTo>
                    <a:pt x="1093" y="755"/>
                    <a:pt x="1082" y="765"/>
                    <a:pt x="1087" y="757"/>
                  </a:cubicBezTo>
                  <a:cubicBezTo>
                    <a:pt x="1092" y="749"/>
                    <a:pt x="1084" y="754"/>
                    <a:pt x="1079" y="761"/>
                  </a:cubicBezTo>
                  <a:cubicBezTo>
                    <a:pt x="1075" y="768"/>
                    <a:pt x="1076" y="755"/>
                    <a:pt x="1082" y="752"/>
                  </a:cubicBezTo>
                  <a:cubicBezTo>
                    <a:pt x="1087" y="748"/>
                    <a:pt x="1087" y="744"/>
                    <a:pt x="1082" y="746"/>
                  </a:cubicBezTo>
                  <a:cubicBezTo>
                    <a:pt x="1077" y="748"/>
                    <a:pt x="1070" y="744"/>
                    <a:pt x="1077" y="738"/>
                  </a:cubicBezTo>
                  <a:cubicBezTo>
                    <a:pt x="1084" y="733"/>
                    <a:pt x="1075" y="728"/>
                    <a:pt x="1064" y="731"/>
                  </a:cubicBezTo>
                  <a:cubicBezTo>
                    <a:pt x="1053" y="735"/>
                    <a:pt x="1062" y="728"/>
                    <a:pt x="1055" y="730"/>
                  </a:cubicBezTo>
                  <a:cubicBezTo>
                    <a:pt x="1048" y="732"/>
                    <a:pt x="1048" y="724"/>
                    <a:pt x="1053" y="723"/>
                  </a:cubicBezTo>
                  <a:cubicBezTo>
                    <a:pt x="1057" y="722"/>
                    <a:pt x="1051" y="714"/>
                    <a:pt x="1043" y="722"/>
                  </a:cubicBezTo>
                  <a:cubicBezTo>
                    <a:pt x="1035" y="729"/>
                    <a:pt x="1041" y="717"/>
                    <a:pt x="1046" y="710"/>
                  </a:cubicBezTo>
                  <a:cubicBezTo>
                    <a:pt x="1046" y="710"/>
                    <a:pt x="1051" y="700"/>
                    <a:pt x="1055" y="696"/>
                  </a:cubicBezTo>
                  <a:cubicBezTo>
                    <a:pt x="1058" y="691"/>
                    <a:pt x="1054" y="687"/>
                    <a:pt x="1045" y="692"/>
                  </a:cubicBezTo>
                  <a:cubicBezTo>
                    <a:pt x="1036" y="698"/>
                    <a:pt x="1040" y="701"/>
                    <a:pt x="1036" y="704"/>
                  </a:cubicBezTo>
                  <a:cubicBezTo>
                    <a:pt x="1031" y="707"/>
                    <a:pt x="1026" y="723"/>
                    <a:pt x="1019" y="736"/>
                  </a:cubicBezTo>
                  <a:cubicBezTo>
                    <a:pt x="1013" y="749"/>
                    <a:pt x="1018" y="739"/>
                    <a:pt x="1012" y="743"/>
                  </a:cubicBezTo>
                  <a:cubicBezTo>
                    <a:pt x="1007" y="748"/>
                    <a:pt x="1006" y="748"/>
                    <a:pt x="1014" y="749"/>
                  </a:cubicBezTo>
                  <a:cubicBezTo>
                    <a:pt x="1021" y="750"/>
                    <a:pt x="1002" y="755"/>
                    <a:pt x="1008" y="762"/>
                  </a:cubicBezTo>
                  <a:cubicBezTo>
                    <a:pt x="1009" y="763"/>
                    <a:pt x="1009" y="765"/>
                    <a:pt x="1018" y="762"/>
                  </a:cubicBezTo>
                  <a:close/>
                  <a:moveTo>
                    <a:pt x="564" y="738"/>
                  </a:moveTo>
                  <a:cubicBezTo>
                    <a:pt x="566" y="738"/>
                    <a:pt x="563" y="730"/>
                    <a:pt x="567" y="731"/>
                  </a:cubicBezTo>
                  <a:cubicBezTo>
                    <a:pt x="570" y="732"/>
                    <a:pt x="570" y="735"/>
                    <a:pt x="571" y="740"/>
                  </a:cubicBezTo>
                  <a:cubicBezTo>
                    <a:pt x="572" y="746"/>
                    <a:pt x="579" y="743"/>
                    <a:pt x="581" y="746"/>
                  </a:cubicBezTo>
                  <a:cubicBezTo>
                    <a:pt x="584" y="750"/>
                    <a:pt x="584" y="743"/>
                    <a:pt x="593" y="746"/>
                  </a:cubicBezTo>
                  <a:cubicBezTo>
                    <a:pt x="601" y="749"/>
                    <a:pt x="597" y="753"/>
                    <a:pt x="601" y="751"/>
                  </a:cubicBezTo>
                  <a:cubicBezTo>
                    <a:pt x="605" y="748"/>
                    <a:pt x="607" y="758"/>
                    <a:pt x="613" y="754"/>
                  </a:cubicBezTo>
                  <a:cubicBezTo>
                    <a:pt x="621" y="750"/>
                    <a:pt x="615" y="755"/>
                    <a:pt x="623" y="754"/>
                  </a:cubicBezTo>
                  <a:cubicBezTo>
                    <a:pt x="631" y="754"/>
                    <a:pt x="627" y="757"/>
                    <a:pt x="633" y="756"/>
                  </a:cubicBezTo>
                  <a:cubicBezTo>
                    <a:pt x="634" y="755"/>
                    <a:pt x="634" y="756"/>
                    <a:pt x="635" y="755"/>
                  </a:cubicBezTo>
                  <a:cubicBezTo>
                    <a:pt x="637" y="753"/>
                    <a:pt x="638" y="752"/>
                    <a:pt x="638" y="749"/>
                  </a:cubicBezTo>
                  <a:cubicBezTo>
                    <a:pt x="639" y="746"/>
                    <a:pt x="644" y="744"/>
                    <a:pt x="643" y="748"/>
                  </a:cubicBezTo>
                  <a:cubicBezTo>
                    <a:pt x="641" y="752"/>
                    <a:pt x="645" y="748"/>
                    <a:pt x="646" y="743"/>
                  </a:cubicBezTo>
                  <a:cubicBezTo>
                    <a:pt x="648" y="738"/>
                    <a:pt x="650" y="741"/>
                    <a:pt x="648" y="745"/>
                  </a:cubicBezTo>
                  <a:cubicBezTo>
                    <a:pt x="646" y="749"/>
                    <a:pt x="647" y="748"/>
                    <a:pt x="651" y="745"/>
                  </a:cubicBezTo>
                  <a:cubicBezTo>
                    <a:pt x="654" y="743"/>
                    <a:pt x="649" y="740"/>
                    <a:pt x="651" y="738"/>
                  </a:cubicBezTo>
                  <a:cubicBezTo>
                    <a:pt x="653" y="737"/>
                    <a:pt x="660" y="743"/>
                    <a:pt x="664" y="742"/>
                  </a:cubicBezTo>
                  <a:cubicBezTo>
                    <a:pt x="669" y="742"/>
                    <a:pt x="667" y="743"/>
                    <a:pt x="672" y="742"/>
                  </a:cubicBezTo>
                  <a:cubicBezTo>
                    <a:pt x="676" y="742"/>
                    <a:pt x="674" y="754"/>
                    <a:pt x="681" y="757"/>
                  </a:cubicBezTo>
                  <a:cubicBezTo>
                    <a:pt x="685" y="759"/>
                    <a:pt x="694" y="754"/>
                    <a:pt x="691" y="760"/>
                  </a:cubicBezTo>
                  <a:cubicBezTo>
                    <a:pt x="689" y="764"/>
                    <a:pt x="691" y="764"/>
                    <a:pt x="694" y="767"/>
                  </a:cubicBezTo>
                  <a:cubicBezTo>
                    <a:pt x="697" y="770"/>
                    <a:pt x="692" y="774"/>
                    <a:pt x="694" y="775"/>
                  </a:cubicBezTo>
                  <a:cubicBezTo>
                    <a:pt x="696" y="777"/>
                    <a:pt x="696" y="774"/>
                    <a:pt x="698" y="776"/>
                  </a:cubicBezTo>
                  <a:cubicBezTo>
                    <a:pt x="700" y="778"/>
                    <a:pt x="696" y="776"/>
                    <a:pt x="696" y="781"/>
                  </a:cubicBezTo>
                  <a:cubicBezTo>
                    <a:pt x="695" y="785"/>
                    <a:pt x="702" y="779"/>
                    <a:pt x="702" y="783"/>
                  </a:cubicBezTo>
                  <a:cubicBezTo>
                    <a:pt x="701" y="787"/>
                    <a:pt x="703" y="785"/>
                    <a:pt x="708" y="787"/>
                  </a:cubicBezTo>
                  <a:cubicBezTo>
                    <a:pt x="713" y="789"/>
                    <a:pt x="721" y="788"/>
                    <a:pt x="726" y="789"/>
                  </a:cubicBezTo>
                  <a:cubicBezTo>
                    <a:pt x="730" y="790"/>
                    <a:pt x="734" y="789"/>
                    <a:pt x="733" y="791"/>
                  </a:cubicBezTo>
                  <a:cubicBezTo>
                    <a:pt x="732" y="793"/>
                    <a:pt x="735" y="793"/>
                    <a:pt x="740" y="792"/>
                  </a:cubicBezTo>
                  <a:cubicBezTo>
                    <a:pt x="745" y="792"/>
                    <a:pt x="748" y="804"/>
                    <a:pt x="749" y="802"/>
                  </a:cubicBezTo>
                  <a:cubicBezTo>
                    <a:pt x="751" y="801"/>
                    <a:pt x="751" y="802"/>
                    <a:pt x="751" y="805"/>
                  </a:cubicBezTo>
                  <a:cubicBezTo>
                    <a:pt x="751" y="808"/>
                    <a:pt x="756" y="811"/>
                    <a:pt x="756" y="814"/>
                  </a:cubicBezTo>
                  <a:cubicBezTo>
                    <a:pt x="756" y="816"/>
                    <a:pt x="753" y="811"/>
                    <a:pt x="751" y="812"/>
                  </a:cubicBezTo>
                  <a:cubicBezTo>
                    <a:pt x="750" y="814"/>
                    <a:pt x="754" y="817"/>
                    <a:pt x="752" y="818"/>
                  </a:cubicBezTo>
                  <a:cubicBezTo>
                    <a:pt x="749" y="820"/>
                    <a:pt x="744" y="813"/>
                    <a:pt x="742" y="815"/>
                  </a:cubicBezTo>
                  <a:cubicBezTo>
                    <a:pt x="739" y="817"/>
                    <a:pt x="742" y="813"/>
                    <a:pt x="739" y="813"/>
                  </a:cubicBezTo>
                  <a:cubicBezTo>
                    <a:pt x="737" y="814"/>
                    <a:pt x="742" y="810"/>
                    <a:pt x="738" y="810"/>
                  </a:cubicBezTo>
                  <a:cubicBezTo>
                    <a:pt x="735" y="809"/>
                    <a:pt x="737" y="805"/>
                    <a:pt x="735" y="805"/>
                  </a:cubicBezTo>
                  <a:cubicBezTo>
                    <a:pt x="733" y="805"/>
                    <a:pt x="732" y="803"/>
                    <a:pt x="731" y="805"/>
                  </a:cubicBezTo>
                  <a:cubicBezTo>
                    <a:pt x="731" y="806"/>
                    <a:pt x="735" y="809"/>
                    <a:pt x="736" y="814"/>
                  </a:cubicBezTo>
                  <a:cubicBezTo>
                    <a:pt x="737" y="819"/>
                    <a:pt x="730" y="820"/>
                    <a:pt x="731" y="829"/>
                  </a:cubicBezTo>
                  <a:cubicBezTo>
                    <a:pt x="732" y="839"/>
                    <a:pt x="729" y="840"/>
                    <a:pt x="722" y="843"/>
                  </a:cubicBezTo>
                  <a:cubicBezTo>
                    <a:pt x="722" y="846"/>
                    <a:pt x="721" y="846"/>
                    <a:pt x="722" y="848"/>
                  </a:cubicBezTo>
                  <a:cubicBezTo>
                    <a:pt x="722" y="849"/>
                    <a:pt x="721" y="851"/>
                    <a:pt x="720" y="852"/>
                  </a:cubicBezTo>
                  <a:cubicBezTo>
                    <a:pt x="725" y="853"/>
                    <a:pt x="722" y="856"/>
                    <a:pt x="717" y="856"/>
                  </a:cubicBezTo>
                  <a:cubicBezTo>
                    <a:pt x="712" y="856"/>
                    <a:pt x="713" y="861"/>
                    <a:pt x="717" y="860"/>
                  </a:cubicBezTo>
                  <a:cubicBezTo>
                    <a:pt x="721" y="860"/>
                    <a:pt x="720" y="863"/>
                    <a:pt x="721" y="861"/>
                  </a:cubicBezTo>
                  <a:cubicBezTo>
                    <a:pt x="723" y="858"/>
                    <a:pt x="726" y="858"/>
                    <a:pt x="728" y="857"/>
                  </a:cubicBezTo>
                  <a:cubicBezTo>
                    <a:pt x="731" y="855"/>
                    <a:pt x="732" y="848"/>
                    <a:pt x="743" y="850"/>
                  </a:cubicBezTo>
                  <a:cubicBezTo>
                    <a:pt x="755" y="853"/>
                    <a:pt x="746" y="851"/>
                    <a:pt x="748" y="849"/>
                  </a:cubicBezTo>
                  <a:cubicBezTo>
                    <a:pt x="749" y="847"/>
                    <a:pt x="751" y="847"/>
                    <a:pt x="756" y="846"/>
                  </a:cubicBezTo>
                  <a:cubicBezTo>
                    <a:pt x="762" y="846"/>
                    <a:pt x="764" y="847"/>
                    <a:pt x="764" y="845"/>
                  </a:cubicBezTo>
                  <a:cubicBezTo>
                    <a:pt x="764" y="843"/>
                    <a:pt x="765" y="843"/>
                    <a:pt x="765" y="843"/>
                  </a:cubicBezTo>
                  <a:cubicBezTo>
                    <a:pt x="761" y="841"/>
                    <a:pt x="761" y="841"/>
                    <a:pt x="761" y="841"/>
                  </a:cubicBezTo>
                  <a:cubicBezTo>
                    <a:pt x="758" y="841"/>
                    <a:pt x="754" y="841"/>
                    <a:pt x="756" y="836"/>
                  </a:cubicBezTo>
                  <a:cubicBezTo>
                    <a:pt x="758" y="831"/>
                    <a:pt x="760" y="834"/>
                    <a:pt x="762" y="831"/>
                  </a:cubicBezTo>
                  <a:cubicBezTo>
                    <a:pt x="764" y="828"/>
                    <a:pt x="769" y="828"/>
                    <a:pt x="776" y="827"/>
                  </a:cubicBezTo>
                  <a:cubicBezTo>
                    <a:pt x="783" y="825"/>
                    <a:pt x="780" y="825"/>
                    <a:pt x="786" y="828"/>
                  </a:cubicBezTo>
                  <a:cubicBezTo>
                    <a:pt x="791" y="831"/>
                    <a:pt x="789" y="826"/>
                    <a:pt x="792" y="824"/>
                  </a:cubicBezTo>
                  <a:cubicBezTo>
                    <a:pt x="796" y="821"/>
                    <a:pt x="800" y="821"/>
                    <a:pt x="804" y="818"/>
                  </a:cubicBezTo>
                  <a:cubicBezTo>
                    <a:pt x="809" y="812"/>
                    <a:pt x="815" y="808"/>
                    <a:pt x="817" y="809"/>
                  </a:cubicBezTo>
                  <a:cubicBezTo>
                    <a:pt x="818" y="809"/>
                    <a:pt x="821" y="809"/>
                    <a:pt x="822" y="809"/>
                  </a:cubicBezTo>
                  <a:cubicBezTo>
                    <a:pt x="824" y="809"/>
                    <a:pt x="857" y="809"/>
                    <a:pt x="857" y="809"/>
                  </a:cubicBezTo>
                  <a:cubicBezTo>
                    <a:pt x="857" y="804"/>
                    <a:pt x="859" y="803"/>
                    <a:pt x="860" y="804"/>
                  </a:cubicBezTo>
                  <a:cubicBezTo>
                    <a:pt x="862" y="805"/>
                    <a:pt x="863" y="802"/>
                    <a:pt x="864" y="804"/>
                  </a:cubicBezTo>
                  <a:cubicBezTo>
                    <a:pt x="866" y="805"/>
                    <a:pt x="864" y="802"/>
                    <a:pt x="867" y="802"/>
                  </a:cubicBezTo>
                  <a:cubicBezTo>
                    <a:pt x="869" y="802"/>
                    <a:pt x="864" y="800"/>
                    <a:pt x="868" y="797"/>
                  </a:cubicBezTo>
                  <a:cubicBezTo>
                    <a:pt x="873" y="795"/>
                    <a:pt x="869" y="796"/>
                    <a:pt x="871" y="793"/>
                  </a:cubicBezTo>
                  <a:cubicBezTo>
                    <a:pt x="874" y="791"/>
                    <a:pt x="870" y="788"/>
                    <a:pt x="874" y="785"/>
                  </a:cubicBezTo>
                  <a:cubicBezTo>
                    <a:pt x="877" y="782"/>
                    <a:pt x="873" y="782"/>
                    <a:pt x="877" y="778"/>
                  </a:cubicBezTo>
                  <a:cubicBezTo>
                    <a:pt x="880" y="773"/>
                    <a:pt x="885" y="766"/>
                    <a:pt x="885" y="766"/>
                  </a:cubicBezTo>
                  <a:cubicBezTo>
                    <a:pt x="885" y="766"/>
                    <a:pt x="888" y="765"/>
                    <a:pt x="887" y="768"/>
                  </a:cubicBezTo>
                  <a:cubicBezTo>
                    <a:pt x="887" y="770"/>
                    <a:pt x="889" y="771"/>
                    <a:pt x="892" y="770"/>
                  </a:cubicBezTo>
                  <a:cubicBezTo>
                    <a:pt x="894" y="768"/>
                    <a:pt x="896" y="766"/>
                    <a:pt x="899" y="769"/>
                  </a:cubicBezTo>
                  <a:cubicBezTo>
                    <a:pt x="903" y="773"/>
                    <a:pt x="903" y="772"/>
                    <a:pt x="903" y="776"/>
                  </a:cubicBezTo>
                  <a:cubicBezTo>
                    <a:pt x="903" y="780"/>
                    <a:pt x="903" y="790"/>
                    <a:pt x="903" y="793"/>
                  </a:cubicBezTo>
                  <a:cubicBezTo>
                    <a:pt x="903" y="796"/>
                    <a:pt x="902" y="797"/>
                    <a:pt x="904" y="797"/>
                  </a:cubicBezTo>
                  <a:cubicBezTo>
                    <a:pt x="906" y="797"/>
                    <a:pt x="907" y="798"/>
                    <a:pt x="907" y="798"/>
                  </a:cubicBezTo>
                  <a:cubicBezTo>
                    <a:pt x="908" y="799"/>
                    <a:pt x="907" y="799"/>
                    <a:pt x="907" y="802"/>
                  </a:cubicBezTo>
                  <a:cubicBezTo>
                    <a:pt x="907" y="804"/>
                    <a:pt x="908" y="805"/>
                    <a:pt x="911" y="806"/>
                  </a:cubicBezTo>
                  <a:cubicBezTo>
                    <a:pt x="921" y="809"/>
                    <a:pt x="926" y="806"/>
                    <a:pt x="935" y="801"/>
                  </a:cubicBezTo>
                  <a:cubicBezTo>
                    <a:pt x="944" y="796"/>
                    <a:pt x="933" y="804"/>
                    <a:pt x="949" y="802"/>
                  </a:cubicBezTo>
                  <a:cubicBezTo>
                    <a:pt x="961" y="800"/>
                    <a:pt x="946" y="804"/>
                    <a:pt x="936" y="809"/>
                  </a:cubicBezTo>
                  <a:cubicBezTo>
                    <a:pt x="927" y="814"/>
                    <a:pt x="919" y="822"/>
                    <a:pt x="925" y="831"/>
                  </a:cubicBezTo>
                  <a:cubicBezTo>
                    <a:pt x="930" y="841"/>
                    <a:pt x="936" y="834"/>
                    <a:pt x="944" y="823"/>
                  </a:cubicBezTo>
                  <a:cubicBezTo>
                    <a:pt x="952" y="812"/>
                    <a:pt x="952" y="822"/>
                    <a:pt x="964" y="814"/>
                  </a:cubicBezTo>
                  <a:cubicBezTo>
                    <a:pt x="975" y="806"/>
                    <a:pt x="989" y="807"/>
                    <a:pt x="984" y="803"/>
                  </a:cubicBezTo>
                  <a:cubicBezTo>
                    <a:pt x="980" y="799"/>
                    <a:pt x="977" y="793"/>
                    <a:pt x="972" y="796"/>
                  </a:cubicBezTo>
                  <a:cubicBezTo>
                    <a:pt x="967" y="799"/>
                    <a:pt x="950" y="794"/>
                    <a:pt x="951" y="791"/>
                  </a:cubicBezTo>
                  <a:cubicBezTo>
                    <a:pt x="953" y="787"/>
                    <a:pt x="944" y="792"/>
                    <a:pt x="940" y="779"/>
                  </a:cubicBezTo>
                  <a:cubicBezTo>
                    <a:pt x="936" y="765"/>
                    <a:pt x="946" y="756"/>
                    <a:pt x="936" y="759"/>
                  </a:cubicBezTo>
                  <a:cubicBezTo>
                    <a:pt x="922" y="762"/>
                    <a:pt x="931" y="757"/>
                    <a:pt x="941" y="751"/>
                  </a:cubicBezTo>
                  <a:cubicBezTo>
                    <a:pt x="949" y="746"/>
                    <a:pt x="950" y="742"/>
                    <a:pt x="942" y="736"/>
                  </a:cubicBezTo>
                  <a:cubicBezTo>
                    <a:pt x="933" y="729"/>
                    <a:pt x="894" y="742"/>
                    <a:pt x="885" y="754"/>
                  </a:cubicBezTo>
                  <a:cubicBezTo>
                    <a:pt x="871" y="774"/>
                    <a:pt x="858" y="781"/>
                    <a:pt x="865" y="775"/>
                  </a:cubicBezTo>
                  <a:cubicBezTo>
                    <a:pt x="873" y="767"/>
                    <a:pt x="885" y="741"/>
                    <a:pt x="900" y="736"/>
                  </a:cubicBezTo>
                  <a:cubicBezTo>
                    <a:pt x="922" y="728"/>
                    <a:pt x="898" y="720"/>
                    <a:pt x="933" y="715"/>
                  </a:cubicBezTo>
                  <a:cubicBezTo>
                    <a:pt x="974" y="708"/>
                    <a:pt x="982" y="732"/>
                    <a:pt x="1009" y="707"/>
                  </a:cubicBezTo>
                  <a:cubicBezTo>
                    <a:pt x="1036" y="681"/>
                    <a:pt x="1031" y="701"/>
                    <a:pt x="1039" y="692"/>
                  </a:cubicBezTo>
                  <a:cubicBezTo>
                    <a:pt x="1047" y="683"/>
                    <a:pt x="1056" y="684"/>
                    <a:pt x="1051" y="673"/>
                  </a:cubicBezTo>
                  <a:cubicBezTo>
                    <a:pt x="1046" y="662"/>
                    <a:pt x="1055" y="669"/>
                    <a:pt x="1051" y="659"/>
                  </a:cubicBezTo>
                  <a:cubicBezTo>
                    <a:pt x="1046" y="648"/>
                    <a:pt x="1040" y="658"/>
                    <a:pt x="1033" y="648"/>
                  </a:cubicBezTo>
                  <a:cubicBezTo>
                    <a:pt x="1025" y="638"/>
                    <a:pt x="1020" y="644"/>
                    <a:pt x="1006" y="654"/>
                  </a:cubicBezTo>
                  <a:cubicBezTo>
                    <a:pt x="993" y="664"/>
                    <a:pt x="992" y="653"/>
                    <a:pt x="1003" y="650"/>
                  </a:cubicBezTo>
                  <a:cubicBezTo>
                    <a:pt x="1014" y="647"/>
                    <a:pt x="1013" y="642"/>
                    <a:pt x="1025" y="640"/>
                  </a:cubicBezTo>
                  <a:cubicBezTo>
                    <a:pt x="1037" y="639"/>
                    <a:pt x="1030" y="633"/>
                    <a:pt x="1019" y="631"/>
                  </a:cubicBezTo>
                  <a:cubicBezTo>
                    <a:pt x="1007" y="630"/>
                    <a:pt x="1017" y="625"/>
                    <a:pt x="1002" y="623"/>
                  </a:cubicBezTo>
                  <a:cubicBezTo>
                    <a:pt x="988" y="621"/>
                    <a:pt x="1001" y="616"/>
                    <a:pt x="990" y="612"/>
                  </a:cubicBezTo>
                  <a:cubicBezTo>
                    <a:pt x="980" y="608"/>
                    <a:pt x="975" y="602"/>
                    <a:pt x="981" y="592"/>
                  </a:cubicBezTo>
                  <a:cubicBezTo>
                    <a:pt x="987" y="581"/>
                    <a:pt x="968" y="586"/>
                    <a:pt x="973" y="578"/>
                  </a:cubicBezTo>
                  <a:cubicBezTo>
                    <a:pt x="979" y="570"/>
                    <a:pt x="967" y="571"/>
                    <a:pt x="966" y="560"/>
                  </a:cubicBezTo>
                  <a:cubicBezTo>
                    <a:pt x="964" y="550"/>
                    <a:pt x="962" y="557"/>
                    <a:pt x="960" y="549"/>
                  </a:cubicBezTo>
                  <a:cubicBezTo>
                    <a:pt x="958" y="541"/>
                    <a:pt x="955" y="546"/>
                    <a:pt x="948" y="533"/>
                  </a:cubicBezTo>
                  <a:cubicBezTo>
                    <a:pt x="942" y="520"/>
                    <a:pt x="940" y="525"/>
                    <a:pt x="934" y="533"/>
                  </a:cubicBezTo>
                  <a:cubicBezTo>
                    <a:pt x="927" y="540"/>
                    <a:pt x="932" y="557"/>
                    <a:pt x="921" y="554"/>
                  </a:cubicBezTo>
                  <a:cubicBezTo>
                    <a:pt x="911" y="551"/>
                    <a:pt x="923" y="558"/>
                    <a:pt x="910" y="562"/>
                  </a:cubicBezTo>
                  <a:cubicBezTo>
                    <a:pt x="897" y="566"/>
                    <a:pt x="900" y="552"/>
                    <a:pt x="887" y="552"/>
                  </a:cubicBezTo>
                  <a:cubicBezTo>
                    <a:pt x="875" y="553"/>
                    <a:pt x="888" y="548"/>
                    <a:pt x="881" y="544"/>
                  </a:cubicBezTo>
                  <a:cubicBezTo>
                    <a:pt x="874" y="540"/>
                    <a:pt x="885" y="539"/>
                    <a:pt x="880" y="532"/>
                  </a:cubicBezTo>
                  <a:cubicBezTo>
                    <a:pt x="874" y="523"/>
                    <a:pt x="886" y="514"/>
                    <a:pt x="883" y="510"/>
                  </a:cubicBezTo>
                  <a:cubicBezTo>
                    <a:pt x="878" y="504"/>
                    <a:pt x="878" y="516"/>
                    <a:pt x="876" y="512"/>
                  </a:cubicBezTo>
                  <a:cubicBezTo>
                    <a:pt x="873" y="508"/>
                    <a:pt x="855" y="508"/>
                    <a:pt x="856" y="502"/>
                  </a:cubicBezTo>
                  <a:cubicBezTo>
                    <a:pt x="857" y="495"/>
                    <a:pt x="849" y="492"/>
                    <a:pt x="838" y="485"/>
                  </a:cubicBezTo>
                  <a:cubicBezTo>
                    <a:pt x="818" y="471"/>
                    <a:pt x="835" y="497"/>
                    <a:pt x="792" y="480"/>
                  </a:cubicBezTo>
                  <a:cubicBezTo>
                    <a:pt x="773" y="472"/>
                    <a:pt x="773" y="492"/>
                    <a:pt x="778" y="497"/>
                  </a:cubicBezTo>
                  <a:cubicBezTo>
                    <a:pt x="782" y="501"/>
                    <a:pt x="780" y="508"/>
                    <a:pt x="777" y="513"/>
                  </a:cubicBezTo>
                  <a:cubicBezTo>
                    <a:pt x="773" y="517"/>
                    <a:pt x="778" y="515"/>
                    <a:pt x="782" y="525"/>
                  </a:cubicBezTo>
                  <a:cubicBezTo>
                    <a:pt x="786" y="536"/>
                    <a:pt x="782" y="535"/>
                    <a:pt x="780" y="542"/>
                  </a:cubicBezTo>
                  <a:cubicBezTo>
                    <a:pt x="777" y="550"/>
                    <a:pt x="772" y="546"/>
                    <a:pt x="771" y="555"/>
                  </a:cubicBezTo>
                  <a:cubicBezTo>
                    <a:pt x="769" y="564"/>
                    <a:pt x="787" y="560"/>
                    <a:pt x="794" y="585"/>
                  </a:cubicBezTo>
                  <a:cubicBezTo>
                    <a:pt x="801" y="611"/>
                    <a:pt x="778" y="625"/>
                    <a:pt x="764" y="631"/>
                  </a:cubicBezTo>
                  <a:cubicBezTo>
                    <a:pt x="748" y="637"/>
                    <a:pt x="764" y="638"/>
                    <a:pt x="764" y="652"/>
                  </a:cubicBezTo>
                  <a:cubicBezTo>
                    <a:pt x="763" y="664"/>
                    <a:pt x="775" y="679"/>
                    <a:pt x="768" y="684"/>
                  </a:cubicBezTo>
                  <a:cubicBezTo>
                    <a:pt x="761" y="688"/>
                    <a:pt x="773" y="699"/>
                    <a:pt x="763" y="692"/>
                  </a:cubicBezTo>
                  <a:cubicBezTo>
                    <a:pt x="752" y="686"/>
                    <a:pt x="761" y="705"/>
                    <a:pt x="752" y="699"/>
                  </a:cubicBezTo>
                  <a:cubicBezTo>
                    <a:pt x="742" y="692"/>
                    <a:pt x="749" y="691"/>
                    <a:pt x="730" y="674"/>
                  </a:cubicBezTo>
                  <a:cubicBezTo>
                    <a:pt x="719" y="664"/>
                    <a:pt x="727" y="657"/>
                    <a:pt x="724" y="646"/>
                  </a:cubicBezTo>
                  <a:cubicBezTo>
                    <a:pt x="719" y="634"/>
                    <a:pt x="731" y="628"/>
                    <a:pt x="719" y="625"/>
                  </a:cubicBezTo>
                  <a:cubicBezTo>
                    <a:pt x="695" y="619"/>
                    <a:pt x="695" y="625"/>
                    <a:pt x="689" y="623"/>
                  </a:cubicBezTo>
                  <a:cubicBezTo>
                    <a:pt x="682" y="620"/>
                    <a:pt x="688" y="616"/>
                    <a:pt x="667" y="610"/>
                  </a:cubicBezTo>
                  <a:cubicBezTo>
                    <a:pt x="645" y="604"/>
                    <a:pt x="668" y="602"/>
                    <a:pt x="635" y="589"/>
                  </a:cubicBezTo>
                  <a:cubicBezTo>
                    <a:pt x="603" y="576"/>
                    <a:pt x="598" y="601"/>
                    <a:pt x="597" y="585"/>
                  </a:cubicBezTo>
                  <a:cubicBezTo>
                    <a:pt x="597" y="569"/>
                    <a:pt x="593" y="571"/>
                    <a:pt x="591" y="560"/>
                  </a:cubicBezTo>
                  <a:cubicBezTo>
                    <a:pt x="589" y="549"/>
                    <a:pt x="572" y="565"/>
                    <a:pt x="569" y="542"/>
                  </a:cubicBezTo>
                  <a:cubicBezTo>
                    <a:pt x="566" y="520"/>
                    <a:pt x="591" y="486"/>
                    <a:pt x="595" y="487"/>
                  </a:cubicBezTo>
                  <a:cubicBezTo>
                    <a:pt x="600" y="489"/>
                    <a:pt x="595" y="475"/>
                    <a:pt x="606" y="474"/>
                  </a:cubicBezTo>
                  <a:cubicBezTo>
                    <a:pt x="617" y="474"/>
                    <a:pt x="628" y="471"/>
                    <a:pt x="617" y="461"/>
                  </a:cubicBezTo>
                  <a:cubicBezTo>
                    <a:pt x="607" y="452"/>
                    <a:pt x="629" y="463"/>
                    <a:pt x="631" y="450"/>
                  </a:cubicBezTo>
                  <a:cubicBezTo>
                    <a:pt x="633" y="438"/>
                    <a:pt x="642" y="464"/>
                    <a:pt x="655" y="442"/>
                  </a:cubicBezTo>
                  <a:cubicBezTo>
                    <a:pt x="667" y="421"/>
                    <a:pt x="670" y="428"/>
                    <a:pt x="647" y="423"/>
                  </a:cubicBezTo>
                  <a:cubicBezTo>
                    <a:pt x="631" y="419"/>
                    <a:pt x="639" y="416"/>
                    <a:pt x="625" y="411"/>
                  </a:cubicBezTo>
                  <a:cubicBezTo>
                    <a:pt x="639" y="407"/>
                    <a:pt x="655" y="431"/>
                    <a:pt x="668" y="417"/>
                  </a:cubicBezTo>
                  <a:cubicBezTo>
                    <a:pt x="681" y="403"/>
                    <a:pt x="681" y="406"/>
                    <a:pt x="670" y="399"/>
                  </a:cubicBezTo>
                  <a:cubicBezTo>
                    <a:pt x="659" y="393"/>
                    <a:pt x="683" y="394"/>
                    <a:pt x="688" y="399"/>
                  </a:cubicBezTo>
                  <a:cubicBezTo>
                    <a:pt x="692" y="403"/>
                    <a:pt x="696" y="405"/>
                    <a:pt x="699" y="410"/>
                  </a:cubicBezTo>
                  <a:cubicBezTo>
                    <a:pt x="702" y="415"/>
                    <a:pt x="704" y="416"/>
                    <a:pt x="710" y="414"/>
                  </a:cubicBezTo>
                  <a:cubicBezTo>
                    <a:pt x="716" y="413"/>
                    <a:pt x="697" y="407"/>
                    <a:pt x="704" y="404"/>
                  </a:cubicBezTo>
                  <a:cubicBezTo>
                    <a:pt x="711" y="400"/>
                    <a:pt x="713" y="394"/>
                    <a:pt x="719" y="395"/>
                  </a:cubicBezTo>
                  <a:cubicBezTo>
                    <a:pt x="725" y="395"/>
                    <a:pt x="726" y="387"/>
                    <a:pt x="731" y="386"/>
                  </a:cubicBezTo>
                  <a:cubicBezTo>
                    <a:pt x="737" y="386"/>
                    <a:pt x="739" y="378"/>
                    <a:pt x="729" y="370"/>
                  </a:cubicBezTo>
                  <a:cubicBezTo>
                    <a:pt x="720" y="362"/>
                    <a:pt x="732" y="364"/>
                    <a:pt x="725" y="358"/>
                  </a:cubicBezTo>
                  <a:cubicBezTo>
                    <a:pt x="718" y="351"/>
                    <a:pt x="735" y="359"/>
                    <a:pt x="737" y="351"/>
                  </a:cubicBezTo>
                  <a:cubicBezTo>
                    <a:pt x="739" y="342"/>
                    <a:pt x="730" y="348"/>
                    <a:pt x="735" y="341"/>
                  </a:cubicBezTo>
                  <a:cubicBezTo>
                    <a:pt x="740" y="335"/>
                    <a:pt x="726" y="341"/>
                    <a:pt x="724" y="332"/>
                  </a:cubicBezTo>
                  <a:cubicBezTo>
                    <a:pt x="723" y="324"/>
                    <a:pt x="712" y="331"/>
                    <a:pt x="701" y="325"/>
                  </a:cubicBezTo>
                  <a:cubicBezTo>
                    <a:pt x="690" y="319"/>
                    <a:pt x="696" y="325"/>
                    <a:pt x="687" y="325"/>
                  </a:cubicBezTo>
                  <a:cubicBezTo>
                    <a:pt x="678" y="324"/>
                    <a:pt x="683" y="338"/>
                    <a:pt x="688" y="341"/>
                  </a:cubicBezTo>
                  <a:cubicBezTo>
                    <a:pt x="693" y="343"/>
                    <a:pt x="690" y="349"/>
                    <a:pt x="685" y="348"/>
                  </a:cubicBezTo>
                  <a:cubicBezTo>
                    <a:pt x="680" y="347"/>
                    <a:pt x="686" y="361"/>
                    <a:pt x="677" y="367"/>
                  </a:cubicBezTo>
                  <a:cubicBezTo>
                    <a:pt x="668" y="373"/>
                    <a:pt x="675" y="378"/>
                    <a:pt x="666" y="381"/>
                  </a:cubicBezTo>
                  <a:cubicBezTo>
                    <a:pt x="656" y="383"/>
                    <a:pt x="663" y="380"/>
                    <a:pt x="653" y="372"/>
                  </a:cubicBezTo>
                  <a:cubicBezTo>
                    <a:pt x="643" y="364"/>
                    <a:pt x="656" y="365"/>
                    <a:pt x="656" y="359"/>
                  </a:cubicBezTo>
                  <a:cubicBezTo>
                    <a:pt x="657" y="353"/>
                    <a:pt x="644" y="331"/>
                    <a:pt x="636" y="339"/>
                  </a:cubicBezTo>
                  <a:cubicBezTo>
                    <a:pt x="628" y="347"/>
                    <a:pt x="632" y="365"/>
                    <a:pt x="625" y="356"/>
                  </a:cubicBezTo>
                  <a:cubicBezTo>
                    <a:pt x="617" y="347"/>
                    <a:pt x="629" y="351"/>
                    <a:pt x="621" y="342"/>
                  </a:cubicBezTo>
                  <a:cubicBezTo>
                    <a:pt x="612" y="334"/>
                    <a:pt x="632" y="337"/>
                    <a:pt x="620" y="331"/>
                  </a:cubicBezTo>
                  <a:cubicBezTo>
                    <a:pt x="609" y="325"/>
                    <a:pt x="610" y="333"/>
                    <a:pt x="601" y="329"/>
                  </a:cubicBezTo>
                  <a:cubicBezTo>
                    <a:pt x="593" y="325"/>
                    <a:pt x="613" y="318"/>
                    <a:pt x="609" y="314"/>
                  </a:cubicBezTo>
                  <a:cubicBezTo>
                    <a:pt x="604" y="311"/>
                    <a:pt x="592" y="306"/>
                    <a:pt x="593" y="297"/>
                  </a:cubicBezTo>
                  <a:cubicBezTo>
                    <a:pt x="594" y="287"/>
                    <a:pt x="577" y="277"/>
                    <a:pt x="569" y="276"/>
                  </a:cubicBezTo>
                  <a:cubicBezTo>
                    <a:pt x="561" y="275"/>
                    <a:pt x="567" y="281"/>
                    <a:pt x="559" y="283"/>
                  </a:cubicBezTo>
                  <a:cubicBezTo>
                    <a:pt x="551" y="285"/>
                    <a:pt x="559" y="288"/>
                    <a:pt x="550" y="292"/>
                  </a:cubicBezTo>
                  <a:cubicBezTo>
                    <a:pt x="541" y="295"/>
                    <a:pt x="552" y="305"/>
                    <a:pt x="550" y="311"/>
                  </a:cubicBezTo>
                  <a:cubicBezTo>
                    <a:pt x="548" y="317"/>
                    <a:pt x="547" y="323"/>
                    <a:pt x="562" y="327"/>
                  </a:cubicBezTo>
                  <a:cubicBezTo>
                    <a:pt x="576" y="332"/>
                    <a:pt x="581" y="340"/>
                    <a:pt x="574" y="343"/>
                  </a:cubicBezTo>
                  <a:cubicBezTo>
                    <a:pt x="567" y="346"/>
                    <a:pt x="572" y="352"/>
                    <a:pt x="579" y="348"/>
                  </a:cubicBezTo>
                  <a:cubicBezTo>
                    <a:pt x="585" y="343"/>
                    <a:pt x="587" y="352"/>
                    <a:pt x="575" y="360"/>
                  </a:cubicBezTo>
                  <a:cubicBezTo>
                    <a:pt x="564" y="368"/>
                    <a:pt x="564" y="358"/>
                    <a:pt x="561" y="365"/>
                  </a:cubicBezTo>
                  <a:cubicBezTo>
                    <a:pt x="558" y="373"/>
                    <a:pt x="571" y="388"/>
                    <a:pt x="561" y="382"/>
                  </a:cubicBezTo>
                  <a:cubicBezTo>
                    <a:pt x="550" y="375"/>
                    <a:pt x="550" y="374"/>
                    <a:pt x="553" y="368"/>
                  </a:cubicBezTo>
                  <a:cubicBezTo>
                    <a:pt x="556" y="362"/>
                    <a:pt x="556" y="358"/>
                    <a:pt x="547" y="359"/>
                  </a:cubicBezTo>
                  <a:cubicBezTo>
                    <a:pt x="538" y="360"/>
                    <a:pt x="537" y="351"/>
                    <a:pt x="527" y="355"/>
                  </a:cubicBezTo>
                  <a:cubicBezTo>
                    <a:pt x="516" y="360"/>
                    <a:pt x="528" y="368"/>
                    <a:pt x="520" y="370"/>
                  </a:cubicBezTo>
                  <a:cubicBezTo>
                    <a:pt x="511" y="373"/>
                    <a:pt x="514" y="365"/>
                    <a:pt x="495" y="369"/>
                  </a:cubicBezTo>
                  <a:cubicBezTo>
                    <a:pt x="470" y="374"/>
                    <a:pt x="466" y="361"/>
                    <a:pt x="459" y="364"/>
                  </a:cubicBezTo>
                  <a:cubicBezTo>
                    <a:pt x="443" y="369"/>
                    <a:pt x="438" y="343"/>
                    <a:pt x="428" y="345"/>
                  </a:cubicBezTo>
                  <a:cubicBezTo>
                    <a:pt x="417" y="347"/>
                    <a:pt x="395" y="351"/>
                    <a:pt x="399" y="359"/>
                  </a:cubicBezTo>
                  <a:cubicBezTo>
                    <a:pt x="404" y="367"/>
                    <a:pt x="418" y="353"/>
                    <a:pt x="423" y="357"/>
                  </a:cubicBezTo>
                  <a:cubicBezTo>
                    <a:pt x="428" y="361"/>
                    <a:pt x="410" y="361"/>
                    <a:pt x="408" y="368"/>
                  </a:cubicBezTo>
                  <a:cubicBezTo>
                    <a:pt x="406" y="374"/>
                    <a:pt x="425" y="393"/>
                    <a:pt x="406" y="380"/>
                  </a:cubicBezTo>
                  <a:cubicBezTo>
                    <a:pt x="388" y="367"/>
                    <a:pt x="390" y="374"/>
                    <a:pt x="383" y="366"/>
                  </a:cubicBezTo>
                  <a:cubicBezTo>
                    <a:pt x="376" y="359"/>
                    <a:pt x="382" y="369"/>
                    <a:pt x="359" y="370"/>
                  </a:cubicBezTo>
                  <a:cubicBezTo>
                    <a:pt x="336" y="371"/>
                    <a:pt x="309" y="370"/>
                    <a:pt x="319" y="363"/>
                  </a:cubicBezTo>
                  <a:cubicBezTo>
                    <a:pt x="328" y="356"/>
                    <a:pt x="338" y="362"/>
                    <a:pt x="331" y="355"/>
                  </a:cubicBezTo>
                  <a:cubicBezTo>
                    <a:pt x="324" y="347"/>
                    <a:pt x="318" y="342"/>
                    <a:pt x="303" y="344"/>
                  </a:cubicBezTo>
                  <a:cubicBezTo>
                    <a:pt x="289" y="346"/>
                    <a:pt x="276" y="338"/>
                    <a:pt x="263" y="336"/>
                  </a:cubicBezTo>
                  <a:cubicBezTo>
                    <a:pt x="250" y="333"/>
                    <a:pt x="240" y="324"/>
                    <a:pt x="227" y="324"/>
                  </a:cubicBezTo>
                  <a:cubicBezTo>
                    <a:pt x="214" y="325"/>
                    <a:pt x="224" y="336"/>
                    <a:pt x="211" y="334"/>
                  </a:cubicBezTo>
                  <a:cubicBezTo>
                    <a:pt x="198" y="332"/>
                    <a:pt x="213" y="314"/>
                    <a:pt x="198" y="317"/>
                  </a:cubicBezTo>
                  <a:cubicBezTo>
                    <a:pt x="190" y="319"/>
                    <a:pt x="200" y="341"/>
                    <a:pt x="183" y="333"/>
                  </a:cubicBezTo>
                  <a:cubicBezTo>
                    <a:pt x="174" y="328"/>
                    <a:pt x="168" y="302"/>
                    <a:pt x="159" y="308"/>
                  </a:cubicBezTo>
                  <a:cubicBezTo>
                    <a:pt x="147" y="317"/>
                    <a:pt x="173" y="309"/>
                    <a:pt x="154" y="322"/>
                  </a:cubicBezTo>
                  <a:cubicBezTo>
                    <a:pt x="141" y="330"/>
                    <a:pt x="157" y="319"/>
                    <a:pt x="132" y="327"/>
                  </a:cubicBezTo>
                  <a:cubicBezTo>
                    <a:pt x="108" y="336"/>
                    <a:pt x="119" y="330"/>
                    <a:pt x="133" y="323"/>
                  </a:cubicBezTo>
                  <a:cubicBezTo>
                    <a:pt x="148" y="316"/>
                    <a:pt x="146" y="315"/>
                    <a:pt x="137" y="317"/>
                  </a:cubicBezTo>
                  <a:cubicBezTo>
                    <a:pt x="128" y="319"/>
                    <a:pt x="130" y="313"/>
                    <a:pt x="118" y="322"/>
                  </a:cubicBezTo>
                  <a:cubicBezTo>
                    <a:pt x="105" y="330"/>
                    <a:pt x="111" y="321"/>
                    <a:pt x="97" y="331"/>
                  </a:cubicBezTo>
                  <a:cubicBezTo>
                    <a:pt x="83" y="341"/>
                    <a:pt x="77" y="341"/>
                    <a:pt x="80" y="346"/>
                  </a:cubicBezTo>
                  <a:cubicBezTo>
                    <a:pt x="83" y="352"/>
                    <a:pt x="73" y="343"/>
                    <a:pt x="67" y="347"/>
                  </a:cubicBezTo>
                  <a:cubicBezTo>
                    <a:pt x="60" y="352"/>
                    <a:pt x="64" y="344"/>
                    <a:pt x="51" y="344"/>
                  </a:cubicBezTo>
                  <a:cubicBezTo>
                    <a:pt x="33" y="344"/>
                    <a:pt x="22" y="328"/>
                    <a:pt x="0" y="329"/>
                  </a:cubicBezTo>
                  <a:cubicBezTo>
                    <a:pt x="0" y="524"/>
                    <a:pt x="0" y="524"/>
                    <a:pt x="0" y="524"/>
                  </a:cubicBezTo>
                  <a:cubicBezTo>
                    <a:pt x="10" y="530"/>
                    <a:pt x="4" y="522"/>
                    <a:pt x="8" y="525"/>
                  </a:cubicBezTo>
                  <a:cubicBezTo>
                    <a:pt x="12" y="527"/>
                    <a:pt x="12" y="527"/>
                    <a:pt x="14" y="525"/>
                  </a:cubicBezTo>
                  <a:cubicBezTo>
                    <a:pt x="16" y="523"/>
                    <a:pt x="24" y="522"/>
                    <a:pt x="23" y="525"/>
                  </a:cubicBezTo>
                  <a:cubicBezTo>
                    <a:pt x="22" y="528"/>
                    <a:pt x="20" y="529"/>
                    <a:pt x="25" y="531"/>
                  </a:cubicBezTo>
                  <a:cubicBezTo>
                    <a:pt x="32" y="534"/>
                    <a:pt x="25" y="534"/>
                    <a:pt x="35" y="541"/>
                  </a:cubicBezTo>
                  <a:cubicBezTo>
                    <a:pt x="45" y="547"/>
                    <a:pt x="40" y="549"/>
                    <a:pt x="44" y="551"/>
                  </a:cubicBezTo>
                  <a:cubicBezTo>
                    <a:pt x="46" y="552"/>
                    <a:pt x="46" y="548"/>
                    <a:pt x="52" y="547"/>
                  </a:cubicBezTo>
                  <a:cubicBezTo>
                    <a:pt x="59" y="546"/>
                    <a:pt x="52" y="542"/>
                    <a:pt x="57" y="541"/>
                  </a:cubicBezTo>
                  <a:cubicBezTo>
                    <a:pt x="61" y="540"/>
                    <a:pt x="56" y="539"/>
                    <a:pt x="59" y="538"/>
                  </a:cubicBezTo>
                  <a:cubicBezTo>
                    <a:pt x="69" y="534"/>
                    <a:pt x="70" y="534"/>
                    <a:pt x="73" y="539"/>
                  </a:cubicBezTo>
                  <a:cubicBezTo>
                    <a:pt x="75" y="543"/>
                    <a:pt x="72" y="540"/>
                    <a:pt x="74" y="543"/>
                  </a:cubicBezTo>
                  <a:cubicBezTo>
                    <a:pt x="76" y="547"/>
                    <a:pt x="79" y="544"/>
                    <a:pt x="82" y="550"/>
                  </a:cubicBezTo>
                  <a:cubicBezTo>
                    <a:pt x="85" y="557"/>
                    <a:pt x="88" y="553"/>
                    <a:pt x="92" y="560"/>
                  </a:cubicBezTo>
                  <a:cubicBezTo>
                    <a:pt x="94" y="564"/>
                    <a:pt x="105" y="581"/>
                    <a:pt x="107" y="584"/>
                  </a:cubicBezTo>
                  <a:cubicBezTo>
                    <a:pt x="109" y="587"/>
                    <a:pt x="105" y="588"/>
                    <a:pt x="108" y="588"/>
                  </a:cubicBezTo>
                  <a:cubicBezTo>
                    <a:pt x="112" y="588"/>
                    <a:pt x="108" y="592"/>
                    <a:pt x="111" y="592"/>
                  </a:cubicBezTo>
                  <a:cubicBezTo>
                    <a:pt x="114" y="593"/>
                    <a:pt x="110" y="598"/>
                    <a:pt x="115" y="597"/>
                  </a:cubicBezTo>
                  <a:cubicBezTo>
                    <a:pt x="119" y="596"/>
                    <a:pt x="116" y="600"/>
                    <a:pt x="125" y="602"/>
                  </a:cubicBezTo>
                  <a:cubicBezTo>
                    <a:pt x="133" y="604"/>
                    <a:pt x="128" y="607"/>
                    <a:pt x="132" y="606"/>
                  </a:cubicBezTo>
                  <a:cubicBezTo>
                    <a:pt x="136" y="606"/>
                    <a:pt x="136" y="609"/>
                    <a:pt x="135" y="610"/>
                  </a:cubicBezTo>
                  <a:cubicBezTo>
                    <a:pt x="133" y="616"/>
                    <a:pt x="138" y="622"/>
                    <a:pt x="134" y="625"/>
                  </a:cubicBezTo>
                  <a:cubicBezTo>
                    <a:pt x="132" y="627"/>
                    <a:pt x="135" y="631"/>
                    <a:pt x="132" y="633"/>
                  </a:cubicBezTo>
                  <a:cubicBezTo>
                    <a:pt x="125" y="640"/>
                    <a:pt x="131" y="639"/>
                    <a:pt x="133" y="643"/>
                  </a:cubicBezTo>
                  <a:cubicBezTo>
                    <a:pt x="134" y="648"/>
                    <a:pt x="137" y="653"/>
                    <a:pt x="142" y="657"/>
                  </a:cubicBezTo>
                  <a:cubicBezTo>
                    <a:pt x="146" y="661"/>
                    <a:pt x="141" y="650"/>
                    <a:pt x="151" y="649"/>
                  </a:cubicBezTo>
                  <a:cubicBezTo>
                    <a:pt x="160" y="648"/>
                    <a:pt x="146" y="652"/>
                    <a:pt x="149" y="658"/>
                  </a:cubicBezTo>
                  <a:cubicBezTo>
                    <a:pt x="152" y="665"/>
                    <a:pt x="152" y="659"/>
                    <a:pt x="153" y="666"/>
                  </a:cubicBezTo>
                  <a:cubicBezTo>
                    <a:pt x="154" y="673"/>
                    <a:pt x="162" y="662"/>
                    <a:pt x="158" y="671"/>
                  </a:cubicBezTo>
                  <a:cubicBezTo>
                    <a:pt x="154" y="680"/>
                    <a:pt x="155" y="682"/>
                    <a:pt x="156" y="681"/>
                  </a:cubicBezTo>
                  <a:cubicBezTo>
                    <a:pt x="158" y="680"/>
                    <a:pt x="155" y="686"/>
                    <a:pt x="159" y="687"/>
                  </a:cubicBezTo>
                  <a:cubicBezTo>
                    <a:pt x="162" y="688"/>
                    <a:pt x="159" y="680"/>
                    <a:pt x="163" y="679"/>
                  </a:cubicBezTo>
                  <a:cubicBezTo>
                    <a:pt x="167" y="677"/>
                    <a:pt x="169" y="672"/>
                    <a:pt x="170" y="675"/>
                  </a:cubicBezTo>
                  <a:cubicBezTo>
                    <a:pt x="171" y="678"/>
                    <a:pt x="175" y="674"/>
                    <a:pt x="175" y="679"/>
                  </a:cubicBezTo>
                  <a:cubicBezTo>
                    <a:pt x="174" y="683"/>
                    <a:pt x="173" y="675"/>
                    <a:pt x="167" y="680"/>
                  </a:cubicBezTo>
                  <a:cubicBezTo>
                    <a:pt x="160" y="685"/>
                    <a:pt x="161" y="686"/>
                    <a:pt x="162" y="690"/>
                  </a:cubicBezTo>
                  <a:cubicBezTo>
                    <a:pt x="162" y="694"/>
                    <a:pt x="167" y="692"/>
                    <a:pt x="164" y="694"/>
                  </a:cubicBezTo>
                  <a:cubicBezTo>
                    <a:pt x="161" y="697"/>
                    <a:pt x="166" y="696"/>
                    <a:pt x="163" y="698"/>
                  </a:cubicBezTo>
                  <a:cubicBezTo>
                    <a:pt x="160" y="699"/>
                    <a:pt x="164" y="702"/>
                    <a:pt x="169" y="704"/>
                  </a:cubicBezTo>
                  <a:cubicBezTo>
                    <a:pt x="174" y="705"/>
                    <a:pt x="173" y="702"/>
                    <a:pt x="178" y="703"/>
                  </a:cubicBezTo>
                  <a:cubicBezTo>
                    <a:pt x="182" y="704"/>
                    <a:pt x="176" y="705"/>
                    <a:pt x="181" y="705"/>
                  </a:cubicBezTo>
                  <a:cubicBezTo>
                    <a:pt x="187" y="705"/>
                    <a:pt x="178" y="713"/>
                    <a:pt x="185" y="711"/>
                  </a:cubicBezTo>
                  <a:cubicBezTo>
                    <a:pt x="189" y="710"/>
                    <a:pt x="186" y="713"/>
                    <a:pt x="191" y="712"/>
                  </a:cubicBezTo>
                  <a:cubicBezTo>
                    <a:pt x="195" y="710"/>
                    <a:pt x="197" y="715"/>
                    <a:pt x="199" y="714"/>
                  </a:cubicBezTo>
                  <a:cubicBezTo>
                    <a:pt x="202" y="712"/>
                    <a:pt x="203" y="719"/>
                    <a:pt x="200" y="719"/>
                  </a:cubicBezTo>
                  <a:cubicBezTo>
                    <a:pt x="197" y="720"/>
                    <a:pt x="204" y="726"/>
                    <a:pt x="208" y="724"/>
                  </a:cubicBezTo>
                  <a:cubicBezTo>
                    <a:pt x="211" y="722"/>
                    <a:pt x="211" y="719"/>
                    <a:pt x="211" y="723"/>
                  </a:cubicBezTo>
                  <a:cubicBezTo>
                    <a:pt x="211" y="728"/>
                    <a:pt x="214" y="725"/>
                    <a:pt x="213" y="728"/>
                  </a:cubicBezTo>
                  <a:cubicBezTo>
                    <a:pt x="212" y="730"/>
                    <a:pt x="210" y="724"/>
                    <a:pt x="209" y="726"/>
                  </a:cubicBezTo>
                  <a:cubicBezTo>
                    <a:pt x="207" y="729"/>
                    <a:pt x="215" y="733"/>
                    <a:pt x="216" y="731"/>
                  </a:cubicBezTo>
                  <a:cubicBezTo>
                    <a:pt x="216" y="728"/>
                    <a:pt x="219" y="726"/>
                    <a:pt x="219" y="729"/>
                  </a:cubicBezTo>
                  <a:cubicBezTo>
                    <a:pt x="218" y="732"/>
                    <a:pt x="221" y="734"/>
                    <a:pt x="220" y="737"/>
                  </a:cubicBezTo>
                  <a:cubicBezTo>
                    <a:pt x="219" y="740"/>
                    <a:pt x="221" y="739"/>
                    <a:pt x="222" y="738"/>
                  </a:cubicBezTo>
                  <a:cubicBezTo>
                    <a:pt x="223" y="736"/>
                    <a:pt x="224" y="738"/>
                    <a:pt x="224" y="738"/>
                  </a:cubicBezTo>
                  <a:lnTo>
                    <a:pt x="564" y="738"/>
                  </a:lnTo>
                  <a:close/>
                  <a:moveTo>
                    <a:pt x="755" y="499"/>
                  </a:moveTo>
                  <a:cubicBezTo>
                    <a:pt x="760" y="498"/>
                    <a:pt x="764" y="480"/>
                    <a:pt x="755" y="483"/>
                  </a:cubicBezTo>
                  <a:cubicBezTo>
                    <a:pt x="745" y="485"/>
                    <a:pt x="750" y="500"/>
                    <a:pt x="755" y="499"/>
                  </a:cubicBezTo>
                  <a:close/>
                  <a:moveTo>
                    <a:pt x="941" y="502"/>
                  </a:moveTo>
                  <a:cubicBezTo>
                    <a:pt x="944" y="498"/>
                    <a:pt x="940" y="494"/>
                    <a:pt x="934" y="496"/>
                  </a:cubicBezTo>
                  <a:cubicBezTo>
                    <a:pt x="928" y="497"/>
                    <a:pt x="938" y="506"/>
                    <a:pt x="941" y="502"/>
                  </a:cubicBezTo>
                  <a:close/>
                  <a:moveTo>
                    <a:pt x="671" y="358"/>
                  </a:moveTo>
                  <a:cubicBezTo>
                    <a:pt x="670" y="356"/>
                    <a:pt x="662" y="361"/>
                    <a:pt x="666" y="366"/>
                  </a:cubicBezTo>
                  <a:cubicBezTo>
                    <a:pt x="674" y="377"/>
                    <a:pt x="673" y="360"/>
                    <a:pt x="671" y="358"/>
                  </a:cubicBezTo>
                  <a:close/>
                  <a:moveTo>
                    <a:pt x="579" y="147"/>
                  </a:moveTo>
                  <a:cubicBezTo>
                    <a:pt x="594" y="148"/>
                    <a:pt x="591" y="140"/>
                    <a:pt x="576" y="139"/>
                  </a:cubicBezTo>
                  <a:cubicBezTo>
                    <a:pt x="561" y="138"/>
                    <a:pt x="551" y="139"/>
                    <a:pt x="550" y="144"/>
                  </a:cubicBezTo>
                  <a:cubicBezTo>
                    <a:pt x="550" y="149"/>
                    <a:pt x="563" y="146"/>
                    <a:pt x="579" y="147"/>
                  </a:cubicBezTo>
                  <a:close/>
                  <a:moveTo>
                    <a:pt x="460" y="201"/>
                  </a:moveTo>
                  <a:cubicBezTo>
                    <a:pt x="458" y="197"/>
                    <a:pt x="446" y="192"/>
                    <a:pt x="446" y="202"/>
                  </a:cubicBezTo>
                  <a:cubicBezTo>
                    <a:pt x="445" y="209"/>
                    <a:pt x="462" y="206"/>
                    <a:pt x="460" y="201"/>
                  </a:cubicBezTo>
                  <a:close/>
                  <a:moveTo>
                    <a:pt x="284" y="182"/>
                  </a:moveTo>
                  <a:cubicBezTo>
                    <a:pt x="276" y="185"/>
                    <a:pt x="259" y="193"/>
                    <a:pt x="272" y="194"/>
                  </a:cubicBezTo>
                  <a:cubicBezTo>
                    <a:pt x="283" y="195"/>
                    <a:pt x="291" y="179"/>
                    <a:pt x="284" y="182"/>
                  </a:cubicBezTo>
                  <a:close/>
                  <a:moveTo>
                    <a:pt x="339" y="164"/>
                  </a:moveTo>
                  <a:cubicBezTo>
                    <a:pt x="344" y="161"/>
                    <a:pt x="326" y="159"/>
                    <a:pt x="323" y="163"/>
                  </a:cubicBezTo>
                  <a:cubicBezTo>
                    <a:pt x="321" y="165"/>
                    <a:pt x="334" y="167"/>
                    <a:pt x="339" y="164"/>
                  </a:cubicBezTo>
                  <a:close/>
                  <a:moveTo>
                    <a:pt x="333" y="134"/>
                  </a:moveTo>
                  <a:cubicBezTo>
                    <a:pt x="327" y="129"/>
                    <a:pt x="323" y="133"/>
                    <a:pt x="321" y="134"/>
                  </a:cubicBezTo>
                  <a:cubicBezTo>
                    <a:pt x="319" y="136"/>
                    <a:pt x="326" y="141"/>
                    <a:pt x="334" y="141"/>
                  </a:cubicBezTo>
                  <a:cubicBezTo>
                    <a:pt x="339" y="141"/>
                    <a:pt x="339" y="139"/>
                    <a:pt x="333" y="134"/>
                  </a:cubicBezTo>
                  <a:close/>
                  <a:moveTo>
                    <a:pt x="451" y="173"/>
                  </a:moveTo>
                  <a:cubicBezTo>
                    <a:pt x="455" y="178"/>
                    <a:pt x="477" y="172"/>
                    <a:pt x="467" y="171"/>
                  </a:cubicBezTo>
                  <a:cubicBezTo>
                    <a:pt x="458" y="169"/>
                    <a:pt x="459" y="162"/>
                    <a:pt x="451" y="166"/>
                  </a:cubicBezTo>
                  <a:cubicBezTo>
                    <a:pt x="447" y="168"/>
                    <a:pt x="447" y="168"/>
                    <a:pt x="451" y="173"/>
                  </a:cubicBezTo>
                  <a:close/>
                  <a:moveTo>
                    <a:pt x="474" y="176"/>
                  </a:moveTo>
                  <a:cubicBezTo>
                    <a:pt x="470" y="174"/>
                    <a:pt x="447" y="178"/>
                    <a:pt x="451" y="180"/>
                  </a:cubicBezTo>
                  <a:cubicBezTo>
                    <a:pt x="454" y="182"/>
                    <a:pt x="478" y="178"/>
                    <a:pt x="474" y="176"/>
                  </a:cubicBezTo>
                  <a:close/>
                  <a:moveTo>
                    <a:pt x="475" y="181"/>
                  </a:moveTo>
                  <a:cubicBezTo>
                    <a:pt x="472" y="180"/>
                    <a:pt x="455" y="183"/>
                    <a:pt x="459" y="185"/>
                  </a:cubicBezTo>
                  <a:cubicBezTo>
                    <a:pt x="462" y="186"/>
                    <a:pt x="478" y="182"/>
                    <a:pt x="475" y="181"/>
                  </a:cubicBezTo>
                  <a:close/>
                  <a:moveTo>
                    <a:pt x="465" y="189"/>
                  </a:moveTo>
                  <a:cubicBezTo>
                    <a:pt x="461" y="187"/>
                    <a:pt x="476" y="183"/>
                    <a:pt x="478" y="183"/>
                  </a:cubicBezTo>
                  <a:cubicBezTo>
                    <a:pt x="480" y="184"/>
                    <a:pt x="469" y="190"/>
                    <a:pt x="465" y="189"/>
                  </a:cubicBezTo>
                  <a:close/>
                  <a:moveTo>
                    <a:pt x="689" y="108"/>
                  </a:moveTo>
                  <a:cubicBezTo>
                    <a:pt x="691" y="105"/>
                    <a:pt x="679" y="107"/>
                    <a:pt x="673" y="111"/>
                  </a:cubicBezTo>
                  <a:cubicBezTo>
                    <a:pt x="669" y="114"/>
                    <a:pt x="688" y="111"/>
                    <a:pt x="689" y="108"/>
                  </a:cubicBezTo>
                  <a:close/>
                  <a:moveTo>
                    <a:pt x="732" y="667"/>
                  </a:moveTo>
                  <a:cubicBezTo>
                    <a:pt x="736" y="668"/>
                    <a:pt x="742" y="672"/>
                    <a:pt x="744" y="670"/>
                  </a:cubicBezTo>
                  <a:cubicBezTo>
                    <a:pt x="746" y="668"/>
                    <a:pt x="741" y="662"/>
                    <a:pt x="739" y="661"/>
                  </a:cubicBezTo>
                  <a:cubicBezTo>
                    <a:pt x="738" y="660"/>
                    <a:pt x="729" y="660"/>
                    <a:pt x="727" y="663"/>
                  </a:cubicBezTo>
                  <a:cubicBezTo>
                    <a:pt x="727" y="664"/>
                    <a:pt x="727" y="665"/>
                    <a:pt x="732" y="667"/>
                  </a:cubicBezTo>
                  <a:close/>
                  <a:moveTo>
                    <a:pt x="756" y="609"/>
                  </a:moveTo>
                  <a:cubicBezTo>
                    <a:pt x="757" y="606"/>
                    <a:pt x="758" y="605"/>
                    <a:pt x="757" y="609"/>
                  </a:cubicBezTo>
                  <a:cubicBezTo>
                    <a:pt x="755" y="613"/>
                    <a:pt x="754" y="612"/>
                    <a:pt x="757" y="611"/>
                  </a:cubicBezTo>
                  <a:cubicBezTo>
                    <a:pt x="760" y="611"/>
                    <a:pt x="760" y="605"/>
                    <a:pt x="762" y="605"/>
                  </a:cubicBezTo>
                  <a:cubicBezTo>
                    <a:pt x="763" y="604"/>
                    <a:pt x="760" y="612"/>
                    <a:pt x="761" y="611"/>
                  </a:cubicBezTo>
                  <a:cubicBezTo>
                    <a:pt x="763" y="611"/>
                    <a:pt x="762" y="609"/>
                    <a:pt x="764" y="604"/>
                  </a:cubicBezTo>
                  <a:cubicBezTo>
                    <a:pt x="766" y="600"/>
                    <a:pt x="765" y="601"/>
                    <a:pt x="763" y="599"/>
                  </a:cubicBezTo>
                  <a:cubicBezTo>
                    <a:pt x="761" y="597"/>
                    <a:pt x="761" y="597"/>
                    <a:pt x="760" y="600"/>
                  </a:cubicBezTo>
                  <a:cubicBezTo>
                    <a:pt x="760" y="602"/>
                    <a:pt x="759" y="604"/>
                    <a:pt x="759" y="602"/>
                  </a:cubicBezTo>
                  <a:cubicBezTo>
                    <a:pt x="759" y="600"/>
                    <a:pt x="759" y="598"/>
                    <a:pt x="758" y="598"/>
                  </a:cubicBezTo>
                  <a:cubicBezTo>
                    <a:pt x="757" y="599"/>
                    <a:pt x="758" y="600"/>
                    <a:pt x="758" y="602"/>
                  </a:cubicBezTo>
                  <a:cubicBezTo>
                    <a:pt x="757" y="604"/>
                    <a:pt x="756" y="604"/>
                    <a:pt x="754" y="607"/>
                  </a:cubicBezTo>
                  <a:cubicBezTo>
                    <a:pt x="753" y="610"/>
                    <a:pt x="751" y="609"/>
                    <a:pt x="752" y="612"/>
                  </a:cubicBezTo>
                  <a:cubicBezTo>
                    <a:pt x="753" y="613"/>
                    <a:pt x="754" y="611"/>
                    <a:pt x="756" y="609"/>
                  </a:cubicBezTo>
                  <a:close/>
                  <a:moveTo>
                    <a:pt x="767" y="606"/>
                  </a:moveTo>
                  <a:cubicBezTo>
                    <a:pt x="769" y="605"/>
                    <a:pt x="769" y="600"/>
                    <a:pt x="768" y="600"/>
                  </a:cubicBezTo>
                  <a:cubicBezTo>
                    <a:pt x="766" y="601"/>
                    <a:pt x="766" y="603"/>
                    <a:pt x="765" y="606"/>
                  </a:cubicBezTo>
                  <a:cubicBezTo>
                    <a:pt x="764" y="607"/>
                    <a:pt x="766" y="607"/>
                    <a:pt x="767" y="606"/>
                  </a:cubicBezTo>
                  <a:close/>
                  <a:moveTo>
                    <a:pt x="754" y="604"/>
                  </a:moveTo>
                  <a:cubicBezTo>
                    <a:pt x="757" y="602"/>
                    <a:pt x="757" y="599"/>
                    <a:pt x="756" y="601"/>
                  </a:cubicBezTo>
                  <a:cubicBezTo>
                    <a:pt x="755" y="602"/>
                    <a:pt x="751" y="601"/>
                    <a:pt x="750" y="604"/>
                  </a:cubicBezTo>
                  <a:cubicBezTo>
                    <a:pt x="750" y="606"/>
                    <a:pt x="752" y="606"/>
                    <a:pt x="754" y="604"/>
                  </a:cubicBezTo>
                  <a:close/>
                  <a:moveTo>
                    <a:pt x="897" y="526"/>
                  </a:moveTo>
                  <a:cubicBezTo>
                    <a:pt x="894" y="525"/>
                    <a:pt x="898" y="517"/>
                    <a:pt x="901" y="519"/>
                  </a:cubicBezTo>
                  <a:cubicBezTo>
                    <a:pt x="905" y="522"/>
                    <a:pt x="900" y="526"/>
                    <a:pt x="897" y="526"/>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58" name="Freeform 73"/>
            <p:cNvSpPr>
              <a:spLocks/>
            </p:cNvSpPr>
            <p:nvPr/>
          </p:nvSpPr>
          <p:spPr bwMode="auto">
            <a:xfrm>
              <a:off x="7654191" y="3158494"/>
              <a:ext cx="10608" cy="10608"/>
            </a:xfrm>
            <a:custGeom>
              <a:avLst/>
              <a:gdLst>
                <a:gd name="T0" fmla="*/ 0 w 5"/>
                <a:gd name="T1" fmla="*/ 2 h 5"/>
                <a:gd name="T2" fmla="*/ 4 w 5"/>
                <a:gd name="T3" fmla="*/ 3 h 5"/>
                <a:gd name="T4" fmla="*/ 0 w 5"/>
                <a:gd name="T5" fmla="*/ 2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0" y="2"/>
                  </a:moveTo>
                  <a:cubicBezTo>
                    <a:pt x="0" y="0"/>
                    <a:pt x="5" y="1"/>
                    <a:pt x="4" y="3"/>
                  </a:cubicBezTo>
                  <a:cubicBezTo>
                    <a:pt x="3" y="5"/>
                    <a:pt x="0" y="4"/>
                    <a:pt x="0"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59" name="Freeform 74"/>
            <p:cNvSpPr>
              <a:spLocks/>
            </p:cNvSpPr>
            <p:nvPr/>
          </p:nvSpPr>
          <p:spPr bwMode="auto">
            <a:xfrm>
              <a:off x="7622368" y="3164556"/>
              <a:ext cx="19700" cy="9092"/>
            </a:xfrm>
            <a:custGeom>
              <a:avLst/>
              <a:gdLst>
                <a:gd name="T0" fmla="*/ 1 w 10"/>
                <a:gd name="T1" fmla="*/ 3 h 5"/>
                <a:gd name="T2" fmla="*/ 7 w 10"/>
                <a:gd name="T3" fmla="*/ 5 h 5"/>
                <a:gd name="T4" fmla="*/ 1 w 10"/>
                <a:gd name="T5" fmla="*/ 3 h 5"/>
                <a:gd name="T6" fmla="*/ 0 60000 65536"/>
                <a:gd name="T7" fmla="*/ 0 60000 65536"/>
                <a:gd name="T8" fmla="*/ 0 60000 65536"/>
                <a:gd name="T9" fmla="*/ 0 w 10"/>
                <a:gd name="T10" fmla="*/ 0 h 5"/>
                <a:gd name="T11" fmla="*/ 10 w 10"/>
                <a:gd name="T12" fmla="*/ 5 h 5"/>
              </a:gdLst>
              <a:ahLst/>
              <a:cxnLst>
                <a:cxn ang="T6">
                  <a:pos x="T0" y="T1"/>
                </a:cxn>
                <a:cxn ang="T7">
                  <a:pos x="T2" y="T3"/>
                </a:cxn>
                <a:cxn ang="T8">
                  <a:pos x="T4" y="T5"/>
                </a:cxn>
              </a:cxnLst>
              <a:rect l="T9" t="T10" r="T11" b="T12"/>
              <a:pathLst>
                <a:path w="10" h="5">
                  <a:moveTo>
                    <a:pt x="1" y="3"/>
                  </a:moveTo>
                  <a:cubicBezTo>
                    <a:pt x="3" y="0"/>
                    <a:pt x="10" y="4"/>
                    <a:pt x="7" y="5"/>
                  </a:cubicBezTo>
                  <a:cubicBezTo>
                    <a:pt x="4" y="5"/>
                    <a:pt x="0" y="5"/>
                    <a:pt x="1" y="3"/>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60" name="Freeform 75"/>
            <p:cNvSpPr>
              <a:spLocks noEditPoints="1"/>
            </p:cNvSpPr>
            <p:nvPr/>
          </p:nvSpPr>
          <p:spPr bwMode="auto">
            <a:xfrm>
              <a:off x="4227896" y="1920421"/>
              <a:ext cx="2464023" cy="1863929"/>
            </a:xfrm>
            <a:custGeom>
              <a:avLst/>
              <a:gdLst>
                <a:gd name="T0" fmla="*/ 1188 w 1251"/>
                <a:gd name="T1" fmla="*/ 592 h 946"/>
                <a:gd name="T2" fmla="*/ 180 w 1251"/>
                <a:gd name="T3" fmla="*/ 303 h 946"/>
                <a:gd name="T4" fmla="*/ 168 w 1251"/>
                <a:gd name="T5" fmla="*/ 293 h 946"/>
                <a:gd name="T6" fmla="*/ 187 w 1251"/>
                <a:gd name="T7" fmla="*/ 284 h 946"/>
                <a:gd name="T8" fmla="*/ 264 w 1251"/>
                <a:gd name="T9" fmla="*/ 240 h 946"/>
                <a:gd name="T10" fmla="*/ 414 w 1251"/>
                <a:gd name="T11" fmla="*/ 302 h 946"/>
                <a:gd name="T12" fmla="*/ 409 w 1251"/>
                <a:gd name="T13" fmla="*/ 313 h 946"/>
                <a:gd name="T14" fmla="*/ 410 w 1251"/>
                <a:gd name="T15" fmla="*/ 285 h 946"/>
                <a:gd name="T16" fmla="*/ 428 w 1251"/>
                <a:gd name="T17" fmla="*/ 302 h 946"/>
                <a:gd name="T18" fmla="*/ 418 w 1251"/>
                <a:gd name="T19" fmla="*/ 305 h 946"/>
                <a:gd name="T20" fmla="*/ 466 w 1251"/>
                <a:gd name="T21" fmla="*/ 346 h 946"/>
                <a:gd name="T22" fmla="*/ 427 w 1251"/>
                <a:gd name="T23" fmla="*/ 323 h 946"/>
                <a:gd name="T24" fmla="*/ 436 w 1251"/>
                <a:gd name="T25" fmla="*/ 337 h 946"/>
                <a:gd name="T26" fmla="*/ 438 w 1251"/>
                <a:gd name="T27" fmla="*/ 333 h 946"/>
                <a:gd name="T28" fmla="*/ 431 w 1251"/>
                <a:gd name="T29" fmla="*/ 322 h 946"/>
                <a:gd name="T30" fmla="*/ 282 w 1251"/>
                <a:gd name="T31" fmla="*/ 34 h 946"/>
                <a:gd name="T32" fmla="*/ 33 w 1251"/>
                <a:gd name="T33" fmla="*/ 60 h 946"/>
                <a:gd name="T34" fmla="*/ 6 w 1251"/>
                <a:gd name="T35" fmla="*/ 127 h 946"/>
                <a:gd name="T36" fmla="*/ 37 w 1251"/>
                <a:gd name="T37" fmla="*/ 196 h 946"/>
                <a:gd name="T38" fmla="*/ 121 w 1251"/>
                <a:gd name="T39" fmla="*/ 271 h 946"/>
                <a:gd name="T40" fmla="*/ 92 w 1251"/>
                <a:gd name="T41" fmla="*/ 336 h 946"/>
                <a:gd name="T42" fmla="*/ 201 w 1251"/>
                <a:gd name="T43" fmla="*/ 231 h 946"/>
                <a:gd name="T44" fmla="*/ 267 w 1251"/>
                <a:gd name="T45" fmla="*/ 227 h 946"/>
                <a:gd name="T46" fmla="*/ 396 w 1251"/>
                <a:gd name="T47" fmla="*/ 269 h 946"/>
                <a:gd name="T48" fmla="*/ 449 w 1251"/>
                <a:gd name="T49" fmla="*/ 329 h 946"/>
                <a:gd name="T50" fmla="*/ 448 w 1251"/>
                <a:gd name="T51" fmla="*/ 306 h 946"/>
                <a:gd name="T52" fmla="*/ 389 w 1251"/>
                <a:gd name="T53" fmla="*/ 261 h 946"/>
                <a:gd name="T54" fmla="*/ 309 w 1251"/>
                <a:gd name="T55" fmla="*/ 33 h 946"/>
                <a:gd name="T56" fmla="*/ 1102 w 1251"/>
                <a:gd name="T57" fmla="*/ 557 h 946"/>
                <a:gd name="T58" fmla="*/ 1057 w 1251"/>
                <a:gd name="T59" fmla="*/ 566 h 946"/>
                <a:gd name="T60" fmla="*/ 1036 w 1251"/>
                <a:gd name="T61" fmla="*/ 512 h 946"/>
                <a:gd name="T62" fmla="*/ 994 w 1251"/>
                <a:gd name="T63" fmla="*/ 576 h 946"/>
                <a:gd name="T64" fmla="*/ 1007 w 1251"/>
                <a:gd name="T65" fmla="*/ 510 h 946"/>
                <a:gd name="T66" fmla="*/ 1001 w 1251"/>
                <a:gd name="T67" fmla="*/ 497 h 946"/>
                <a:gd name="T68" fmla="*/ 970 w 1251"/>
                <a:gd name="T69" fmla="*/ 470 h 946"/>
                <a:gd name="T70" fmla="*/ 561 w 1251"/>
                <a:gd name="T71" fmla="*/ 452 h 946"/>
                <a:gd name="T72" fmla="*/ 543 w 1251"/>
                <a:gd name="T73" fmla="*/ 594 h 946"/>
                <a:gd name="T74" fmla="*/ 631 w 1251"/>
                <a:gd name="T75" fmla="*/ 732 h 946"/>
                <a:gd name="T76" fmla="*/ 817 w 1251"/>
                <a:gd name="T77" fmla="*/ 774 h 946"/>
                <a:gd name="T78" fmla="*/ 889 w 1251"/>
                <a:gd name="T79" fmla="*/ 795 h 946"/>
                <a:gd name="T80" fmla="*/ 958 w 1251"/>
                <a:gd name="T81" fmla="*/ 786 h 946"/>
                <a:gd name="T82" fmla="*/ 963 w 1251"/>
                <a:gd name="T83" fmla="*/ 772 h 946"/>
                <a:gd name="T84" fmla="*/ 1035 w 1251"/>
                <a:gd name="T85" fmla="*/ 774 h 946"/>
                <a:gd name="T86" fmla="*/ 1074 w 1251"/>
                <a:gd name="T87" fmla="*/ 842 h 946"/>
                <a:gd name="T88" fmla="*/ 1086 w 1251"/>
                <a:gd name="T89" fmla="*/ 733 h 946"/>
                <a:gd name="T90" fmla="*/ 1138 w 1251"/>
                <a:gd name="T91" fmla="*/ 685 h 946"/>
                <a:gd name="T92" fmla="*/ 1134 w 1251"/>
                <a:gd name="T93" fmla="*/ 656 h 946"/>
                <a:gd name="T94" fmla="*/ 1135 w 1251"/>
                <a:gd name="T95" fmla="*/ 633 h 946"/>
                <a:gd name="T96" fmla="*/ 1146 w 1251"/>
                <a:gd name="T97" fmla="*/ 619 h 946"/>
                <a:gd name="T98" fmla="*/ 1206 w 1251"/>
                <a:gd name="T99" fmla="*/ 583 h 946"/>
                <a:gd name="T100" fmla="*/ 1215 w 1251"/>
                <a:gd name="T101" fmla="*/ 545 h 946"/>
                <a:gd name="T102" fmla="*/ 1241 w 1251"/>
                <a:gd name="T103" fmla="*/ 511 h 946"/>
                <a:gd name="T104" fmla="*/ 1208 w 1251"/>
                <a:gd name="T105" fmla="*/ 507 h 946"/>
                <a:gd name="T106" fmla="*/ 155 w 1251"/>
                <a:gd name="T107" fmla="*/ 945 h 946"/>
                <a:gd name="T108" fmla="*/ 153 w 1251"/>
                <a:gd name="T109" fmla="*/ 929 h 946"/>
                <a:gd name="T110" fmla="*/ 142 w 1251"/>
                <a:gd name="T111" fmla="*/ 913 h 946"/>
                <a:gd name="T112" fmla="*/ 126 w 1251"/>
                <a:gd name="T113" fmla="*/ 908 h 946"/>
                <a:gd name="T114" fmla="*/ 103 w 1251"/>
                <a:gd name="T115" fmla="*/ 898 h 946"/>
                <a:gd name="T116" fmla="*/ 138 w 1251"/>
                <a:gd name="T117" fmla="*/ 911 h 946"/>
                <a:gd name="T118" fmla="*/ 98 w 1251"/>
                <a:gd name="T119" fmla="*/ 902 h 9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51"/>
                <a:gd name="T181" fmla="*/ 0 h 946"/>
                <a:gd name="T182" fmla="*/ 1251 w 1251"/>
                <a:gd name="T183" fmla="*/ 946 h 94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51" h="946">
                  <a:moveTo>
                    <a:pt x="1165" y="598"/>
                  </a:moveTo>
                  <a:cubicBezTo>
                    <a:pt x="1163" y="599"/>
                    <a:pt x="1162" y="597"/>
                    <a:pt x="1165" y="596"/>
                  </a:cubicBezTo>
                  <a:cubicBezTo>
                    <a:pt x="1169" y="594"/>
                    <a:pt x="1166" y="594"/>
                    <a:pt x="1169" y="593"/>
                  </a:cubicBezTo>
                  <a:cubicBezTo>
                    <a:pt x="1172" y="592"/>
                    <a:pt x="1172" y="594"/>
                    <a:pt x="1174" y="593"/>
                  </a:cubicBezTo>
                  <a:cubicBezTo>
                    <a:pt x="1175" y="592"/>
                    <a:pt x="1179" y="594"/>
                    <a:pt x="1182" y="591"/>
                  </a:cubicBezTo>
                  <a:cubicBezTo>
                    <a:pt x="1185" y="588"/>
                    <a:pt x="1187" y="589"/>
                    <a:pt x="1184" y="591"/>
                  </a:cubicBezTo>
                  <a:cubicBezTo>
                    <a:pt x="1181" y="592"/>
                    <a:pt x="1181" y="594"/>
                    <a:pt x="1183" y="592"/>
                  </a:cubicBezTo>
                  <a:cubicBezTo>
                    <a:pt x="1186" y="591"/>
                    <a:pt x="1186" y="592"/>
                    <a:pt x="1188" y="591"/>
                  </a:cubicBezTo>
                  <a:cubicBezTo>
                    <a:pt x="1189" y="590"/>
                    <a:pt x="1191" y="591"/>
                    <a:pt x="1188" y="592"/>
                  </a:cubicBezTo>
                  <a:cubicBezTo>
                    <a:pt x="1186" y="593"/>
                    <a:pt x="1181" y="595"/>
                    <a:pt x="1179" y="596"/>
                  </a:cubicBezTo>
                  <a:cubicBezTo>
                    <a:pt x="1177" y="596"/>
                    <a:pt x="1176" y="597"/>
                    <a:pt x="1173" y="597"/>
                  </a:cubicBezTo>
                  <a:cubicBezTo>
                    <a:pt x="1171" y="597"/>
                    <a:pt x="1168" y="598"/>
                    <a:pt x="1168" y="599"/>
                  </a:cubicBezTo>
                  <a:cubicBezTo>
                    <a:pt x="1169" y="599"/>
                    <a:pt x="1164" y="600"/>
                    <a:pt x="1165" y="599"/>
                  </a:cubicBezTo>
                  <a:cubicBezTo>
                    <a:pt x="1166" y="598"/>
                    <a:pt x="1166" y="598"/>
                    <a:pt x="1165" y="598"/>
                  </a:cubicBezTo>
                  <a:close/>
                  <a:moveTo>
                    <a:pt x="172" y="305"/>
                  </a:moveTo>
                  <a:cubicBezTo>
                    <a:pt x="173" y="304"/>
                    <a:pt x="178" y="303"/>
                    <a:pt x="175" y="306"/>
                  </a:cubicBezTo>
                  <a:cubicBezTo>
                    <a:pt x="171" y="310"/>
                    <a:pt x="174" y="310"/>
                    <a:pt x="176" y="307"/>
                  </a:cubicBezTo>
                  <a:cubicBezTo>
                    <a:pt x="179" y="305"/>
                    <a:pt x="180" y="306"/>
                    <a:pt x="180" y="303"/>
                  </a:cubicBezTo>
                  <a:cubicBezTo>
                    <a:pt x="180" y="301"/>
                    <a:pt x="181" y="300"/>
                    <a:pt x="185" y="299"/>
                  </a:cubicBezTo>
                  <a:cubicBezTo>
                    <a:pt x="190" y="298"/>
                    <a:pt x="190" y="298"/>
                    <a:pt x="193" y="297"/>
                  </a:cubicBezTo>
                  <a:cubicBezTo>
                    <a:pt x="196" y="295"/>
                    <a:pt x="199" y="292"/>
                    <a:pt x="195" y="291"/>
                  </a:cubicBezTo>
                  <a:cubicBezTo>
                    <a:pt x="192" y="290"/>
                    <a:pt x="196" y="289"/>
                    <a:pt x="194" y="287"/>
                  </a:cubicBezTo>
                  <a:cubicBezTo>
                    <a:pt x="192" y="285"/>
                    <a:pt x="191" y="288"/>
                    <a:pt x="189" y="286"/>
                  </a:cubicBezTo>
                  <a:cubicBezTo>
                    <a:pt x="187" y="285"/>
                    <a:pt x="183" y="283"/>
                    <a:pt x="185" y="286"/>
                  </a:cubicBezTo>
                  <a:cubicBezTo>
                    <a:pt x="186" y="288"/>
                    <a:pt x="181" y="290"/>
                    <a:pt x="179" y="287"/>
                  </a:cubicBezTo>
                  <a:cubicBezTo>
                    <a:pt x="177" y="284"/>
                    <a:pt x="176" y="287"/>
                    <a:pt x="176" y="290"/>
                  </a:cubicBezTo>
                  <a:cubicBezTo>
                    <a:pt x="175" y="294"/>
                    <a:pt x="173" y="289"/>
                    <a:pt x="168" y="293"/>
                  </a:cubicBezTo>
                  <a:cubicBezTo>
                    <a:pt x="163" y="296"/>
                    <a:pt x="166" y="299"/>
                    <a:pt x="168" y="304"/>
                  </a:cubicBezTo>
                  <a:cubicBezTo>
                    <a:pt x="169" y="306"/>
                    <a:pt x="171" y="307"/>
                    <a:pt x="172" y="305"/>
                  </a:cubicBezTo>
                  <a:close/>
                  <a:moveTo>
                    <a:pt x="191" y="283"/>
                  </a:moveTo>
                  <a:cubicBezTo>
                    <a:pt x="192" y="281"/>
                    <a:pt x="194" y="281"/>
                    <a:pt x="196" y="281"/>
                  </a:cubicBezTo>
                  <a:cubicBezTo>
                    <a:pt x="199" y="280"/>
                    <a:pt x="200" y="280"/>
                    <a:pt x="198" y="277"/>
                  </a:cubicBezTo>
                  <a:cubicBezTo>
                    <a:pt x="196" y="274"/>
                    <a:pt x="195" y="279"/>
                    <a:pt x="193" y="277"/>
                  </a:cubicBezTo>
                  <a:cubicBezTo>
                    <a:pt x="192" y="275"/>
                    <a:pt x="189" y="274"/>
                    <a:pt x="189" y="277"/>
                  </a:cubicBezTo>
                  <a:cubicBezTo>
                    <a:pt x="190" y="280"/>
                    <a:pt x="188" y="277"/>
                    <a:pt x="186" y="279"/>
                  </a:cubicBezTo>
                  <a:cubicBezTo>
                    <a:pt x="184" y="280"/>
                    <a:pt x="183" y="283"/>
                    <a:pt x="187" y="284"/>
                  </a:cubicBezTo>
                  <a:cubicBezTo>
                    <a:pt x="188" y="284"/>
                    <a:pt x="189" y="285"/>
                    <a:pt x="191" y="283"/>
                  </a:cubicBezTo>
                  <a:close/>
                  <a:moveTo>
                    <a:pt x="254" y="249"/>
                  </a:moveTo>
                  <a:cubicBezTo>
                    <a:pt x="256" y="248"/>
                    <a:pt x="255" y="246"/>
                    <a:pt x="259" y="243"/>
                  </a:cubicBezTo>
                  <a:cubicBezTo>
                    <a:pt x="262" y="239"/>
                    <a:pt x="259" y="237"/>
                    <a:pt x="258" y="240"/>
                  </a:cubicBezTo>
                  <a:cubicBezTo>
                    <a:pt x="256" y="242"/>
                    <a:pt x="253" y="244"/>
                    <a:pt x="249" y="249"/>
                  </a:cubicBezTo>
                  <a:cubicBezTo>
                    <a:pt x="248" y="251"/>
                    <a:pt x="251" y="249"/>
                    <a:pt x="254" y="249"/>
                  </a:cubicBezTo>
                  <a:close/>
                  <a:moveTo>
                    <a:pt x="269" y="239"/>
                  </a:moveTo>
                  <a:cubicBezTo>
                    <a:pt x="272" y="238"/>
                    <a:pt x="271" y="237"/>
                    <a:pt x="268" y="236"/>
                  </a:cubicBezTo>
                  <a:cubicBezTo>
                    <a:pt x="264" y="236"/>
                    <a:pt x="263" y="237"/>
                    <a:pt x="264" y="240"/>
                  </a:cubicBezTo>
                  <a:cubicBezTo>
                    <a:pt x="265" y="242"/>
                    <a:pt x="267" y="240"/>
                    <a:pt x="269" y="239"/>
                  </a:cubicBezTo>
                  <a:close/>
                  <a:moveTo>
                    <a:pt x="419" y="301"/>
                  </a:moveTo>
                  <a:cubicBezTo>
                    <a:pt x="422" y="299"/>
                    <a:pt x="418" y="297"/>
                    <a:pt x="422" y="297"/>
                  </a:cubicBezTo>
                  <a:cubicBezTo>
                    <a:pt x="426" y="298"/>
                    <a:pt x="421" y="292"/>
                    <a:pt x="423" y="292"/>
                  </a:cubicBezTo>
                  <a:cubicBezTo>
                    <a:pt x="424" y="291"/>
                    <a:pt x="422" y="286"/>
                    <a:pt x="420" y="282"/>
                  </a:cubicBezTo>
                  <a:cubicBezTo>
                    <a:pt x="417" y="278"/>
                    <a:pt x="416" y="282"/>
                    <a:pt x="413" y="278"/>
                  </a:cubicBezTo>
                  <a:cubicBezTo>
                    <a:pt x="410" y="275"/>
                    <a:pt x="411" y="279"/>
                    <a:pt x="412" y="283"/>
                  </a:cubicBezTo>
                  <a:cubicBezTo>
                    <a:pt x="413" y="287"/>
                    <a:pt x="412" y="289"/>
                    <a:pt x="415" y="294"/>
                  </a:cubicBezTo>
                  <a:cubicBezTo>
                    <a:pt x="417" y="300"/>
                    <a:pt x="413" y="295"/>
                    <a:pt x="414" y="302"/>
                  </a:cubicBezTo>
                  <a:cubicBezTo>
                    <a:pt x="414" y="304"/>
                    <a:pt x="416" y="303"/>
                    <a:pt x="419" y="301"/>
                  </a:cubicBezTo>
                  <a:close/>
                  <a:moveTo>
                    <a:pt x="411" y="317"/>
                  </a:moveTo>
                  <a:cubicBezTo>
                    <a:pt x="415" y="323"/>
                    <a:pt x="414" y="319"/>
                    <a:pt x="413" y="315"/>
                  </a:cubicBezTo>
                  <a:cubicBezTo>
                    <a:pt x="412" y="310"/>
                    <a:pt x="415" y="314"/>
                    <a:pt x="413" y="306"/>
                  </a:cubicBezTo>
                  <a:cubicBezTo>
                    <a:pt x="411" y="298"/>
                    <a:pt x="411" y="297"/>
                    <a:pt x="406" y="294"/>
                  </a:cubicBezTo>
                  <a:cubicBezTo>
                    <a:pt x="401" y="291"/>
                    <a:pt x="401" y="298"/>
                    <a:pt x="402" y="299"/>
                  </a:cubicBezTo>
                  <a:cubicBezTo>
                    <a:pt x="403" y="299"/>
                    <a:pt x="406" y="301"/>
                    <a:pt x="405" y="305"/>
                  </a:cubicBezTo>
                  <a:cubicBezTo>
                    <a:pt x="404" y="309"/>
                    <a:pt x="408" y="307"/>
                    <a:pt x="408" y="310"/>
                  </a:cubicBezTo>
                  <a:cubicBezTo>
                    <a:pt x="407" y="313"/>
                    <a:pt x="409" y="310"/>
                    <a:pt x="409" y="313"/>
                  </a:cubicBezTo>
                  <a:cubicBezTo>
                    <a:pt x="408" y="316"/>
                    <a:pt x="410" y="316"/>
                    <a:pt x="411" y="317"/>
                  </a:cubicBezTo>
                  <a:close/>
                  <a:moveTo>
                    <a:pt x="399" y="301"/>
                  </a:moveTo>
                  <a:cubicBezTo>
                    <a:pt x="399" y="302"/>
                    <a:pt x="398" y="305"/>
                    <a:pt x="400" y="303"/>
                  </a:cubicBezTo>
                  <a:cubicBezTo>
                    <a:pt x="403" y="302"/>
                    <a:pt x="400" y="296"/>
                    <a:pt x="399" y="297"/>
                  </a:cubicBezTo>
                  <a:cubicBezTo>
                    <a:pt x="398" y="297"/>
                    <a:pt x="399" y="299"/>
                    <a:pt x="399" y="301"/>
                  </a:cubicBezTo>
                  <a:close/>
                  <a:moveTo>
                    <a:pt x="401" y="291"/>
                  </a:moveTo>
                  <a:cubicBezTo>
                    <a:pt x="400" y="289"/>
                    <a:pt x="400" y="287"/>
                    <a:pt x="405" y="291"/>
                  </a:cubicBezTo>
                  <a:cubicBezTo>
                    <a:pt x="410" y="295"/>
                    <a:pt x="412" y="294"/>
                    <a:pt x="411" y="291"/>
                  </a:cubicBezTo>
                  <a:cubicBezTo>
                    <a:pt x="410" y="287"/>
                    <a:pt x="409" y="288"/>
                    <a:pt x="410" y="285"/>
                  </a:cubicBezTo>
                  <a:cubicBezTo>
                    <a:pt x="411" y="283"/>
                    <a:pt x="405" y="280"/>
                    <a:pt x="402" y="279"/>
                  </a:cubicBezTo>
                  <a:cubicBezTo>
                    <a:pt x="398" y="278"/>
                    <a:pt x="396" y="280"/>
                    <a:pt x="395" y="280"/>
                  </a:cubicBezTo>
                  <a:cubicBezTo>
                    <a:pt x="393" y="279"/>
                    <a:pt x="393" y="280"/>
                    <a:pt x="391" y="282"/>
                  </a:cubicBezTo>
                  <a:cubicBezTo>
                    <a:pt x="390" y="284"/>
                    <a:pt x="390" y="286"/>
                    <a:pt x="394" y="288"/>
                  </a:cubicBezTo>
                  <a:cubicBezTo>
                    <a:pt x="397" y="289"/>
                    <a:pt x="392" y="290"/>
                    <a:pt x="398" y="294"/>
                  </a:cubicBezTo>
                  <a:cubicBezTo>
                    <a:pt x="399" y="296"/>
                    <a:pt x="403" y="293"/>
                    <a:pt x="401" y="291"/>
                  </a:cubicBezTo>
                  <a:close/>
                  <a:moveTo>
                    <a:pt x="433" y="310"/>
                  </a:moveTo>
                  <a:cubicBezTo>
                    <a:pt x="434" y="310"/>
                    <a:pt x="436" y="306"/>
                    <a:pt x="434" y="304"/>
                  </a:cubicBezTo>
                  <a:cubicBezTo>
                    <a:pt x="432" y="302"/>
                    <a:pt x="431" y="304"/>
                    <a:pt x="428" y="302"/>
                  </a:cubicBezTo>
                  <a:cubicBezTo>
                    <a:pt x="425" y="301"/>
                    <a:pt x="422" y="301"/>
                    <a:pt x="423" y="305"/>
                  </a:cubicBezTo>
                  <a:cubicBezTo>
                    <a:pt x="423" y="308"/>
                    <a:pt x="427" y="303"/>
                    <a:pt x="426" y="309"/>
                  </a:cubicBezTo>
                  <a:cubicBezTo>
                    <a:pt x="426" y="316"/>
                    <a:pt x="428" y="313"/>
                    <a:pt x="431" y="314"/>
                  </a:cubicBezTo>
                  <a:cubicBezTo>
                    <a:pt x="435" y="315"/>
                    <a:pt x="432" y="311"/>
                    <a:pt x="433" y="310"/>
                  </a:cubicBezTo>
                  <a:close/>
                  <a:moveTo>
                    <a:pt x="421" y="319"/>
                  </a:moveTo>
                  <a:cubicBezTo>
                    <a:pt x="422" y="322"/>
                    <a:pt x="422" y="322"/>
                    <a:pt x="423" y="319"/>
                  </a:cubicBezTo>
                  <a:cubicBezTo>
                    <a:pt x="424" y="316"/>
                    <a:pt x="423" y="316"/>
                    <a:pt x="424" y="311"/>
                  </a:cubicBezTo>
                  <a:cubicBezTo>
                    <a:pt x="426" y="307"/>
                    <a:pt x="424" y="309"/>
                    <a:pt x="423" y="307"/>
                  </a:cubicBezTo>
                  <a:cubicBezTo>
                    <a:pt x="421" y="305"/>
                    <a:pt x="420" y="304"/>
                    <a:pt x="418" y="305"/>
                  </a:cubicBezTo>
                  <a:cubicBezTo>
                    <a:pt x="416" y="307"/>
                    <a:pt x="416" y="308"/>
                    <a:pt x="418" y="310"/>
                  </a:cubicBezTo>
                  <a:cubicBezTo>
                    <a:pt x="420" y="313"/>
                    <a:pt x="422" y="315"/>
                    <a:pt x="420" y="315"/>
                  </a:cubicBezTo>
                  <a:cubicBezTo>
                    <a:pt x="418" y="315"/>
                    <a:pt x="417" y="316"/>
                    <a:pt x="419" y="321"/>
                  </a:cubicBezTo>
                  <a:cubicBezTo>
                    <a:pt x="421" y="324"/>
                    <a:pt x="420" y="317"/>
                    <a:pt x="421" y="319"/>
                  </a:cubicBezTo>
                  <a:close/>
                  <a:moveTo>
                    <a:pt x="466" y="346"/>
                  </a:moveTo>
                  <a:cubicBezTo>
                    <a:pt x="467" y="346"/>
                    <a:pt x="468" y="345"/>
                    <a:pt x="469" y="343"/>
                  </a:cubicBezTo>
                  <a:cubicBezTo>
                    <a:pt x="470" y="341"/>
                    <a:pt x="469" y="342"/>
                    <a:pt x="467" y="344"/>
                  </a:cubicBezTo>
                  <a:cubicBezTo>
                    <a:pt x="466" y="345"/>
                    <a:pt x="463" y="346"/>
                    <a:pt x="465" y="347"/>
                  </a:cubicBezTo>
                  <a:cubicBezTo>
                    <a:pt x="465" y="348"/>
                    <a:pt x="466" y="347"/>
                    <a:pt x="466" y="346"/>
                  </a:cubicBezTo>
                  <a:close/>
                  <a:moveTo>
                    <a:pt x="456" y="343"/>
                  </a:moveTo>
                  <a:cubicBezTo>
                    <a:pt x="456" y="342"/>
                    <a:pt x="456" y="342"/>
                    <a:pt x="455" y="342"/>
                  </a:cubicBezTo>
                  <a:cubicBezTo>
                    <a:pt x="453" y="342"/>
                    <a:pt x="452" y="343"/>
                    <a:pt x="454" y="344"/>
                  </a:cubicBezTo>
                  <a:cubicBezTo>
                    <a:pt x="455" y="345"/>
                    <a:pt x="456" y="344"/>
                    <a:pt x="456" y="343"/>
                  </a:cubicBezTo>
                  <a:close/>
                  <a:moveTo>
                    <a:pt x="429" y="323"/>
                  </a:moveTo>
                  <a:cubicBezTo>
                    <a:pt x="431" y="323"/>
                    <a:pt x="431" y="320"/>
                    <a:pt x="429" y="320"/>
                  </a:cubicBezTo>
                  <a:cubicBezTo>
                    <a:pt x="427" y="319"/>
                    <a:pt x="426" y="320"/>
                    <a:pt x="427" y="321"/>
                  </a:cubicBezTo>
                  <a:cubicBezTo>
                    <a:pt x="428" y="321"/>
                    <a:pt x="425" y="321"/>
                    <a:pt x="425" y="322"/>
                  </a:cubicBezTo>
                  <a:cubicBezTo>
                    <a:pt x="424" y="324"/>
                    <a:pt x="424" y="326"/>
                    <a:pt x="427" y="323"/>
                  </a:cubicBezTo>
                  <a:cubicBezTo>
                    <a:pt x="428" y="323"/>
                    <a:pt x="428" y="323"/>
                    <a:pt x="429" y="323"/>
                  </a:cubicBezTo>
                  <a:close/>
                  <a:moveTo>
                    <a:pt x="431" y="322"/>
                  </a:moveTo>
                  <a:cubicBezTo>
                    <a:pt x="431" y="325"/>
                    <a:pt x="433" y="324"/>
                    <a:pt x="432" y="326"/>
                  </a:cubicBezTo>
                  <a:cubicBezTo>
                    <a:pt x="431" y="329"/>
                    <a:pt x="430" y="326"/>
                    <a:pt x="430" y="328"/>
                  </a:cubicBezTo>
                  <a:cubicBezTo>
                    <a:pt x="429" y="330"/>
                    <a:pt x="430" y="330"/>
                    <a:pt x="432" y="330"/>
                  </a:cubicBezTo>
                  <a:cubicBezTo>
                    <a:pt x="435" y="330"/>
                    <a:pt x="432" y="331"/>
                    <a:pt x="434" y="333"/>
                  </a:cubicBezTo>
                  <a:cubicBezTo>
                    <a:pt x="435" y="336"/>
                    <a:pt x="431" y="334"/>
                    <a:pt x="431" y="335"/>
                  </a:cubicBezTo>
                  <a:cubicBezTo>
                    <a:pt x="431" y="337"/>
                    <a:pt x="432" y="336"/>
                    <a:pt x="434" y="336"/>
                  </a:cubicBezTo>
                  <a:cubicBezTo>
                    <a:pt x="436" y="336"/>
                    <a:pt x="434" y="338"/>
                    <a:pt x="436" y="337"/>
                  </a:cubicBezTo>
                  <a:cubicBezTo>
                    <a:pt x="437" y="337"/>
                    <a:pt x="437" y="338"/>
                    <a:pt x="439" y="340"/>
                  </a:cubicBezTo>
                  <a:cubicBezTo>
                    <a:pt x="441" y="342"/>
                    <a:pt x="438" y="341"/>
                    <a:pt x="440" y="343"/>
                  </a:cubicBezTo>
                  <a:cubicBezTo>
                    <a:pt x="442" y="344"/>
                    <a:pt x="442" y="340"/>
                    <a:pt x="442" y="344"/>
                  </a:cubicBezTo>
                  <a:cubicBezTo>
                    <a:pt x="443" y="347"/>
                    <a:pt x="445" y="348"/>
                    <a:pt x="447" y="347"/>
                  </a:cubicBezTo>
                  <a:cubicBezTo>
                    <a:pt x="448" y="345"/>
                    <a:pt x="447" y="344"/>
                    <a:pt x="447" y="342"/>
                  </a:cubicBezTo>
                  <a:cubicBezTo>
                    <a:pt x="447" y="339"/>
                    <a:pt x="445" y="342"/>
                    <a:pt x="447" y="338"/>
                  </a:cubicBezTo>
                  <a:cubicBezTo>
                    <a:pt x="448" y="334"/>
                    <a:pt x="445" y="338"/>
                    <a:pt x="445" y="335"/>
                  </a:cubicBezTo>
                  <a:cubicBezTo>
                    <a:pt x="444" y="333"/>
                    <a:pt x="443" y="335"/>
                    <a:pt x="442" y="333"/>
                  </a:cubicBezTo>
                  <a:cubicBezTo>
                    <a:pt x="441" y="332"/>
                    <a:pt x="439" y="334"/>
                    <a:pt x="438" y="333"/>
                  </a:cubicBezTo>
                  <a:cubicBezTo>
                    <a:pt x="438" y="332"/>
                    <a:pt x="440" y="330"/>
                    <a:pt x="443" y="332"/>
                  </a:cubicBezTo>
                  <a:cubicBezTo>
                    <a:pt x="445" y="334"/>
                    <a:pt x="445" y="333"/>
                    <a:pt x="442" y="330"/>
                  </a:cubicBezTo>
                  <a:cubicBezTo>
                    <a:pt x="440" y="327"/>
                    <a:pt x="440" y="325"/>
                    <a:pt x="438" y="323"/>
                  </a:cubicBezTo>
                  <a:cubicBezTo>
                    <a:pt x="436" y="320"/>
                    <a:pt x="434" y="322"/>
                    <a:pt x="433" y="321"/>
                  </a:cubicBezTo>
                  <a:cubicBezTo>
                    <a:pt x="433" y="320"/>
                    <a:pt x="434" y="318"/>
                    <a:pt x="433" y="316"/>
                  </a:cubicBezTo>
                  <a:cubicBezTo>
                    <a:pt x="431" y="315"/>
                    <a:pt x="432" y="317"/>
                    <a:pt x="429" y="316"/>
                  </a:cubicBezTo>
                  <a:cubicBezTo>
                    <a:pt x="426" y="315"/>
                    <a:pt x="428" y="316"/>
                    <a:pt x="427" y="317"/>
                  </a:cubicBezTo>
                  <a:cubicBezTo>
                    <a:pt x="426" y="318"/>
                    <a:pt x="426" y="318"/>
                    <a:pt x="429" y="319"/>
                  </a:cubicBezTo>
                  <a:cubicBezTo>
                    <a:pt x="430" y="319"/>
                    <a:pt x="432" y="319"/>
                    <a:pt x="431" y="322"/>
                  </a:cubicBezTo>
                  <a:close/>
                  <a:moveTo>
                    <a:pt x="435" y="346"/>
                  </a:moveTo>
                  <a:cubicBezTo>
                    <a:pt x="437" y="349"/>
                    <a:pt x="438" y="349"/>
                    <a:pt x="438" y="347"/>
                  </a:cubicBezTo>
                  <a:cubicBezTo>
                    <a:pt x="438" y="345"/>
                    <a:pt x="436" y="344"/>
                    <a:pt x="434" y="342"/>
                  </a:cubicBezTo>
                  <a:cubicBezTo>
                    <a:pt x="433" y="340"/>
                    <a:pt x="435" y="341"/>
                    <a:pt x="434" y="339"/>
                  </a:cubicBezTo>
                  <a:cubicBezTo>
                    <a:pt x="433" y="337"/>
                    <a:pt x="433" y="337"/>
                    <a:pt x="432" y="338"/>
                  </a:cubicBezTo>
                  <a:cubicBezTo>
                    <a:pt x="431" y="339"/>
                    <a:pt x="431" y="340"/>
                    <a:pt x="432" y="342"/>
                  </a:cubicBezTo>
                  <a:cubicBezTo>
                    <a:pt x="432" y="342"/>
                    <a:pt x="433" y="342"/>
                    <a:pt x="435" y="346"/>
                  </a:cubicBezTo>
                  <a:close/>
                  <a:moveTo>
                    <a:pt x="309" y="33"/>
                  </a:moveTo>
                  <a:cubicBezTo>
                    <a:pt x="295" y="31"/>
                    <a:pt x="292" y="38"/>
                    <a:pt x="282" y="34"/>
                  </a:cubicBezTo>
                  <a:cubicBezTo>
                    <a:pt x="273" y="29"/>
                    <a:pt x="258" y="33"/>
                    <a:pt x="241" y="26"/>
                  </a:cubicBezTo>
                  <a:cubicBezTo>
                    <a:pt x="225" y="19"/>
                    <a:pt x="224" y="29"/>
                    <a:pt x="206" y="24"/>
                  </a:cubicBezTo>
                  <a:cubicBezTo>
                    <a:pt x="189" y="19"/>
                    <a:pt x="206" y="15"/>
                    <a:pt x="188" y="15"/>
                  </a:cubicBezTo>
                  <a:cubicBezTo>
                    <a:pt x="170" y="15"/>
                    <a:pt x="174" y="17"/>
                    <a:pt x="168" y="12"/>
                  </a:cubicBezTo>
                  <a:cubicBezTo>
                    <a:pt x="163" y="7"/>
                    <a:pt x="161" y="15"/>
                    <a:pt x="156" y="11"/>
                  </a:cubicBezTo>
                  <a:cubicBezTo>
                    <a:pt x="151" y="7"/>
                    <a:pt x="147" y="0"/>
                    <a:pt x="135" y="11"/>
                  </a:cubicBezTo>
                  <a:cubicBezTo>
                    <a:pt x="123" y="22"/>
                    <a:pt x="116" y="9"/>
                    <a:pt x="98" y="23"/>
                  </a:cubicBezTo>
                  <a:cubicBezTo>
                    <a:pt x="80" y="37"/>
                    <a:pt x="77" y="19"/>
                    <a:pt x="68" y="37"/>
                  </a:cubicBezTo>
                  <a:cubicBezTo>
                    <a:pt x="59" y="55"/>
                    <a:pt x="56" y="60"/>
                    <a:pt x="33" y="60"/>
                  </a:cubicBezTo>
                  <a:cubicBezTo>
                    <a:pt x="20" y="60"/>
                    <a:pt x="31" y="66"/>
                    <a:pt x="21" y="69"/>
                  </a:cubicBezTo>
                  <a:cubicBezTo>
                    <a:pt x="11" y="73"/>
                    <a:pt x="48" y="79"/>
                    <a:pt x="55" y="92"/>
                  </a:cubicBezTo>
                  <a:cubicBezTo>
                    <a:pt x="62" y="106"/>
                    <a:pt x="73" y="94"/>
                    <a:pt x="71" y="102"/>
                  </a:cubicBezTo>
                  <a:cubicBezTo>
                    <a:pt x="69" y="110"/>
                    <a:pt x="76" y="103"/>
                    <a:pt x="77" y="111"/>
                  </a:cubicBezTo>
                  <a:cubicBezTo>
                    <a:pt x="78" y="118"/>
                    <a:pt x="88" y="109"/>
                    <a:pt x="87" y="116"/>
                  </a:cubicBezTo>
                  <a:cubicBezTo>
                    <a:pt x="87" y="122"/>
                    <a:pt x="86" y="114"/>
                    <a:pt x="80" y="120"/>
                  </a:cubicBezTo>
                  <a:cubicBezTo>
                    <a:pt x="78" y="122"/>
                    <a:pt x="78" y="117"/>
                    <a:pt x="63" y="119"/>
                  </a:cubicBezTo>
                  <a:cubicBezTo>
                    <a:pt x="47" y="122"/>
                    <a:pt x="69" y="102"/>
                    <a:pt x="46" y="109"/>
                  </a:cubicBezTo>
                  <a:cubicBezTo>
                    <a:pt x="24" y="116"/>
                    <a:pt x="13" y="126"/>
                    <a:pt x="6" y="127"/>
                  </a:cubicBezTo>
                  <a:cubicBezTo>
                    <a:pt x="0" y="128"/>
                    <a:pt x="3" y="135"/>
                    <a:pt x="16" y="135"/>
                  </a:cubicBezTo>
                  <a:cubicBezTo>
                    <a:pt x="29" y="136"/>
                    <a:pt x="13" y="140"/>
                    <a:pt x="20" y="144"/>
                  </a:cubicBezTo>
                  <a:cubicBezTo>
                    <a:pt x="28" y="148"/>
                    <a:pt x="19" y="152"/>
                    <a:pt x="32" y="154"/>
                  </a:cubicBezTo>
                  <a:cubicBezTo>
                    <a:pt x="45" y="156"/>
                    <a:pt x="50" y="147"/>
                    <a:pt x="61" y="154"/>
                  </a:cubicBezTo>
                  <a:cubicBezTo>
                    <a:pt x="73" y="161"/>
                    <a:pt x="83" y="139"/>
                    <a:pt x="91" y="147"/>
                  </a:cubicBezTo>
                  <a:cubicBezTo>
                    <a:pt x="99" y="155"/>
                    <a:pt x="74" y="150"/>
                    <a:pt x="87" y="157"/>
                  </a:cubicBezTo>
                  <a:cubicBezTo>
                    <a:pt x="100" y="164"/>
                    <a:pt x="88" y="176"/>
                    <a:pt x="78" y="174"/>
                  </a:cubicBezTo>
                  <a:cubicBezTo>
                    <a:pt x="68" y="171"/>
                    <a:pt x="71" y="189"/>
                    <a:pt x="58" y="181"/>
                  </a:cubicBezTo>
                  <a:cubicBezTo>
                    <a:pt x="46" y="173"/>
                    <a:pt x="43" y="194"/>
                    <a:pt x="37" y="196"/>
                  </a:cubicBezTo>
                  <a:cubicBezTo>
                    <a:pt x="32" y="198"/>
                    <a:pt x="34" y="205"/>
                    <a:pt x="28" y="208"/>
                  </a:cubicBezTo>
                  <a:cubicBezTo>
                    <a:pt x="23" y="212"/>
                    <a:pt x="27" y="214"/>
                    <a:pt x="36" y="222"/>
                  </a:cubicBezTo>
                  <a:cubicBezTo>
                    <a:pt x="45" y="229"/>
                    <a:pt x="33" y="232"/>
                    <a:pt x="39" y="237"/>
                  </a:cubicBezTo>
                  <a:cubicBezTo>
                    <a:pt x="45" y="241"/>
                    <a:pt x="51" y="252"/>
                    <a:pt x="63" y="248"/>
                  </a:cubicBezTo>
                  <a:cubicBezTo>
                    <a:pt x="74" y="243"/>
                    <a:pt x="80" y="247"/>
                    <a:pt x="76" y="256"/>
                  </a:cubicBezTo>
                  <a:cubicBezTo>
                    <a:pt x="73" y="266"/>
                    <a:pt x="81" y="260"/>
                    <a:pt x="78" y="269"/>
                  </a:cubicBezTo>
                  <a:cubicBezTo>
                    <a:pt x="75" y="277"/>
                    <a:pt x="85" y="272"/>
                    <a:pt x="90" y="267"/>
                  </a:cubicBezTo>
                  <a:cubicBezTo>
                    <a:pt x="95" y="262"/>
                    <a:pt x="105" y="268"/>
                    <a:pt x="111" y="274"/>
                  </a:cubicBezTo>
                  <a:cubicBezTo>
                    <a:pt x="117" y="280"/>
                    <a:pt x="116" y="268"/>
                    <a:pt x="121" y="271"/>
                  </a:cubicBezTo>
                  <a:cubicBezTo>
                    <a:pt x="126" y="275"/>
                    <a:pt x="140" y="263"/>
                    <a:pt x="135" y="271"/>
                  </a:cubicBezTo>
                  <a:cubicBezTo>
                    <a:pt x="129" y="278"/>
                    <a:pt x="129" y="282"/>
                    <a:pt x="129" y="290"/>
                  </a:cubicBezTo>
                  <a:cubicBezTo>
                    <a:pt x="129" y="297"/>
                    <a:pt x="122" y="292"/>
                    <a:pt x="118" y="302"/>
                  </a:cubicBezTo>
                  <a:cubicBezTo>
                    <a:pt x="114" y="312"/>
                    <a:pt x="103" y="308"/>
                    <a:pt x="97" y="318"/>
                  </a:cubicBezTo>
                  <a:cubicBezTo>
                    <a:pt x="91" y="329"/>
                    <a:pt x="93" y="320"/>
                    <a:pt x="81" y="324"/>
                  </a:cubicBezTo>
                  <a:cubicBezTo>
                    <a:pt x="70" y="328"/>
                    <a:pt x="76" y="332"/>
                    <a:pt x="67" y="335"/>
                  </a:cubicBezTo>
                  <a:cubicBezTo>
                    <a:pt x="59" y="339"/>
                    <a:pt x="57" y="346"/>
                    <a:pt x="68" y="342"/>
                  </a:cubicBezTo>
                  <a:cubicBezTo>
                    <a:pt x="80" y="338"/>
                    <a:pt x="81" y="329"/>
                    <a:pt x="83" y="333"/>
                  </a:cubicBezTo>
                  <a:cubicBezTo>
                    <a:pt x="86" y="338"/>
                    <a:pt x="91" y="329"/>
                    <a:pt x="92" y="336"/>
                  </a:cubicBezTo>
                  <a:cubicBezTo>
                    <a:pt x="93" y="342"/>
                    <a:pt x="99" y="338"/>
                    <a:pt x="97" y="333"/>
                  </a:cubicBezTo>
                  <a:cubicBezTo>
                    <a:pt x="95" y="329"/>
                    <a:pt x="104" y="325"/>
                    <a:pt x="105" y="329"/>
                  </a:cubicBezTo>
                  <a:cubicBezTo>
                    <a:pt x="106" y="334"/>
                    <a:pt x="116" y="321"/>
                    <a:pt x="122" y="321"/>
                  </a:cubicBezTo>
                  <a:cubicBezTo>
                    <a:pt x="129" y="321"/>
                    <a:pt x="117" y="318"/>
                    <a:pt x="133" y="310"/>
                  </a:cubicBezTo>
                  <a:cubicBezTo>
                    <a:pt x="149" y="301"/>
                    <a:pt x="145" y="297"/>
                    <a:pt x="154" y="293"/>
                  </a:cubicBezTo>
                  <a:cubicBezTo>
                    <a:pt x="163" y="288"/>
                    <a:pt x="175" y="283"/>
                    <a:pt x="176" y="276"/>
                  </a:cubicBezTo>
                  <a:cubicBezTo>
                    <a:pt x="178" y="270"/>
                    <a:pt x="184" y="272"/>
                    <a:pt x="185" y="266"/>
                  </a:cubicBezTo>
                  <a:cubicBezTo>
                    <a:pt x="185" y="260"/>
                    <a:pt x="163" y="268"/>
                    <a:pt x="178" y="257"/>
                  </a:cubicBezTo>
                  <a:cubicBezTo>
                    <a:pt x="192" y="245"/>
                    <a:pt x="194" y="242"/>
                    <a:pt x="201" y="231"/>
                  </a:cubicBezTo>
                  <a:cubicBezTo>
                    <a:pt x="207" y="221"/>
                    <a:pt x="223" y="214"/>
                    <a:pt x="235" y="226"/>
                  </a:cubicBezTo>
                  <a:cubicBezTo>
                    <a:pt x="248" y="238"/>
                    <a:pt x="225" y="218"/>
                    <a:pt x="214" y="225"/>
                  </a:cubicBezTo>
                  <a:cubicBezTo>
                    <a:pt x="204" y="233"/>
                    <a:pt x="214" y="235"/>
                    <a:pt x="205" y="243"/>
                  </a:cubicBezTo>
                  <a:cubicBezTo>
                    <a:pt x="196" y="252"/>
                    <a:pt x="212" y="251"/>
                    <a:pt x="204" y="255"/>
                  </a:cubicBezTo>
                  <a:cubicBezTo>
                    <a:pt x="193" y="262"/>
                    <a:pt x="211" y="264"/>
                    <a:pt x="221" y="256"/>
                  </a:cubicBezTo>
                  <a:cubicBezTo>
                    <a:pt x="231" y="247"/>
                    <a:pt x="234" y="246"/>
                    <a:pt x="241" y="245"/>
                  </a:cubicBezTo>
                  <a:cubicBezTo>
                    <a:pt x="249" y="245"/>
                    <a:pt x="241" y="241"/>
                    <a:pt x="248" y="238"/>
                  </a:cubicBezTo>
                  <a:cubicBezTo>
                    <a:pt x="255" y="236"/>
                    <a:pt x="242" y="228"/>
                    <a:pt x="252" y="227"/>
                  </a:cubicBezTo>
                  <a:cubicBezTo>
                    <a:pt x="261" y="227"/>
                    <a:pt x="268" y="220"/>
                    <a:pt x="267" y="227"/>
                  </a:cubicBezTo>
                  <a:cubicBezTo>
                    <a:pt x="267" y="234"/>
                    <a:pt x="273" y="232"/>
                    <a:pt x="280" y="236"/>
                  </a:cubicBezTo>
                  <a:cubicBezTo>
                    <a:pt x="288" y="241"/>
                    <a:pt x="285" y="230"/>
                    <a:pt x="291" y="239"/>
                  </a:cubicBezTo>
                  <a:cubicBezTo>
                    <a:pt x="297" y="247"/>
                    <a:pt x="308" y="242"/>
                    <a:pt x="317" y="242"/>
                  </a:cubicBezTo>
                  <a:cubicBezTo>
                    <a:pt x="326" y="242"/>
                    <a:pt x="340" y="254"/>
                    <a:pt x="348" y="249"/>
                  </a:cubicBezTo>
                  <a:cubicBezTo>
                    <a:pt x="356" y="244"/>
                    <a:pt x="358" y="250"/>
                    <a:pt x="353" y="253"/>
                  </a:cubicBezTo>
                  <a:cubicBezTo>
                    <a:pt x="348" y="255"/>
                    <a:pt x="362" y="260"/>
                    <a:pt x="368" y="263"/>
                  </a:cubicBezTo>
                  <a:cubicBezTo>
                    <a:pt x="375" y="267"/>
                    <a:pt x="376" y="272"/>
                    <a:pt x="384" y="276"/>
                  </a:cubicBezTo>
                  <a:cubicBezTo>
                    <a:pt x="392" y="280"/>
                    <a:pt x="400" y="278"/>
                    <a:pt x="395" y="273"/>
                  </a:cubicBezTo>
                  <a:cubicBezTo>
                    <a:pt x="391" y="268"/>
                    <a:pt x="389" y="263"/>
                    <a:pt x="396" y="269"/>
                  </a:cubicBezTo>
                  <a:cubicBezTo>
                    <a:pt x="402" y="276"/>
                    <a:pt x="411" y="282"/>
                    <a:pt x="409" y="275"/>
                  </a:cubicBezTo>
                  <a:cubicBezTo>
                    <a:pt x="407" y="268"/>
                    <a:pt x="406" y="264"/>
                    <a:pt x="411" y="273"/>
                  </a:cubicBezTo>
                  <a:cubicBezTo>
                    <a:pt x="416" y="281"/>
                    <a:pt x="419" y="274"/>
                    <a:pt x="423" y="281"/>
                  </a:cubicBezTo>
                  <a:cubicBezTo>
                    <a:pt x="427" y="289"/>
                    <a:pt x="426" y="290"/>
                    <a:pt x="429" y="293"/>
                  </a:cubicBezTo>
                  <a:cubicBezTo>
                    <a:pt x="433" y="296"/>
                    <a:pt x="424" y="298"/>
                    <a:pt x="432" y="301"/>
                  </a:cubicBezTo>
                  <a:cubicBezTo>
                    <a:pt x="439" y="303"/>
                    <a:pt x="434" y="305"/>
                    <a:pt x="442" y="312"/>
                  </a:cubicBezTo>
                  <a:cubicBezTo>
                    <a:pt x="451" y="320"/>
                    <a:pt x="455" y="318"/>
                    <a:pt x="450" y="320"/>
                  </a:cubicBezTo>
                  <a:cubicBezTo>
                    <a:pt x="446" y="321"/>
                    <a:pt x="448" y="324"/>
                    <a:pt x="445" y="327"/>
                  </a:cubicBezTo>
                  <a:cubicBezTo>
                    <a:pt x="442" y="330"/>
                    <a:pt x="447" y="335"/>
                    <a:pt x="449" y="329"/>
                  </a:cubicBezTo>
                  <a:cubicBezTo>
                    <a:pt x="451" y="322"/>
                    <a:pt x="455" y="319"/>
                    <a:pt x="459" y="325"/>
                  </a:cubicBezTo>
                  <a:cubicBezTo>
                    <a:pt x="463" y="334"/>
                    <a:pt x="457" y="337"/>
                    <a:pt x="459" y="340"/>
                  </a:cubicBezTo>
                  <a:cubicBezTo>
                    <a:pt x="460" y="344"/>
                    <a:pt x="460" y="350"/>
                    <a:pt x="465" y="345"/>
                  </a:cubicBezTo>
                  <a:cubicBezTo>
                    <a:pt x="469" y="341"/>
                    <a:pt x="472" y="340"/>
                    <a:pt x="470" y="333"/>
                  </a:cubicBezTo>
                  <a:cubicBezTo>
                    <a:pt x="468" y="326"/>
                    <a:pt x="471" y="326"/>
                    <a:pt x="472" y="324"/>
                  </a:cubicBezTo>
                  <a:cubicBezTo>
                    <a:pt x="473" y="323"/>
                    <a:pt x="473" y="320"/>
                    <a:pt x="469" y="320"/>
                  </a:cubicBezTo>
                  <a:cubicBezTo>
                    <a:pt x="465" y="321"/>
                    <a:pt x="470" y="318"/>
                    <a:pt x="462" y="316"/>
                  </a:cubicBezTo>
                  <a:cubicBezTo>
                    <a:pt x="453" y="314"/>
                    <a:pt x="456" y="310"/>
                    <a:pt x="452" y="311"/>
                  </a:cubicBezTo>
                  <a:cubicBezTo>
                    <a:pt x="447" y="312"/>
                    <a:pt x="451" y="307"/>
                    <a:pt x="448" y="306"/>
                  </a:cubicBezTo>
                  <a:cubicBezTo>
                    <a:pt x="445" y="306"/>
                    <a:pt x="449" y="302"/>
                    <a:pt x="445" y="302"/>
                  </a:cubicBezTo>
                  <a:cubicBezTo>
                    <a:pt x="442" y="302"/>
                    <a:pt x="446" y="301"/>
                    <a:pt x="444" y="298"/>
                  </a:cubicBezTo>
                  <a:cubicBezTo>
                    <a:pt x="442" y="295"/>
                    <a:pt x="431" y="278"/>
                    <a:pt x="429" y="274"/>
                  </a:cubicBezTo>
                  <a:cubicBezTo>
                    <a:pt x="425" y="267"/>
                    <a:pt x="422" y="271"/>
                    <a:pt x="419" y="264"/>
                  </a:cubicBezTo>
                  <a:cubicBezTo>
                    <a:pt x="416" y="258"/>
                    <a:pt x="413" y="261"/>
                    <a:pt x="411" y="257"/>
                  </a:cubicBezTo>
                  <a:cubicBezTo>
                    <a:pt x="409" y="254"/>
                    <a:pt x="412" y="257"/>
                    <a:pt x="410" y="253"/>
                  </a:cubicBezTo>
                  <a:cubicBezTo>
                    <a:pt x="407" y="248"/>
                    <a:pt x="406" y="248"/>
                    <a:pt x="396" y="252"/>
                  </a:cubicBezTo>
                  <a:cubicBezTo>
                    <a:pt x="393" y="253"/>
                    <a:pt x="398" y="254"/>
                    <a:pt x="394" y="255"/>
                  </a:cubicBezTo>
                  <a:cubicBezTo>
                    <a:pt x="389" y="256"/>
                    <a:pt x="396" y="260"/>
                    <a:pt x="389" y="261"/>
                  </a:cubicBezTo>
                  <a:cubicBezTo>
                    <a:pt x="383" y="262"/>
                    <a:pt x="383" y="266"/>
                    <a:pt x="381" y="265"/>
                  </a:cubicBezTo>
                  <a:cubicBezTo>
                    <a:pt x="377" y="263"/>
                    <a:pt x="382" y="261"/>
                    <a:pt x="372" y="255"/>
                  </a:cubicBezTo>
                  <a:cubicBezTo>
                    <a:pt x="362" y="248"/>
                    <a:pt x="369" y="248"/>
                    <a:pt x="362" y="245"/>
                  </a:cubicBezTo>
                  <a:cubicBezTo>
                    <a:pt x="357" y="243"/>
                    <a:pt x="359" y="242"/>
                    <a:pt x="360" y="239"/>
                  </a:cubicBezTo>
                  <a:cubicBezTo>
                    <a:pt x="361" y="236"/>
                    <a:pt x="353" y="237"/>
                    <a:pt x="351" y="239"/>
                  </a:cubicBezTo>
                  <a:cubicBezTo>
                    <a:pt x="349" y="241"/>
                    <a:pt x="349" y="241"/>
                    <a:pt x="345" y="239"/>
                  </a:cubicBezTo>
                  <a:cubicBezTo>
                    <a:pt x="341" y="236"/>
                    <a:pt x="347" y="244"/>
                    <a:pt x="337" y="238"/>
                  </a:cubicBezTo>
                  <a:cubicBezTo>
                    <a:pt x="337" y="43"/>
                    <a:pt x="337" y="43"/>
                    <a:pt x="337" y="43"/>
                  </a:cubicBezTo>
                  <a:cubicBezTo>
                    <a:pt x="323" y="43"/>
                    <a:pt x="323" y="34"/>
                    <a:pt x="309" y="33"/>
                  </a:cubicBezTo>
                  <a:close/>
                  <a:moveTo>
                    <a:pt x="1141" y="532"/>
                  </a:moveTo>
                  <a:cubicBezTo>
                    <a:pt x="1141" y="534"/>
                    <a:pt x="1139" y="536"/>
                    <a:pt x="1137" y="536"/>
                  </a:cubicBezTo>
                  <a:cubicBezTo>
                    <a:pt x="1134" y="537"/>
                    <a:pt x="1134" y="539"/>
                    <a:pt x="1136" y="541"/>
                  </a:cubicBezTo>
                  <a:cubicBezTo>
                    <a:pt x="1138" y="542"/>
                    <a:pt x="1135" y="542"/>
                    <a:pt x="1136" y="545"/>
                  </a:cubicBezTo>
                  <a:cubicBezTo>
                    <a:pt x="1137" y="549"/>
                    <a:pt x="1134" y="548"/>
                    <a:pt x="1131" y="551"/>
                  </a:cubicBezTo>
                  <a:cubicBezTo>
                    <a:pt x="1129" y="554"/>
                    <a:pt x="1121" y="554"/>
                    <a:pt x="1117" y="552"/>
                  </a:cubicBezTo>
                  <a:cubicBezTo>
                    <a:pt x="1114" y="550"/>
                    <a:pt x="1106" y="550"/>
                    <a:pt x="1104" y="552"/>
                  </a:cubicBezTo>
                  <a:cubicBezTo>
                    <a:pt x="1102" y="554"/>
                    <a:pt x="1098" y="555"/>
                    <a:pt x="1098" y="555"/>
                  </a:cubicBezTo>
                  <a:cubicBezTo>
                    <a:pt x="1102" y="557"/>
                    <a:pt x="1102" y="557"/>
                    <a:pt x="1102" y="557"/>
                  </a:cubicBezTo>
                  <a:cubicBezTo>
                    <a:pt x="1104" y="557"/>
                    <a:pt x="1104" y="561"/>
                    <a:pt x="1102" y="563"/>
                  </a:cubicBezTo>
                  <a:cubicBezTo>
                    <a:pt x="1100" y="564"/>
                    <a:pt x="1093" y="571"/>
                    <a:pt x="1089" y="572"/>
                  </a:cubicBezTo>
                  <a:cubicBezTo>
                    <a:pt x="1085" y="573"/>
                    <a:pt x="1081" y="577"/>
                    <a:pt x="1071" y="582"/>
                  </a:cubicBezTo>
                  <a:cubicBezTo>
                    <a:pt x="1063" y="585"/>
                    <a:pt x="1054" y="586"/>
                    <a:pt x="1052" y="584"/>
                  </a:cubicBezTo>
                  <a:cubicBezTo>
                    <a:pt x="1050" y="583"/>
                    <a:pt x="1056" y="583"/>
                    <a:pt x="1055" y="582"/>
                  </a:cubicBezTo>
                  <a:cubicBezTo>
                    <a:pt x="1053" y="581"/>
                    <a:pt x="1047" y="582"/>
                    <a:pt x="1046" y="580"/>
                  </a:cubicBezTo>
                  <a:cubicBezTo>
                    <a:pt x="1046" y="578"/>
                    <a:pt x="1049" y="577"/>
                    <a:pt x="1049" y="572"/>
                  </a:cubicBezTo>
                  <a:cubicBezTo>
                    <a:pt x="1050" y="568"/>
                    <a:pt x="1052" y="570"/>
                    <a:pt x="1053" y="566"/>
                  </a:cubicBezTo>
                  <a:cubicBezTo>
                    <a:pt x="1055" y="562"/>
                    <a:pt x="1056" y="562"/>
                    <a:pt x="1057" y="566"/>
                  </a:cubicBezTo>
                  <a:cubicBezTo>
                    <a:pt x="1058" y="565"/>
                    <a:pt x="1059" y="563"/>
                    <a:pt x="1059" y="562"/>
                  </a:cubicBezTo>
                  <a:cubicBezTo>
                    <a:pt x="1058" y="560"/>
                    <a:pt x="1059" y="560"/>
                    <a:pt x="1059" y="557"/>
                  </a:cubicBezTo>
                  <a:cubicBezTo>
                    <a:pt x="1057" y="554"/>
                    <a:pt x="1057" y="539"/>
                    <a:pt x="1051" y="540"/>
                  </a:cubicBezTo>
                  <a:cubicBezTo>
                    <a:pt x="1046" y="541"/>
                    <a:pt x="1047" y="547"/>
                    <a:pt x="1043" y="547"/>
                  </a:cubicBezTo>
                  <a:cubicBezTo>
                    <a:pt x="1040" y="548"/>
                    <a:pt x="1040" y="542"/>
                    <a:pt x="1043" y="540"/>
                  </a:cubicBezTo>
                  <a:cubicBezTo>
                    <a:pt x="1045" y="538"/>
                    <a:pt x="1047" y="536"/>
                    <a:pt x="1048" y="531"/>
                  </a:cubicBezTo>
                  <a:cubicBezTo>
                    <a:pt x="1049" y="525"/>
                    <a:pt x="1045" y="523"/>
                    <a:pt x="1048" y="522"/>
                  </a:cubicBezTo>
                  <a:cubicBezTo>
                    <a:pt x="1051" y="521"/>
                    <a:pt x="1047" y="517"/>
                    <a:pt x="1042" y="516"/>
                  </a:cubicBezTo>
                  <a:cubicBezTo>
                    <a:pt x="1036" y="514"/>
                    <a:pt x="1039" y="512"/>
                    <a:pt x="1036" y="512"/>
                  </a:cubicBezTo>
                  <a:cubicBezTo>
                    <a:pt x="1033" y="512"/>
                    <a:pt x="1033" y="508"/>
                    <a:pt x="1028" y="511"/>
                  </a:cubicBezTo>
                  <a:cubicBezTo>
                    <a:pt x="1023" y="515"/>
                    <a:pt x="1031" y="516"/>
                    <a:pt x="1026" y="517"/>
                  </a:cubicBezTo>
                  <a:cubicBezTo>
                    <a:pt x="1020" y="518"/>
                    <a:pt x="1023" y="527"/>
                    <a:pt x="1020" y="527"/>
                  </a:cubicBezTo>
                  <a:cubicBezTo>
                    <a:pt x="1017" y="527"/>
                    <a:pt x="1022" y="516"/>
                    <a:pt x="1016" y="524"/>
                  </a:cubicBezTo>
                  <a:cubicBezTo>
                    <a:pt x="1012" y="530"/>
                    <a:pt x="1011" y="525"/>
                    <a:pt x="1012" y="531"/>
                  </a:cubicBezTo>
                  <a:cubicBezTo>
                    <a:pt x="1013" y="537"/>
                    <a:pt x="1008" y="538"/>
                    <a:pt x="1010" y="542"/>
                  </a:cubicBezTo>
                  <a:cubicBezTo>
                    <a:pt x="1011" y="546"/>
                    <a:pt x="1007" y="544"/>
                    <a:pt x="1010" y="550"/>
                  </a:cubicBezTo>
                  <a:cubicBezTo>
                    <a:pt x="1014" y="561"/>
                    <a:pt x="1012" y="567"/>
                    <a:pt x="1008" y="574"/>
                  </a:cubicBezTo>
                  <a:cubicBezTo>
                    <a:pt x="1004" y="582"/>
                    <a:pt x="998" y="584"/>
                    <a:pt x="994" y="576"/>
                  </a:cubicBezTo>
                  <a:cubicBezTo>
                    <a:pt x="990" y="569"/>
                    <a:pt x="994" y="566"/>
                    <a:pt x="992" y="559"/>
                  </a:cubicBezTo>
                  <a:cubicBezTo>
                    <a:pt x="990" y="551"/>
                    <a:pt x="993" y="553"/>
                    <a:pt x="993" y="544"/>
                  </a:cubicBezTo>
                  <a:cubicBezTo>
                    <a:pt x="994" y="536"/>
                    <a:pt x="998" y="540"/>
                    <a:pt x="996" y="537"/>
                  </a:cubicBezTo>
                  <a:cubicBezTo>
                    <a:pt x="994" y="533"/>
                    <a:pt x="1000" y="527"/>
                    <a:pt x="997" y="526"/>
                  </a:cubicBezTo>
                  <a:cubicBezTo>
                    <a:pt x="994" y="524"/>
                    <a:pt x="995" y="527"/>
                    <a:pt x="992" y="530"/>
                  </a:cubicBezTo>
                  <a:cubicBezTo>
                    <a:pt x="988" y="534"/>
                    <a:pt x="990" y="525"/>
                    <a:pt x="993" y="524"/>
                  </a:cubicBezTo>
                  <a:cubicBezTo>
                    <a:pt x="996" y="522"/>
                    <a:pt x="994" y="522"/>
                    <a:pt x="997" y="519"/>
                  </a:cubicBezTo>
                  <a:cubicBezTo>
                    <a:pt x="1000" y="516"/>
                    <a:pt x="1003" y="505"/>
                    <a:pt x="1003" y="508"/>
                  </a:cubicBezTo>
                  <a:cubicBezTo>
                    <a:pt x="1004" y="512"/>
                    <a:pt x="1008" y="505"/>
                    <a:pt x="1007" y="510"/>
                  </a:cubicBezTo>
                  <a:cubicBezTo>
                    <a:pt x="1006" y="515"/>
                    <a:pt x="1010" y="506"/>
                    <a:pt x="1014" y="506"/>
                  </a:cubicBezTo>
                  <a:cubicBezTo>
                    <a:pt x="1022" y="507"/>
                    <a:pt x="1017" y="500"/>
                    <a:pt x="1028" y="506"/>
                  </a:cubicBezTo>
                  <a:cubicBezTo>
                    <a:pt x="1033" y="510"/>
                    <a:pt x="1030" y="503"/>
                    <a:pt x="1033" y="505"/>
                  </a:cubicBezTo>
                  <a:cubicBezTo>
                    <a:pt x="1035" y="506"/>
                    <a:pt x="1042" y="508"/>
                    <a:pt x="1040" y="504"/>
                  </a:cubicBezTo>
                  <a:cubicBezTo>
                    <a:pt x="1039" y="501"/>
                    <a:pt x="1037" y="504"/>
                    <a:pt x="1037" y="499"/>
                  </a:cubicBezTo>
                  <a:cubicBezTo>
                    <a:pt x="1036" y="496"/>
                    <a:pt x="1034" y="499"/>
                    <a:pt x="1028" y="497"/>
                  </a:cubicBezTo>
                  <a:cubicBezTo>
                    <a:pt x="1025" y="496"/>
                    <a:pt x="1030" y="490"/>
                    <a:pt x="1026" y="492"/>
                  </a:cubicBezTo>
                  <a:cubicBezTo>
                    <a:pt x="1023" y="494"/>
                    <a:pt x="1014" y="493"/>
                    <a:pt x="1010" y="496"/>
                  </a:cubicBezTo>
                  <a:cubicBezTo>
                    <a:pt x="1007" y="499"/>
                    <a:pt x="1005" y="497"/>
                    <a:pt x="1001" y="497"/>
                  </a:cubicBezTo>
                  <a:cubicBezTo>
                    <a:pt x="996" y="497"/>
                    <a:pt x="996" y="492"/>
                    <a:pt x="992" y="489"/>
                  </a:cubicBezTo>
                  <a:cubicBezTo>
                    <a:pt x="987" y="487"/>
                    <a:pt x="985" y="494"/>
                    <a:pt x="984" y="489"/>
                  </a:cubicBezTo>
                  <a:cubicBezTo>
                    <a:pt x="984" y="483"/>
                    <a:pt x="982" y="484"/>
                    <a:pt x="977" y="488"/>
                  </a:cubicBezTo>
                  <a:cubicBezTo>
                    <a:pt x="972" y="493"/>
                    <a:pt x="972" y="489"/>
                    <a:pt x="966" y="493"/>
                  </a:cubicBezTo>
                  <a:cubicBezTo>
                    <a:pt x="961" y="497"/>
                    <a:pt x="960" y="494"/>
                    <a:pt x="955" y="495"/>
                  </a:cubicBezTo>
                  <a:cubicBezTo>
                    <a:pt x="951" y="496"/>
                    <a:pt x="959" y="489"/>
                    <a:pt x="955" y="489"/>
                  </a:cubicBezTo>
                  <a:cubicBezTo>
                    <a:pt x="951" y="488"/>
                    <a:pt x="946" y="494"/>
                    <a:pt x="941" y="493"/>
                  </a:cubicBezTo>
                  <a:cubicBezTo>
                    <a:pt x="936" y="492"/>
                    <a:pt x="943" y="488"/>
                    <a:pt x="950" y="482"/>
                  </a:cubicBezTo>
                  <a:cubicBezTo>
                    <a:pt x="956" y="476"/>
                    <a:pt x="959" y="476"/>
                    <a:pt x="970" y="470"/>
                  </a:cubicBezTo>
                  <a:cubicBezTo>
                    <a:pt x="964" y="471"/>
                    <a:pt x="968" y="468"/>
                    <a:pt x="960" y="468"/>
                  </a:cubicBezTo>
                  <a:cubicBezTo>
                    <a:pt x="952" y="469"/>
                    <a:pt x="958" y="464"/>
                    <a:pt x="950" y="468"/>
                  </a:cubicBezTo>
                  <a:cubicBezTo>
                    <a:pt x="944" y="472"/>
                    <a:pt x="942" y="462"/>
                    <a:pt x="938" y="465"/>
                  </a:cubicBezTo>
                  <a:cubicBezTo>
                    <a:pt x="934" y="467"/>
                    <a:pt x="938" y="463"/>
                    <a:pt x="930" y="460"/>
                  </a:cubicBezTo>
                  <a:cubicBezTo>
                    <a:pt x="921" y="457"/>
                    <a:pt x="921" y="464"/>
                    <a:pt x="918" y="460"/>
                  </a:cubicBezTo>
                  <a:cubicBezTo>
                    <a:pt x="916" y="457"/>
                    <a:pt x="909" y="460"/>
                    <a:pt x="908" y="454"/>
                  </a:cubicBezTo>
                  <a:cubicBezTo>
                    <a:pt x="907" y="449"/>
                    <a:pt x="907" y="446"/>
                    <a:pt x="904" y="445"/>
                  </a:cubicBezTo>
                  <a:cubicBezTo>
                    <a:pt x="900" y="444"/>
                    <a:pt x="903" y="452"/>
                    <a:pt x="901" y="452"/>
                  </a:cubicBezTo>
                  <a:cubicBezTo>
                    <a:pt x="561" y="452"/>
                    <a:pt x="561" y="452"/>
                    <a:pt x="561" y="452"/>
                  </a:cubicBezTo>
                  <a:cubicBezTo>
                    <a:pt x="561" y="458"/>
                    <a:pt x="565" y="457"/>
                    <a:pt x="564" y="460"/>
                  </a:cubicBezTo>
                  <a:cubicBezTo>
                    <a:pt x="564" y="463"/>
                    <a:pt x="560" y="459"/>
                    <a:pt x="563" y="465"/>
                  </a:cubicBezTo>
                  <a:cubicBezTo>
                    <a:pt x="567" y="470"/>
                    <a:pt x="568" y="471"/>
                    <a:pt x="566" y="480"/>
                  </a:cubicBezTo>
                  <a:cubicBezTo>
                    <a:pt x="565" y="489"/>
                    <a:pt x="564" y="478"/>
                    <a:pt x="563" y="471"/>
                  </a:cubicBezTo>
                  <a:cubicBezTo>
                    <a:pt x="561" y="465"/>
                    <a:pt x="547" y="468"/>
                    <a:pt x="541" y="464"/>
                  </a:cubicBezTo>
                  <a:cubicBezTo>
                    <a:pt x="535" y="461"/>
                    <a:pt x="536" y="467"/>
                    <a:pt x="540" y="473"/>
                  </a:cubicBezTo>
                  <a:cubicBezTo>
                    <a:pt x="545" y="479"/>
                    <a:pt x="547" y="495"/>
                    <a:pt x="546" y="508"/>
                  </a:cubicBezTo>
                  <a:cubicBezTo>
                    <a:pt x="546" y="520"/>
                    <a:pt x="545" y="544"/>
                    <a:pt x="541" y="554"/>
                  </a:cubicBezTo>
                  <a:cubicBezTo>
                    <a:pt x="537" y="564"/>
                    <a:pt x="547" y="581"/>
                    <a:pt x="543" y="594"/>
                  </a:cubicBezTo>
                  <a:cubicBezTo>
                    <a:pt x="538" y="607"/>
                    <a:pt x="547" y="606"/>
                    <a:pt x="549" y="620"/>
                  </a:cubicBezTo>
                  <a:cubicBezTo>
                    <a:pt x="550" y="634"/>
                    <a:pt x="557" y="631"/>
                    <a:pt x="559" y="639"/>
                  </a:cubicBezTo>
                  <a:cubicBezTo>
                    <a:pt x="560" y="646"/>
                    <a:pt x="564" y="640"/>
                    <a:pt x="565" y="651"/>
                  </a:cubicBezTo>
                  <a:cubicBezTo>
                    <a:pt x="566" y="663"/>
                    <a:pt x="575" y="658"/>
                    <a:pt x="573" y="664"/>
                  </a:cubicBezTo>
                  <a:cubicBezTo>
                    <a:pt x="571" y="670"/>
                    <a:pt x="573" y="672"/>
                    <a:pt x="582" y="682"/>
                  </a:cubicBezTo>
                  <a:cubicBezTo>
                    <a:pt x="591" y="693"/>
                    <a:pt x="586" y="697"/>
                    <a:pt x="590" y="700"/>
                  </a:cubicBezTo>
                  <a:cubicBezTo>
                    <a:pt x="593" y="703"/>
                    <a:pt x="600" y="700"/>
                    <a:pt x="609" y="708"/>
                  </a:cubicBezTo>
                  <a:cubicBezTo>
                    <a:pt x="617" y="716"/>
                    <a:pt x="618" y="710"/>
                    <a:pt x="625" y="717"/>
                  </a:cubicBezTo>
                  <a:cubicBezTo>
                    <a:pt x="631" y="724"/>
                    <a:pt x="629" y="726"/>
                    <a:pt x="631" y="732"/>
                  </a:cubicBezTo>
                  <a:cubicBezTo>
                    <a:pt x="638" y="731"/>
                    <a:pt x="655" y="730"/>
                    <a:pt x="661" y="729"/>
                  </a:cubicBezTo>
                  <a:cubicBezTo>
                    <a:pt x="659" y="733"/>
                    <a:pt x="659" y="733"/>
                    <a:pt x="659" y="733"/>
                  </a:cubicBezTo>
                  <a:cubicBezTo>
                    <a:pt x="667" y="735"/>
                    <a:pt x="702" y="750"/>
                    <a:pt x="706" y="751"/>
                  </a:cubicBezTo>
                  <a:cubicBezTo>
                    <a:pt x="741" y="751"/>
                    <a:pt x="741" y="751"/>
                    <a:pt x="741" y="751"/>
                  </a:cubicBezTo>
                  <a:cubicBezTo>
                    <a:pt x="741" y="744"/>
                    <a:pt x="741" y="744"/>
                    <a:pt x="741" y="744"/>
                  </a:cubicBezTo>
                  <a:cubicBezTo>
                    <a:pt x="762" y="744"/>
                    <a:pt x="762" y="744"/>
                    <a:pt x="762" y="744"/>
                  </a:cubicBezTo>
                  <a:cubicBezTo>
                    <a:pt x="762" y="744"/>
                    <a:pt x="777" y="758"/>
                    <a:pt x="782" y="764"/>
                  </a:cubicBezTo>
                  <a:cubicBezTo>
                    <a:pt x="787" y="769"/>
                    <a:pt x="784" y="781"/>
                    <a:pt x="798" y="787"/>
                  </a:cubicBezTo>
                  <a:cubicBezTo>
                    <a:pt x="812" y="792"/>
                    <a:pt x="803" y="771"/>
                    <a:pt x="817" y="774"/>
                  </a:cubicBezTo>
                  <a:cubicBezTo>
                    <a:pt x="832" y="777"/>
                    <a:pt x="834" y="796"/>
                    <a:pt x="844" y="807"/>
                  </a:cubicBezTo>
                  <a:cubicBezTo>
                    <a:pt x="854" y="818"/>
                    <a:pt x="848" y="832"/>
                    <a:pt x="869" y="835"/>
                  </a:cubicBezTo>
                  <a:cubicBezTo>
                    <a:pt x="871" y="836"/>
                    <a:pt x="875" y="840"/>
                    <a:pt x="875" y="838"/>
                  </a:cubicBezTo>
                  <a:cubicBezTo>
                    <a:pt x="876" y="837"/>
                    <a:pt x="876" y="837"/>
                    <a:pt x="878" y="837"/>
                  </a:cubicBezTo>
                  <a:cubicBezTo>
                    <a:pt x="878" y="830"/>
                    <a:pt x="874" y="820"/>
                    <a:pt x="875" y="816"/>
                  </a:cubicBezTo>
                  <a:cubicBezTo>
                    <a:pt x="876" y="811"/>
                    <a:pt x="878" y="810"/>
                    <a:pt x="880" y="805"/>
                  </a:cubicBezTo>
                  <a:cubicBezTo>
                    <a:pt x="882" y="801"/>
                    <a:pt x="889" y="800"/>
                    <a:pt x="887" y="798"/>
                  </a:cubicBezTo>
                  <a:cubicBezTo>
                    <a:pt x="885" y="796"/>
                    <a:pt x="883" y="793"/>
                    <a:pt x="886" y="795"/>
                  </a:cubicBezTo>
                  <a:cubicBezTo>
                    <a:pt x="888" y="796"/>
                    <a:pt x="888" y="793"/>
                    <a:pt x="889" y="795"/>
                  </a:cubicBezTo>
                  <a:cubicBezTo>
                    <a:pt x="891" y="796"/>
                    <a:pt x="899" y="792"/>
                    <a:pt x="902" y="788"/>
                  </a:cubicBezTo>
                  <a:cubicBezTo>
                    <a:pt x="905" y="784"/>
                    <a:pt x="906" y="784"/>
                    <a:pt x="911" y="781"/>
                  </a:cubicBezTo>
                  <a:cubicBezTo>
                    <a:pt x="916" y="778"/>
                    <a:pt x="915" y="777"/>
                    <a:pt x="923" y="777"/>
                  </a:cubicBezTo>
                  <a:cubicBezTo>
                    <a:pt x="931" y="776"/>
                    <a:pt x="933" y="781"/>
                    <a:pt x="937" y="780"/>
                  </a:cubicBezTo>
                  <a:cubicBezTo>
                    <a:pt x="942" y="779"/>
                    <a:pt x="942" y="782"/>
                    <a:pt x="944" y="780"/>
                  </a:cubicBezTo>
                  <a:cubicBezTo>
                    <a:pt x="947" y="779"/>
                    <a:pt x="937" y="779"/>
                    <a:pt x="940" y="777"/>
                  </a:cubicBezTo>
                  <a:cubicBezTo>
                    <a:pt x="944" y="774"/>
                    <a:pt x="946" y="777"/>
                    <a:pt x="947" y="779"/>
                  </a:cubicBezTo>
                  <a:cubicBezTo>
                    <a:pt x="948" y="782"/>
                    <a:pt x="953" y="781"/>
                    <a:pt x="950" y="784"/>
                  </a:cubicBezTo>
                  <a:cubicBezTo>
                    <a:pt x="948" y="786"/>
                    <a:pt x="957" y="787"/>
                    <a:pt x="958" y="786"/>
                  </a:cubicBezTo>
                  <a:cubicBezTo>
                    <a:pt x="959" y="785"/>
                    <a:pt x="962" y="783"/>
                    <a:pt x="963" y="786"/>
                  </a:cubicBezTo>
                  <a:cubicBezTo>
                    <a:pt x="964" y="789"/>
                    <a:pt x="967" y="785"/>
                    <a:pt x="966" y="783"/>
                  </a:cubicBezTo>
                  <a:cubicBezTo>
                    <a:pt x="964" y="780"/>
                    <a:pt x="967" y="781"/>
                    <a:pt x="971" y="784"/>
                  </a:cubicBezTo>
                  <a:cubicBezTo>
                    <a:pt x="974" y="788"/>
                    <a:pt x="972" y="792"/>
                    <a:pt x="976" y="788"/>
                  </a:cubicBezTo>
                  <a:cubicBezTo>
                    <a:pt x="980" y="785"/>
                    <a:pt x="976" y="784"/>
                    <a:pt x="972" y="781"/>
                  </a:cubicBezTo>
                  <a:cubicBezTo>
                    <a:pt x="967" y="778"/>
                    <a:pt x="976" y="778"/>
                    <a:pt x="974" y="774"/>
                  </a:cubicBezTo>
                  <a:cubicBezTo>
                    <a:pt x="973" y="770"/>
                    <a:pt x="972" y="776"/>
                    <a:pt x="970" y="774"/>
                  </a:cubicBezTo>
                  <a:cubicBezTo>
                    <a:pt x="967" y="773"/>
                    <a:pt x="972" y="772"/>
                    <a:pt x="969" y="771"/>
                  </a:cubicBezTo>
                  <a:cubicBezTo>
                    <a:pt x="965" y="770"/>
                    <a:pt x="967" y="774"/>
                    <a:pt x="963" y="772"/>
                  </a:cubicBezTo>
                  <a:cubicBezTo>
                    <a:pt x="958" y="770"/>
                    <a:pt x="962" y="765"/>
                    <a:pt x="967" y="768"/>
                  </a:cubicBezTo>
                  <a:cubicBezTo>
                    <a:pt x="972" y="770"/>
                    <a:pt x="973" y="770"/>
                    <a:pt x="976" y="767"/>
                  </a:cubicBezTo>
                  <a:cubicBezTo>
                    <a:pt x="980" y="765"/>
                    <a:pt x="989" y="769"/>
                    <a:pt x="989" y="766"/>
                  </a:cubicBezTo>
                  <a:cubicBezTo>
                    <a:pt x="990" y="764"/>
                    <a:pt x="989" y="758"/>
                    <a:pt x="993" y="766"/>
                  </a:cubicBezTo>
                  <a:cubicBezTo>
                    <a:pt x="994" y="769"/>
                    <a:pt x="986" y="771"/>
                    <a:pt x="994" y="769"/>
                  </a:cubicBezTo>
                  <a:cubicBezTo>
                    <a:pt x="1001" y="767"/>
                    <a:pt x="1008" y="766"/>
                    <a:pt x="1012" y="767"/>
                  </a:cubicBezTo>
                  <a:cubicBezTo>
                    <a:pt x="1017" y="769"/>
                    <a:pt x="1019" y="769"/>
                    <a:pt x="1020" y="771"/>
                  </a:cubicBezTo>
                  <a:cubicBezTo>
                    <a:pt x="1021" y="774"/>
                    <a:pt x="1023" y="772"/>
                    <a:pt x="1023" y="776"/>
                  </a:cubicBezTo>
                  <a:cubicBezTo>
                    <a:pt x="1023" y="780"/>
                    <a:pt x="1032" y="774"/>
                    <a:pt x="1035" y="774"/>
                  </a:cubicBezTo>
                  <a:cubicBezTo>
                    <a:pt x="1037" y="774"/>
                    <a:pt x="1034" y="771"/>
                    <a:pt x="1039" y="771"/>
                  </a:cubicBezTo>
                  <a:cubicBezTo>
                    <a:pt x="1043" y="771"/>
                    <a:pt x="1050" y="786"/>
                    <a:pt x="1053" y="786"/>
                  </a:cubicBezTo>
                  <a:cubicBezTo>
                    <a:pt x="1056" y="786"/>
                    <a:pt x="1058" y="795"/>
                    <a:pt x="1056" y="800"/>
                  </a:cubicBezTo>
                  <a:cubicBezTo>
                    <a:pt x="1054" y="806"/>
                    <a:pt x="1055" y="812"/>
                    <a:pt x="1057" y="810"/>
                  </a:cubicBezTo>
                  <a:cubicBezTo>
                    <a:pt x="1058" y="807"/>
                    <a:pt x="1062" y="807"/>
                    <a:pt x="1059" y="810"/>
                  </a:cubicBezTo>
                  <a:cubicBezTo>
                    <a:pt x="1056" y="814"/>
                    <a:pt x="1059" y="819"/>
                    <a:pt x="1061" y="822"/>
                  </a:cubicBezTo>
                  <a:cubicBezTo>
                    <a:pt x="1064" y="825"/>
                    <a:pt x="1063" y="820"/>
                    <a:pt x="1064" y="825"/>
                  </a:cubicBezTo>
                  <a:cubicBezTo>
                    <a:pt x="1064" y="830"/>
                    <a:pt x="1067" y="827"/>
                    <a:pt x="1068" y="833"/>
                  </a:cubicBezTo>
                  <a:cubicBezTo>
                    <a:pt x="1069" y="840"/>
                    <a:pt x="1073" y="836"/>
                    <a:pt x="1074" y="842"/>
                  </a:cubicBezTo>
                  <a:cubicBezTo>
                    <a:pt x="1075" y="848"/>
                    <a:pt x="1078" y="845"/>
                    <a:pt x="1076" y="847"/>
                  </a:cubicBezTo>
                  <a:cubicBezTo>
                    <a:pt x="1075" y="850"/>
                    <a:pt x="1076" y="851"/>
                    <a:pt x="1080" y="850"/>
                  </a:cubicBezTo>
                  <a:cubicBezTo>
                    <a:pt x="1085" y="848"/>
                    <a:pt x="1081" y="854"/>
                    <a:pt x="1084" y="849"/>
                  </a:cubicBezTo>
                  <a:cubicBezTo>
                    <a:pt x="1087" y="844"/>
                    <a:pt x="1084" y="845"/>
                    <a:pt x="1087" y="841"/>
                  </a:cubicBezTo>
                  <a:cubicBezTo>
                    <a:pt x="1089" y="837"/>
                    <a:pt x="1088" y="833"/>
                    <a:pt x="1089" y="827"/>
                  </a:cubicBezTo>
                  <a:cubicBezTo>
                    <a:pt x="1090" y="820"/>
                    <a:pt x="1081" y="806"/>
                    <a:pt x="1083" y="799"/>
                  </a:cubicBezTo>
                  <a:cubicBezTo>
                    <a:pt x="1084" y="795"/>
                    <a:pt x="1075" y="787"/>
                    <a:pt x="1072" y="769"/>
                  </a:cubicBezTo>
                  <a:cubicBezTo>
                    <a:pt x="1070" y="749"/>
                    <a:pt x="1079" y="739"/>
                    <a:pt x="1083" y="736"/>
                  </a:cubicBezTo>
                  <a:cubicBezTo>
                    <a:pt x="1086" y="734"/>
                    <a:pt x="1081" y="733"/>
                    <a:pt x="1086" y="733"/>
                  </a:cubicBezTo>
                  <a:cubicBezTo>
                    <a:pt x="1091" y="733"/>
                    <a:pt x="1094" y="725"/>
                    <a:pt x="1097" y="725"/>
                  </a:cubicBezTo>
                  <a:cubicBezTo>
                    <a:pt x="1099" y="724"/>
                    <a:pt x="1099" y="716"/>
                    <a:pt x="1105" y="712"/>
                  </a:cubicBezTo>
                  <a:cubicBezTo>
                    <a:pt x="1111" y="707"/>
                    <a:pt x="1115" y="713"/>
                    <a:pt x="1116" y="707"/>
                  </a:cubicBezTo>
                  <a:cubicBezTo>
                    <a:pt x="1118" y="702"/>
                    <a:pt x="1125" y="697"/>
                    <a:pt x="1130" y="696"/>
                  </a:cubicBezTo>
                  <a:cubicBezTo>
                    <a:pt x="1135" y="696"/>
                    <a:pt x="1137" y="693"/>
                    <a:pt x="1135" y="691"/>
                  </a:cubicBezTo>
                  <a:cubicBezTo>
                    <a:pt x="1133" y="690"/>
                    <a:pt x="1131" y="695"/>
                    <a:pt x="1128" y="693"/>
                  </a:cubicBezTo>
                  <a:cubicBezTo>
                    <a:pt x="1126" y="691"/>
                    <a:pt x="1130" y="693"/>
                    <a:pt x="1131" y="690"/>
                  </a:cubicBezTo>
                  <a:cubicBezTo>
                    <a:pt x="1133" y="687"/>
                    <a:pt x="1125" y="684"/>
                    <a:pt x="1130" y="685"/>
                  </a:cubicBezTo>
                  <a:cubicBezTo>
                    <a:pt x="1136" y="686"/>
                    <a:pt x="1135" y="689"/>
                    <a:pt x="1138" y="685"/>
                  </a:cubicBezTo>
                  <a:cubicBezTo>
                    <a:pt x="1140" y="681"/>
                    <a:pt x="1141" y="685"/>
                    <a:pt x="1142" y="681"/>
                  </a:cubicBezTo>
                  <a:cubicBezTo>
                    <a:pt x="1143" y="676"/>
                    <a:pt x="1141" y="675"/>
                    <a:pt x="1139" y="677"/>
                  </a:cubicBezTo>
                  <a:cubicBezTo>
                    <a:pt x="1138" y="679"/>
                    <a:pt x="1140" y="675"/>
                    <a:pt x="1135" y="676"/>
                  </a:cubicBezTo>
                  <a:cubicBezTo>
                    <a:pt x="1129" y="678"/>
                    <a:pt x="1129" y="676"/>
                    <a:pt x="1129" y="673"/>
                  </a:cubicBezTo>
                  <a:cubicBezTo>
                    <a:pt x="1129" y="670"/>
                    <a:pt x="1130" y="678"/>
                    <a:pt x="1135" y="674"/>
                  </a:cubicBezTo>
                  <a:cubicBezTo>
                    <a:pt x="1141" y="670"/>
                    <a:pt x="1143" y="679"/>
                    <a:pt x="1144" y="679"/>
                  </a:cubicBezTo>
                  <a:cubicBezTo>
                    <a:pt x="1146" y="678"/>
                    <a:pt x="1142" y="675"/>
                    <a:pt x="1140" y="663"/>
                  </a:cubicBezTo>
                  <a:cubicBezTo>
                    <a:pt x="1139" y="658"/>
                    <a:pt x="1137" y="660"/>
                    <a:pt x="1134" y="661"/>
                  </a:cubicBezTo>
                  <a:cubicBezTo>
                    <a:pt x="1132" y="662"/>
                    <a:pt x="1138" y="658"/>
                    <a:pt x="1134" y="656"/>
                  </a:cubicBezTo>
                  <a:cubicBezTo>
                    <a:pt x="1131" y="653"/>
                    <a:pt x="1137" y="657"/>
                    <a:pt x="1135" y="650"/>
                  </a:cubicBezTo>
                  <a:cubicBezTo>
                    <a:pt x="1134" y="644"/>
                    <a:pt x="1137" y="646"/>
                    <a:pt x="1133" y="643"/>
                  </a:cubicBezTo>
                  <a:cubicBezTo>
                    <a:pt x="1129" y="639"/>
                    <a:pt x="1127" y="637"/>
                    <a:pt x="1132" y="640"/>
                  </a:cubicBezTo>
                  <a:cubicBezTo>
                    <a:pt x="1137" y="643"/>
                    <a:pt x="1135" y="640"/>
                    <a:pt x="1133" y="636"/>
                  </a:cubicBezTo>
                  <a:cubicBezTo>
                    <a:pt x="1132" y="632"/>
                    <a:pt x="1132" y="630"/>
                    <a:pt x="1133" y="626"/>
                  </a:cubicBezTo>
                  <a:cubicBezTo>
                    <a:pt x="1134" y="622"/>
                    <a:pt x="1134" y="622"/>
                    <a:pt x="1136" y="619"/>
                  </a:cubicBezTo>
                  <a:cubicBezTo>
                    <a:pt x="1139" y="616"/>
                    <a:pt x="1136" y="620"/>
                    <a:pt x="1135" y="622"/>
                  </a:cubicBezTo>
                  <a:cubicBezTo>
                    <a:pt x="1135" y="625"/>
                    <a:pt x="1134" y="627"/>
                    <a:pt x="1135" y="629"/>
                  </a:cubicBezTo>
                  <a:cubicBezTo>
                    <a:pt x="1136" y="630"/>
                    <a:pt x="1133" y="631"/>
                    <a:pt x="1135" y="633"/>
                  </a:cubicBezTo>
                  <a:cubicBezTo>
                    <a:pt x="1136" y="635"/>
                    <a:pt x="1133" y="635"/>
                    <a:pt x="1136" y="637"/>
                  </a:cubicBezTo>
                  <a:cubicBezTo>
                    <a:pt x="1139" y="640"/>
                    <a:pt x="1139" y="636"/>
                    <a:pt x="1140" y="639"/>
                  </a:cubicBezTo>
                  <a:cubicBezTo>
                    <a:pt x="1141" y="642"/>
                    <a:pt x="1139" y="643"/>
                    <a:pt x="1141" y="644"/>
                  </a:cubicBezTo>
                  <a:cubicBezTo>
                    <a:pt x="1143" y="645"/>
                    <a:pt x="1135" y="654"/>
                    <a:pt x="1139" y="657"/>
                  </a:cubicBezTo>
                  <a:cubicBezTo>
                    <a:pt x="1141" y="657"/>
                    <a:pt x="1143" y="646"/>
                    <a:pt x="1148" y="640"/>
                  </a:cubicBezTo>
                  <a:cubicBezTo>
                    <a:pt x="1153" y="634"/>
                    <a:pt x="1151" y="629"/>
                    <a:pt x="1149" y="629"/>
                  </a:cubicBezTo>
                  <a:cubicBezTo>
                    <a:pt x="1146" y="629"/>
                    <a:pt x="1145" y="623"/>
                    <a:pt x="1144" y="619"/>
                  </a:cubicBezTo>
                  <a:cubicBezTo>
                    <a:pt x="1143" y="615"/>
                    <a:pt x="1144" y="612"/>
                    <a:pt x="1148" y="610"/>
                  </a:cubicBezTo>
                  <a:cubicBezTo>
                    <a:pt x="1152" y="609"/>
                    <a:pt x="1142" y="612"/>
                    <a:pt x="1146" y="619"/>
                  </a:cubicBezTo>
                  <a:cubicBezTo>
                    <a:pt x="1150" y="625"/>
                    <a:pt x="1152" y="620"/>
                    <a:pt x="1152" y="625"/>
                  </a:cubicBezTo>
                  <a:cubicBezTo>
                    <a:pt x="1151" y="630"/>
                    <a:pt x="1155" y="624"/>
                    <a:pt x="1159" y="617"/>
                  </a:cubicBezTo>
                  <a:cubicBezTo>
                    <a:pt x="1163" y="610"/>
                    <a:pt x="1166" y="602"/>
                    <a:pt x="1162" y="602"/>
                  </a:cubicBezTo>
                  <a:cubicBezTo>
                    <a:pt x="1158" y="602"/>
                    <a:pt x="1159" y="600"/>
                    <a:pt x="1162" y="596"/>
                  </a:cubicBezTo>
                  <a:cubicBezTo>
                    <a:pt x="1166" y="593"/>
                    <a:pt x="1173" y="589"/>
                    <a:pt x="1178" y="588"/>
                  </a:cubicBezTo>
                  <a:cubicBezTo>
                    <a:pt x="1184" y="586"/>
                    <a:pt x="1194" y="587"/>
                    <a:pt x="1195" y="584"/>
                  </a:cubicBezTo>
                  <a:cubicBezTo>
                    <a:pt x="1196" y="582"/>
                    <a:pt x="1196" y="577"/>
                    <a:pt x="1197" y="581"/>
                  </a:cubicBezTo>
                  <a:cubicBezTo>
                    <a:pt x="1198" y="585"/>
                    <a:pt x="1198" y="586"/>
                    <a:pt x="1202" y="582"/>
                  </a:cubicBezTo>
                  <a:cubicBezTo>
                    <a:pt x="1207" y="576"/>
                    <a:pt x="1203" y="585"/>
                    <a:pt x="1206" y="583"/>
                  </a:cubicBezTo>
                  <a:cubicBezTo>
                    <a:pt x="1209" y="580"/>
                    <a:pt x="1214" y="583"/>
                    <a:pt x="1213" y="578"/>
                  </a:cubicBezTo>
                  <a:cubicBezTo>
                    <a:pt x="1213" y="574"/>
                    <a:pt x="1212" y="573"/>
                    <a:pt x="1210" y="573"/>
                  </a:cubicBezTo>
                  <a:cubicBezTo>
                    <a:pt x="1208" y="573"/>
                    <a:pt x="1212" y="574"/>
                    <a:pt x="1212" y="576"/>
                  </a:cubicBezTo>
                  <a:cubicBezTo>
                    <a:pt x="1212" y="579"/>
                    <a:pt x="1208" y="582"/>
                    <a:pt x="1206" y="578"/>
                  </a:cubicBezTo>
                  <a:cubicBezTo>
                    <a:pt x="1204" y="573"/>
                    <a:pt x="1206" y="571"/>
                    <a:pt x="1201" y="570"/>
                  </a:cubicBezTo>
                  <a:cubicBezTo>
                    <a:pt x="1197" y="570"/>
                    <a:pt x="1208" y="564"/>
                    <a:pt x="1205" y="563"/>
                  </a:cubicBezTo>
                  <a:cubicBezTo>
                    <a:pt x="1202" y="562"/>
                    <a:pt x="1205" y="552"/>
                    <a:pt x="1208" y="549"/>
                  </a:cubicBezTo>
                  <a:cubicBezTo>
                    <a:pt x="1211" y="546"/>
                    <a:pt x="1208" y="546"/>
                    <a:pt x="1210" y="544"/>
                  </a:cubicBezTo>
                  <a:cubicBezTo>
                    <a:pt x="1213" y="542"/>
                    <a:pt x="1211" y="547"/>
                    <a:pt x="1215" y="545"/>
                  </a:cubicBezTo>
                  <a:cubicBezTo>
                    <a:pt x="1220" y="542"/>
                    <a:pt x="1219" y="541"/>
                    <a:pt x="1221" y="541"/>
                  </a:cubicBezTo>
                  <a:cubicBezTo>
                    <a:pt x="1226" y="541"/>
                    <a:pt x="1223" y="532"/>
                    <a:pt x="1228" y="535"/>
                  </a:cubicBezTo>
                  <a:cubicBezTo>
                    <a:pt x="1232" y="537"/>
                    <a:pt x="1230" y="534"/>
                    <a:pt x="1233" y="533"/>
                  </a:cubicBezTo>
                  <a:cubicBezTo>
                    <a:pt x="1236" y="532"/>
                    <a:pt x="1235" y="536"/>
                    <a:pt x="1239" y="533"/>
                  </a:cubicBezTo>
                  <a:cubicBezTo>
                    <a:pt x="1243" y="530"/>
                    <a:pt x="1246" y="531"/>
                    <a:pt x="1248" y="528"/>
                  </a:cubicBezTo>
                  <a:cubicBezTo>
                    <a:pt x="1251" y="525"/>
                    <a:pt x="1249" y="526"/>
                    <a:pt x="1248" y="524"/>
                  </a:cubicBezTo>
                  <a:cubicBezTo>
                    <a:pt x="1248" y="521"/>
                    <a:pt x="1246" y="521"/>
                    <a:pt x="1245" y="520"/>
                  </a:cubicBezTo>
                  <a:cubicBezTo>
                    <a:pt x="1243" y="519"/>
                    <a:pt x="1243" y="514"/>
                    <a:pt x="1244" y="512"/>
                  </a:cubicBezTo>
                  <a:cubicBezTo>
                    <a:pt x="1244" y="512"/>
                    <a:pt x="1243" y="511"/>
                    <a:pt x="1241" y="511"/>
                  </a:cubicBezTo>
                  <a:cubicBezTo>
                    <a:pt x="1239" y="511"/>
                    <a:pt x="1240" y="510"/>
                    <a:pt x="1240" y="507"/>
                  </a:cubicBezTo>
                  <a:cubicBezTo>
                    <a:pt x="1240" y="504"/>
                    <a:pt x="1240" y="494"/>
                    <a:pt x="1240" y="490"/>
                  </a:cubicBezTo>
                  <a:cubicBezTo>
                    <a:pt x="1240" y="486"/>
                    <a:pt x="1240" y="487"/>
                    <a:pt x="1236" y="483"/>
                  </a:cubicBezTo>
                  <a:cubicBezTo>
                    <a:pt x="1233" y="480"/>
                    <a:pt x="1231" y="482"/>
                    <a:pt x="1229" y="484"/>
                  </a:cubicBezTo>
                  <a:cubicBezTo>
                    <a:pt x="1226" y="485"/>
                    <a:pt x="1224" y="484"/>
                    <a:pt x="1224" y="482"/>
                  </a:cubicBezTo>
                  <a:cubicBezTo>
                    <a:pt x="1225" y="479"/>
                    <a:pt x="1222" y="480"/>
                    <a:pt x="1222" y="480"/>
                  </a:cubicBezTo>
                  <a:cubicBezTo>
                    <a:pt x="1222" y="480"/>
                    <a:pt x="1217" y="487"/>
                    <a:pt x="1214" y="492"/>
                  </a:cubicBezTo>
                  <a:cubicBezTo>
                    <a:pt x="1210" y="496"/>
                    <a:pt x="1214" y="496"/>
                    <a:pt x="1211" y="499"/>
                  </a:cubicBezTo>
                  <a:cubicBezTo>
                    <a:pt x="1207" y="502"/>
                    <a:pt x="1211" y="505"/>
                    <a:pt x="1208" y="507"/>
                  </a:cubicBezTo>
                  <a:cubicBezTo>
                    <a:pt x="1206" y="510"/>
                    <a:pt x="1210" y="509"/>
                    <a:pt x="1205" y="511"/>
                  </a:cubicBezTo>
                  <a:cubicBezTo>
                    <a:pt x="1201" y="514"/>
                    <a:pt x="1206" y="516"/>
                    <a:pt x="1204" y="516"/>
                  </a:cubicBezTo>
                  <a:cubicBezTo>
                    <a:pt x="1201" y="516"/>
                    <a:pt x="1203" y="519"/>
                    <a:pt x="1201" y="518"/>
                  </a:cubicBezTo>
                  <a:cubicBezTo>
                    <a:pt x="1200" y="516"/>
                    <a:pt x="1199" y="519"/>
                    <a:pt x="1197" y="518"/>
                  </a:cubicBezTo>
                  <a:cubicBezTo>
                    <a:pt x="1196" y="517"/>
                    <a:pt x="1194" y="518"/>
                    <a:pt x="1194" y="523"/>
                  </a:cubicBezTo>
                  <a:cubicBezTo>
                    <a:pt x="1194" y="523"/>
                    <a:pt x="1161" y="523"/>
                    <a:pt x="1159" y="523"/>
                  </a:cubicBezTo>
                  <a:cubicBezTo>
                    <a:pt x="1158" y="523"/>
                    <a:pt x="1155" y="523"/>
                    <a:pt x="1154" y="523"/>
                  </a:cubicBezTo>
                  <a:cubicBezTo>
                    <a:pt x="1152" y="522"/>
                    <a:pt x="1146" y="526"/>
                    <a:pt x="1141" y="532"/>
                  </a:cubicBezTo>
                  <a:close/>
                  <a:moveTo>
                    <a:pt x="155" y="945"/>
                  </a:moveTo>
                  <a:cubicBezTo>
                    <a:pt x="157" y="940"/>
                    <a:pt x="164" y="941"/>
                    <a:pt x="165" y="937"/>
                  </a:cubicBezTo>
                  <a:cubicBezTo>
                    <a:pt x="165" y="937"/>
                    <a:pt x="165" y="937"/>
                    <a:pt x="165" y="937"/>
                  </a:cubicBezTo>
                  <a:cubicBezTo>
                    <a:pt x="165" y="936"/>
                    <a:pt x="164" y="936"/>
                    <a:pt x="163" y="935"/>
                  </a:cubicBezTo>
                  <a:cubicBezTo>
                    <a:pt x="163" y="935"/>
                    <a:pt x="163" y="933"/>
                    <a:pt x="163" y="933"/>
                  </a:cubicBezTo>
                  <a:cubicBezTo>
                    <a:pt x="162" y="933"/>
                    <a:pt x="162" y="934"/>
                    <a:pt x="162" y="933"/>
                  </a:cubicBezTo>
                  <a:cubicBezTo>
                    <a:pt x="161" y="933"/>
                    <a:pt x="161" y="931"/>
                    <a:pt x="160" y="930"/>
                  </a:cubicBezTo>
                  <a:cubicBezTo>
                    <a:pt x="159" y="928"/>
                    <a:pt x="154" y="926"/>
                    <a:pt x="153" y="925"/>
                  </a:cubicBezTo>
                  <a:cubicBezTo>
                    <a:pt x="153" y="925"/>
                    <a:pt x="152" y="925"/>
                    <a:pt x="152" y="925"/>
                  </a:cubicBezTo>
                  <a:cubicBezTo>
                    <a:pt x="150" y="926"/>
                    <a:pt x="153" y="929"/>
                    <a:pt x="153" y="929"/>
                  </a:cubicBezTo>
                  <a:cubicBezTo>
                    <a:pt x="152" y="931"/>
                    <a:pt x="149" y="932"/>
                    <a:pt x="150" y="933"/>
                  </a:cubicBezTo>
                  <a:cubicBezTo>
                    <a:pt x="150" y="934"/>
                    <a:pt x="151" y="936"/>
                    <a:pt x="151" y="937"/>
                  </a:cubicBezTo>
                  <a:cubicBezTo>
                    <a:pt x="151" y="937"/>
                    <a:pt x="151" y="937"/>
                    <a:pt x="151" y="937"/>
                  </a:cubicBezTo>
                  <a:cubicBezTo>
                    <a:pt x="151" y="939"/>
                    <a:pt x="151" y="942"/>
                    <a:pt x="151" y="943"/>
                  </a:cubicBezTo>
                  <a:cubicBezTo>
                    <a:pt x="152" y="945"/>
                    <a:pt x="155" y="946"/>
                    <a:pt x="155" y="945"/>
                  </a:cubicBezTo>
                  <a:moveTo>
                    <a:pt x="147" y="915"/>
                  </a:moveTo>
                  <a:cubicBezTo>
                    <a:pt x="146" y="914"/>
                    <a:pt x="145" y="915"/>
                    <a:pt x="144" y="915"/>
                  </a:cubicBezTo>
                  <a:cubicBezTo>
                    <a:pt x="144" y="915"/>
                    <a:pt x="144" y="913"/>
                    <a:pt x="143" y="913"/>
                  </a:cubicBezTo>
                  <a:cubicBezTo>
                    <a:pt x="143" y="913"/>
                    <a:pt x="142" y="913"/>
                    <a:pt x="142" y="913"/>
                  </a:cubicBezTo>
                  <a:cubicBezTo>
                    <a:pt x="142" y="914"/>
                    <a:pt x="141" y="915"/>
                    <a:pt x="142" y="916"/>
                  </a:cubicBezTo>
                  <a:cubicBezTo>
                    <a:pt x="143" y="916"/>
                    <a:pt x="144" y="916"/>
                    <a:pt x="144" y="917"/>
                  </a:cubicBezTo>
                  <a:cubicBezTo>
                    <a:pt x="145" y="918"/>
                    <a:pt x="144" y="920"/>
                    <a:pt x="145" y="920"/>
                  </a:cubicBezTo>
                  <a:cubicBezTo>
                    <a:pt x="146" y="921"/>
                    <a:pt x="153" y="919"/>
                    <a:pt x="149" y="916"/>
                  </a:cubicBezTo>
                  <a:cubicBezTo>
                    <a:pt x="148" y="916"/>
                    <a:pt x="148" y="915"/>
                    <a:pt x="147" y="915"/>
                  </a:cubicBezTo>
                  <a:moveTo>
                    <a:pt x="126" y="903"/>
                  </a:moveTo>
                  <a:cubicBezTo>
                    <a:pt x="126" y="902"/>
                    <a:pt x="124" y="905"/>
                    <a:pt x="124" y="905"/>
                  </a:cubicBezTo>
                  <a:cubicBezTo>
                    <a:pt x="124" y="905"/>
                    <a:pt x="122" y="905"/>
                    <a:pt x="122" y="905"/>
                  </a:cubicBezTo>
                  <a:cubicBezTo>
                    <a:pt x="124" y="912"/>
                    <a:pt x="126" y="908"/>
                    <a:pt x="126" y="908"/>
                  </a:cubicBezTo>
                  <a:cubicBezTo>
                    <a:pt x="126" y="908"/>
                    <a:pt x="126" y="908"/>
                    <a:pt x="126" y="909"/>
                  </a:cubicBezTo>
                  <a:cubicBezTo>
                    <a:pt x="126" y="909"/>
                    <a:pt x="129" y="910"/>
                    <a:pt x="129" y="910"/>
                  </a:cubicBezTo>
                  <a:cubicBezTo>
                    <a:pt x="129" y="910"/>
                    <a:pt x="130" y="909"/>
                    <a:pt x="130" y="909"/>
                  </a:cubicBezTo>
                  <a:cubicBezTo>
                    <a:pt x="130" y="909"/>
                    <a:pt x="129" y="909"/>
                    <a:pt x="129" y="908"/>
                  </a:cubicBezTo>
                  <a:cubicBezTo>
                    <a:pt x="129" y="908"/>
                    <a:pt x="129" y="908"/>
                    <a:pt x="129" y="907"/>
                  </a:cubicBezTo>
                  <a:cubicBezTo>
                    <a:pt x="128" y="906"/>
                    <a:pt x="128" y="908"/>
                    <a:pt x="128" y="907"/>
                  </a:cubicBezTo>
                  <a:cubicBezTo>
                    <a:pt x="127" y="906"/>
                    <a:pt x="127" y="904"/>
                    <a:pt x="126" y="903"/>
                  </a:cubicBezTo>
                  <a:moveTo>
                    <a:pt x="109" y="898"/>
                  </a:moveTo>
                  <a:cubicBezTo>
                    <a:pt x="109" y="891"/>
                    <a:pt x="104" y="896"/>
                    <a:pt x="103" y="898"/>
                  </a:cubicBezTo>
                  <a:cubicBezTo>
                    <a:pt x="103" y="899"/>
                    <a:pt x="109" y="902"/>
                    <a:pt x="109" y="898"/>
                  </a:cubicBezTo>
                  <a:moveTo>
                    <a:pt x="138" y="916"/>
                  </a:moveTo>
                  <a:cubicBezTo>
                    <a:pt x="138" y="917"/>
                    <a:pt x="139" y="919"/>
                    <a:pt x="140" y="917"/>
                  </a:cubicBezTo>
                  <a:cubicBezTo>
                    <a:pt x="140" y="917"/>
                    <a:pt x="140" y="916"/>
                    <a:pt x="140" y="916"/>
                  </a:cubicBezTo>
                  <a:cubicBezTo>
                    <a:pt x="139" y="915"/>
                    <a:pt x="136" y="915"/>
                    <a:pt x="138" y="916"/>
                  </a:cubicBezTo>
                  <a:moveTo>
                    <a:pt x="143" y="920"/>
                  </a:moveTo>
                  <a:cubicBezTo>
                    <a:pt x="145" y="921"/>
                    <a:pt x="142" y="922"/>
                    <a:pt x="142" y="921"/>
                  </a:cubicBezTo>
                  <a:cubicBezTo>
                    <a:pt x="141" y="921"/>
                    <a:pt x="143" y="920"/>
                    <a:pt x="143" y="920"/>
                  </a:cubicBezTo>
                  <a:moveTo>
                    <a:pt x="138" y="911"/>
                  </a:moveTo>
                  <a:cubicBezTo>
                    <a:pt x="136" y="910"/>
                    <a:pt x="135" y="911"/>
                    <a:pt x="134" y="911"/>
                  </a:cubicBezTo>
                  <a:cubicBezTo>
                    <a:pt x="134" y="912"/>
                    <a:pt x="134" y="912"/>
                    <a:pt x="134" y="912"/>
                  </a:cubicBezTo>
                  <a:cubicBezTo>
                    <a:pt x="135" y="913"/>
                    <a:pt x="136" y="912"/>
                    <a:pt x="137" y="912"/>
                  </a:cubicBezTo>
                  <a:cubicBezTo>
                    <a:pt x="138" y="912"/>
                    <a:pt x="139" y="913"/>
                    <a:pt x="139" y="913"/>
                  </a:cubicBezTo>
                  <a:cubicBezTo>
                    <a:pt x="141" y="913"/>
                    <a:pt x="142" y="911"/>
                    <a:pt x="141" y="911"/>
                  </a:cubicBezTo>
                  <a:cubicBezTo>
                    <a:pt x="140" y="911"/>
                    <a:pt x="139" y="911"/>
                    <a:pt x="139" y="911"/>
                  </a:cubicBezTo>
                  <a:cubicBezTo>
                    <a:pt x="138" y="911"/>
                    <a:pt x="139" y="911"/>
                    <a:pt x="138" y="911"/>
                  </a:cubicBezTo>
                  <a:moveTo>
                    <a:pt x="100" y="898"/>
                  </a:moveTo>
                  <a:cubicBezTo>
                    <a:pt x="100" y="898"/>
                    <a:pt x="97" y="901"/>
                    <a:pt x="98" y="902"/>
                  </a:cubicBezTo>
                  <a:cubicBezTo>
                    <a:pt x="98" y="902"/>
                    <a:pt x="100" y="899"/>
                    <a:pt x="100" y="899"/>
                  </a:cubicBezTo>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61" name="Freeform 76"/>
            <p:cNvSpPr>
              <a:spLocks/>
            </p:cNvSpPr>
            <p:nvPr/>
          </p:nvSpPr>
          <p:spPr bwMode="auto">
            <a:xfrm>
              <a:off x="6505526" y="4187444"/>
              <a:ext cx="971365" cy="1174427"/>
            </a:xfrm>
            <a:custGeom>
              <a:avLst/>
              <a:gdLst>
                <a:gd name="T0" fmla="*/ 263 w 493"/>
                <a:gd name="T1" fmla="*/ 578 h 596"/>
                <a:gd name="T2" fmla="*/ 244 w 493"/>
                <a:gd name="T3" fmla="*/ 559 h 596"/>
                <a:gd name="T4" fmla="*/ 224 w 493"/>
                <a:gd name="T5" fmla="*/ 541 h 596"/>
                <a:gd name="T6" fmla="*/ 216 w 493"/>
                <a:gd name="T7" fmla="*/ 533 h 596"/>
                <a:gd name="T8" fmla="*/ 252 w 493"/>
                <a:gd name="T9" fmla="*/ 494 h 596"/>
                <a:gd name="T10" fmla="*/ 246 w 493"/>
                <a:gd name="T11" fmla="*/ 467 h 596"/>
                <a:gd name="T12" fmla="*/ 239 w 493"/>
                <a:gd name="T13" fmla="*/ 442 h 596"/>
                <a:gd name="T14" fmla="*/ 222 w 493"/>
                <a:gd name="T15" fmla="*/ 413 h 596"/>
                <a:gd name="T16" fmla="*/ 207 w 493"/>
                <a:gd name="T17" fmla="*/ 400 h 596"/>
                <a:gd name="T18" fmla="*/ 205 w 493"/>
                <a:gd name="T19" fmla="*/ 376 h 596"/>
                <a:gd name="T20" fmla="*/ 204 w 493"/>
                <a:gd name="T21" fmla="*/ 341 h 596"/>
                <a:gd name="T22" fmla="*/ 182 w 493"/>
                <a:gd name="T23" fmla="*/ 323 h 596"/>
                <a:gd name="T24" fmla="*/ 156 w 493"/>
                <a:gd name="T25" fmla="*/ 279 h 596"/>
                <a:gd name="T26" fmla="*/ 121 w 493"/>
                <a:gd name="T27" fmla="*/ 260 h 596"/>
                <a:gd name="T28" fmla="*/ 88 w 493"/>
                <a:gd name="T29" fmla="*/ 234 h 596"/>
                <a:gd name="T30" fmla="*/ 51 w 493"/>
                <a:gd name="T31" fmla="*/ 244 h 596"/>
                <a:gd name="T32" fmla="*/ 29 w 493"/>
                <a:gd name="T33" fmla="*/ 225 h 596"/>
                <a:gd name="T34" fmla="*/ 14 w 493"/>
                <a:gd name="T35" fmla="*/ 179 h 596"/>
                <a:gd name="T36" fmla="*/ 46 w 493"/>
                <a:gd name="T37" fmla="*/ 142 h 596"/>
                <a:gd name="T38" fmla="*/ 64 w 493"/>
                <a:gd name="T39" fmla="*/ 105 h 596"/>
                <a:gd name="T40" fmla="*/ 56 w 493"/>
                <a:gd name="T41" fmla="*/ 74 h 596"/>
                <a:gd name="T42" fmla="*/ 67 w 493"/>
                <a:gd name="T43" fmla="*/ 70 h 596"/>
                <a:gd name="T44" fmla="*/ 59 w 493"/>
                <a:gd name="T45" fmla="*/ 64 h 596"/>
                <a:gd name="T46" fmla="*/ 79 w 493"/>
                <a:gd name="T47" fmla="*/ 53 h 596"/>
                <a:gd name="T48" fmla="*/ 88 w 493"/>
                <a:gd name="T49" fmla="*/ 47 h 596"/>
                <a:gd name="T50" fmla="*/ 111 w 493"/>
                <a:gd name="T51" fmla="*/ 68 h 596"/>
                <a:gd name="T52" fmla="*/ 134 w 493"/>
                <a:gd name="T53" fmla="*/ 48 h 596"/>
                <a:gd name="T54" fmla="*/ 124 w 493"/>
                <a:gd name="T55" fmla="*/ 20 h 596"/>
                <a:gd name="T56" fmla="*/ 150 w 493"/>
                <a:gd name="T57" fmla="*/ 17 h 596"/>
                <a:gd name="T58" fmla="*/ 176 w 493"/>
                <a:gd name="T59" fmla="*/ 1 h 596"/>
                <a:gd name="T60" fmla="*/ 185 w 493"/>
                <a:gd name="T61" fmla="*/ 23 h 596"/>
                <a:gd name="T62" fmla="*/ 183 w 493"/>
                <a:gd name="T63" fmla="*/ 49 h 596"/>
                <a:gd name="T64" fmla="*/ 203 w 493"/>
                <a:gd name="T65" fmla="*/ 57 h 596"/>
                <a:gd name="T66" fmla="*/ 224 w 493"/>
                <a:gd name="T67" fmla="*/ 50 h 596"/>
                <a:gd name="T68" fmla="*/ 233 w 493"/>
                <a:gd name="T69" fmla="*/ 43 h 596"/>
                <a:gd name="T70" fmla="*/ 247 w 493"/>
                <a:gd name="T71" fmla="*/ 45 h 596"/>
                <a:gd name="T72" fmla="*/ 261 w 493"/>
                <a:gd name="T73" fmla="*/ 45 h 596"/>
                <a:gd name="T74" fmla="*/ 277 w 493"/>
                <a:gd name="T75" fmla="*/ 29 h 596"/>
                <a:gd name="T76" fmla="*/ 285 w 493"/>
                <a:gd name="T77" fmla="*/ 14 h 596"/>
                <a:gd name="T78" fmla="*/ 291 w 493"/>
                <a:gd name="T79" fmla="*/ 23 h 596"/>
                <a:gd name="T80" fmla="*/ 293 w 493"/>
                <a:gd name="T81" fmla="*/ 41 h 596"/>
                <a:gd name="T82" fmla="*/ 297 w 493"/>
                <a:gd name="T83" fmla="*/ 49 h 596"/>
                <a:gd name="T84" fmla="*/ 304 w 493"/>
                <a:gd name="T85" fmla="*/ 64 h 596"/>
                <a:gd name="T86" fmla="*/ 285 w 493"/>
                <a:gd name="T87" fmla="*/ 89 h 596"/>
                <a:gd name="T88" fmla="*/ 294 w 493"/>
                <a:gd name="T89" fmla="*/ 96 h 596"/>
                <a:gd name="T90" fmla="*/ 320 w 493"/>
                <a:gd name="T91" fmla="*/ 83 h 596"/>
                <a:gd name="T92" fmla="*/ 334 w 493"/>
                <a:gd name="T93" fmla="*/ 89 h 596"/>
                <a:gd name="T94" fmla="*/ 363 w 493"/>
                <a:gd name="T95" fmla="*/ 100 h 596"/>
                <a:gd name="T96" fmla="*/ 371 w 493"/>
                <a:gd name="T97" fmla="*/ 124 h 596"/>
                <a:gd name="T98" fmla="*/ 417 w 493"/>
                <a:gd name="T99" fmla="*/ 121 h 596"/>
                <a:gd name="T100" fmla="*/ 461 w 493"/>
                <a:gd name="T101" fmla="*/ 150 h 596"/>
                <a:gd name="T102" fmla="*/ 491 w 493"/>
                <a:gd name="T103" fmla="*/ 187 h 596"/>
                <a:gd name="T104" fmla="*/ 459 w 493"/>
                <a:gd name="T105" fmla="*/ 254 h 596"/>
                <a:gd name="T106" fmla="*/ 439 w 493"/>
                <a:gd name="T107" fmla="*/ 299 h 596"/>
                <a:gd name="T108" fmla="*/ 434 w 493"/>
                <a:gd name="T109" fmla="*/ 351 h 596"/>
                <a:gd name="T110" fmla="*/ 415 w 493"/>
                <a:gd name="T111" fmla="*/ 406 h 596"/>
                <a:gd name="T112" fmla="*/ 386 w 493"/>
                <a:gd name="T113" fmla="*/ 427 h 596"/>
                <a:gd name="T114" fmla="*/ 346 w 493"/>
                <a:gd name="T115" fmla="*/ 446 h 596"/>
                <a:gd name="T116" fmla="*/ 320 w 493"/>
                <a:gd name="T117" fmla="*/ 510 h 596"/>
                <a:gd name="T118" fmla="*/ 288 w 493"/>
                <a:gd name="T119" fmla="*/ 563 h 596"/>
                <a:gd name="T120" fmla="*/ 261 w 493"/>
                <a:gd name="T121" fmla="*/ 596 h 5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596"/>
                <a:gd name="T185" fmla="*/ 493 w 493"/>
                <a:gd name="T186" fmla="*/ 596 h 59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596">
                  <a:moveTo>
                    <a:pt x="261" y="596"/>
                  </a:moveTo>
                  <a:cubicBezTo>
                    <a:pt x="257" y="584"/>
                    <a:pt x="268" y="586"/>
                    <a:pt x="263" y="578"/>
                  </a:cubicBezTo>
                  <a:cubicBezTo>
                    <a:pt x="257" y="570"/>
                    <a:pt x="258" y="570"/>
                    <a:pt x="253" y="567"/>
                  </a:cubicBezTo>
                  <a:cubicBezTo>
                    <a:pt x="248" y="564"/>
                    <a:pt x="250" y="562"/>
                    <a:pt x="244" y="559"/>
                  </a:cubicBezTo>
                  <a:cubicBezTo>
                    <a:pt x="237" y="556"/>
                    <a:pt x="238" y="548"/>
                    <a:pt x="232" y="552"/>
                  </a:cubicBezTo>
                  <a:cubicBezTo>
                    <a:pt x="226" y="557"/>
                    <a:pt x="232" y="548"/>
                    <a:pt x="224" y="541"/>
                  </a:cubicBezTo>
                  <a:cubicBezTo>
                    <a:pt x="216" y="535"/>
                    <a:pt x="214" y="546"/>
                    <a:pt x="210" y="539"/>
                  </a:cubicBezTo>
                  <a:cubicBezTo>
                    <a:pt x="213" y="536"/>
                    <a:pt x="211" y="534"/>
                    <a:pt x="216" y="533"/>
                  </a:cubicBezTo>
                  <a:cubicBezTo>
                    <a:pt x="220" y="531"/>
                    <a:pt x="219" y="527"/>
                    <a:pt x="228" y="515"/>
                  </a:cubicBezTo>
                  <a:cubicBezTo>
                    <a:pt x="237" y="503"/>
                    <a:pt x="245" y="498"/>
                    <a:pt x="252" y="494"/>
                  </a:cubicBezTo>
                  <a:cubicBezTo>
                    <a:pt x="259" y="490"/>
                    <a:pt x="261" y="481"/>
                    <a:pt x="256" y="470"/>
                  </a:cubicBezTo>
                  <a:cubicBezTo>
                    <a:pt x="252" y="460"/>
                    <a:pt x="251" y="469"/>
                    <a:pt x="246" y="467"/>
                  </a:cubicBezTo>
                  <a:cubicBezTo>
                    <a:pt x="250" y="463"/>
                    <a:pt x="253" y="445"/>
                    <a:pt x="249" y="440"/>
                  </a:cubicBezTo>
                  <a:cubicBezTo>
                    <a:pt x="245" y="436"/>
                    <a:pt x="244" y="442"/>
                    <a:pt x="239" y="442"/>
                  </a:cubicBezTo>
                  <a:cubicBezTo>
                    <a:pt x="234" y="443"/>
                    <a:pt x="238" y="438"/>
                    <a:pt x="233" y="419"/>
                  </a:cubicBezTo>
                  <a:cubicBezTo>
                    <a:pt x="231" y="413"/>
                    <a:pt x="224" y="411"/>
                    <a:pt x="222" y="413"/>
                  </a:cubicBezTo>
                  <a:cubicBezTo>
                    <a:pt x="221" y="416"/>
                    <a:pt x="204" y="414"/>
                    <a:pt x="206" y="411"/>
                  </a:cubicBezTo>
                  <a:cubicBezTo>
                    <a:pt x="207" y="407"/>
                    <a:pt x="204" y="407"/>
                    <a:pt x="207" y="400"/>
                  </a:cubicBezTo>
                  <a:cubicBezTo>
                    <a:pt x="209" y="394"/>
                    <a:pt x="204" y="386"/>
                    <a:pt x="203" y="383"/>
                  </a:cubicBezTo>
                  <a:cubicBezTo>
                    <a:pt x="207" y="380"/>
                    <a:pt x="206" y="380"/>
                    <a:pt x="205" y="376"/>
                  </a:cubicBezTo>
                  <a:cubicBezTo>
                    <a:pt x="204" y="373"/>
                    <a:pt x="209" y="369"/>
                    <a:pt x="208" y="364"/>
                  </a:cubicBezTo>
                  <a:cubicBezTo>
                    <a:pt x="208" y="362"/>
                    <a:pt x="216" y="345"/>
                    <a:pt x="204" y="341"/>
                  </a:cubicBezTo>
                  <a:cubicBezTo>
                    <a:pt x="197" y="338"/>
                    <a:pt x="199" y="331"/>
                    <a:pt x="201" y="326"/>
                  </a:cubicBezTo>
                  <a:cubicBezTo>
                    <a:pt x="202" y="320"/>
                    <a:pt x="190" y="324"/>
                    <a:pt x="182" y="323"/>
                  </a:cubicBezTo>
                  <a:cubicBezTo>
                    <a:pt x="174" y="322"/>
                    <a:pt x="178" y="290"/>
                    <a:pt x="171" y="283"/>
                  </a:cubicBezTo>
                  <a:cubicBezTo>
                    <a:pt x="164" y="277"/>
                    <a:pt x="162" y="284"/>
                    <a:pt x="156" y="279"/>
                  </a:cubicBezTo>
                  <a:cubicBezTo>
                    <a:pt x="150" y="273"/>
                    <a:pt x="153" y="280"/>
                    <a:pt x="145" y="272"/>
                  </a:cubicBezTo>
                  <a:cubicBezTo>
                    <a:pt x="136" y="265"/>
                    <a:pt x="131" y="269"/>
                    <a:pt x="121" y="260"/>
                  </a:cubicBezTo>
                  <a:cubicBezTo>
                    <a:pt x="112" y="251"/>
                    <a:pt x="112" y="239"/>
                    <a:pt x="115" y="229"/>
                  </a:cubicBezTo>
                  <a:cubicBezTo>
                    <a:pt x="119" y="219"/>
                    <a:pt x="102" y="224"/>
                    <a:pt x="88" y="234"/>
                  </a:cubicBezTo>
                  <a:cubicBezTo>
                    <a:pt x="74" y="245"/>
                    <a:pt x="78" y="248"/>
                    <a:pt x="62" y="242"/>
                  </a:cubicBezTo>
                  <a:cubicBezTo>
                    <a:pt x="56" y="241"/>
                    <a:pt x="57" y="245"/>
                    <a:pt x="51" y="244"/>
                  </a:cubicBezTo>
                  <a:cubicBezTo>
                    <a:pt x="46" y="242"/>
                    <a:pt x="51" y="218"/>
                    <a:pt x="47" y="223"/>
                  </a:cubicBezTo>
                  <a:cubicBezTo>
                    <a:pt x="44" y="228"/>
                    <a:pt x="28" y="235"/>
                    <a:pt x="29" y="225"/>
                  </a:cubicBezTo>
                  <a:cubicBezTo>
                    <a:pt x="29" y="215"/>
                    <a:pt x="16" y="223"/>
                    <a:pt x="19" y="216"/>
                  </a:cubicBezTo>
                  <a:cubicBezTo>
                    <a:pt x="21" y="209"/>
                    <a:pt x="0" y="190"/>
                    <a:pt x="14" y="179"/>
                  </a:cubicBezTo>
                  <a:cubicBezTo>
                    <a:pt x="21" y="173"/>
                    <a:pt x="17" y="161"/>
                    <a:pt x="26" y="153"/>
                  </a:cubicBezTo>
                  <a:cubicBezTo>
                    <a:pt x="35" y="145"/>
                    <a:pt x="38" y="149"/>
                    <a:pt x="46" y="142"/>
                  </a:cubicBezTo>
                  <a:cubicBezTo>
                    <a:pt x="55" y="136"/>
                    <a:pt x="51" y="146"/>
                    <a:pt x="58" y="142"/>
                  </a:cubicBezTo>
                  <a:cubicBezTo>
                    <a:pt x="59" y="138"/>
                    <a:pt x="61" y="115"/>
                    <a:pt x="64" y="105"/>
                  </a:cubicBezTo>
                  <a:cubicBezTo>
                    <a:pt x="66" y="95"/>
                    <a:pt x="61" y="94"/>
                    <a:pt x="62" y="89"/>
                  </a:cubicBezTo>
                  <a:cubicBezTo>
                    <a:pt x="63" y="84"/>
                    <a:pt x="58" y="90"/>
                    <a:pt x="56" y="74"/>
                  </a:cubicBezTo>
                  <a:cubicBezTo>
                    <a:pt x="55" y="68"/>
                    <a:pt x="61" y="70"/>
                    <a:pt x="62" y="69"/>
                  </a:cubicBezTo>
                  <a:cubicBezTo>
                    <a:pt x="63" y="67"/>
                    <a:pt x="65" y="69"/>
                    <a:pt x="67" y="70"/>
                  </a:cubicBezTo>
                  <a:cubicBezTo>
                    <a:pt x="68" y="71"/>
                    <a:pt x="67" y="63"/>
                    <a:pt x="64" y="63"/>
                  </a:cubicBezTo>
                  <a:cubicBezTo>
                    <a:pt x="61" y="63"/>
                    <a:pt x="59" y="64"/>
                    <a:pt x="59" y="64"/>
                  </a:cubicBezTo>
                  <a:cubicBezTo>
                    <a:pt x="58" y="53"/>
                    <a:pt x="58" y="53"/>
                    <a:pt x="58" y="53"/>
                  </a:cubicBezTo>
                  <a:cubicBezTo>
                    <a:pt x="79" y="53"/>
                    <a:pt x="79" y="53"/>
                    <a:pt x="79" y="53"/>
                  </a:cubicBezTo>
                  <a:cubicBezTo>
                    <a:pt x="78" y="51"/>
                    <a:pt x="78" y="47"/>
                    <a:pt x="81" y="52"/>
                  </a:cubicBezTo>
                  <a:cubicBezTo>
                    <a:pt x="84" y="57"/>
                    <a:pt x="87" y="46"/>
                    <a:pt x="88" y="47"/>
                  </a:cubicBezTo>
                  <a:cubicBezTo>
                    <a:pt x="96" y="56"/>
                    <a:pt x="89" y="64"/>
                    <a:pt x="96" y="61"/>
                  </a:cubicBezTo>
                  <a:cubicBezTo>
                    <a:pt x="100" y="69"/>
                    <a:pt x="105" y="66"/>
                    <a:pt x="111" y="68"/>
                  </a:cubicBezTo>
                  <a:cubicBezTo>
                    <a:pt x="117" y="70"/>
                    <a:pt x="116" y="61"/>
                    <a:pt x="125" y="59"/>
                  </a:cubicBezTo>
                  <a:cubicBezTo>
                    <a:pt x="135" y="57"/>
                    <a:pt x="127" y="52"/>
                    <a:pt x="134" y="48"/>
                  </a:cubicBezTo>
                  <a:cubicBezTo>
                    <a:pt x="141" y="45"/>
                    <a:pt x="140" y="40"/>
                    <a:pt x="134" y="42"/>
                  </a:cubicBezTo>
                  <a:cubicBezTo>
                    <a:pt x="129" y="44"/>
                    <a:pt x="129" y="27"/>
                    <a:pt x="124" y="20"/>
                  </a:cubicBezTo>
                  <a:cubicBezTo>
                    <a:pt x="119" y="14"/>
                    <a:pt x="132" y="18"/>
                    <a:pt x="142" y="24"/>
                  </a:cubicBezTo>
                  <a:cubicBezTo>
                    <a:pt x="152" y="29"/>
                    <a:pt x="144" y="16"/>
                    <a:pt x="150" y="17"/>
                  </a:cubicBezTo>
                  <a:cubicBezTo>
                    <a:pt x="157" y="18"/>
                    <a:pt x="175" y="10"/>
                    <a:pt x="172" y="2"/>
                  </a:cubicBezTo>
                  <a:cubicBezTo>
                    <a:pt x="173" y="2"/>
                    <a:pt x="174" y="2"/>
                    <a:pt x="176" y="1"/>
                  </a:cubicBezTo>
                  <a:cubicBezTo>
                    <a:pt x="180" y="0"/>
                    <a:pt x="182" y="4"/>
                    <a:pt x="180" y="9"/>
                  </a:cubicBezTo>
                  <a:cubicBezTo>
                    <a:pt x="177" y="15"/>
                    <a:pt x="189" y="13"/>
                    <a:pt x="185" y="23"/>
                  </a:cubicBezTo>
                  <a:cubicBezTo>
                    <a:pt x="183" y="27"/>
                    <a:pt x="183" y="27"/>
                    <a:pt x="181" y="37"/>
                  </a:cubicBezTo>
                  <a:cubicBezTo>
                    <a:pt x="179" y="47"/>
                    <a:pt x="184" y="41"/>
                    <a:pt x="183" y="49"/>
                  </a:cubicBezTo>
                  <a:cubicBezTo>
                    <a:pt x="183" y="55"/>
                    <a:pt x="193" y="62"/>
                    <a:pt x="197" y="61"/>
                  </a:cubicBezTo>
                  <a:cubicBezTo>
                    <a:pt x="200" y="59"/>
                    <a:pt x="198" y="56"/>
                    <a:pt x="203" y="57"/>
                  </a:cubicBezTo>
                  <a:cubicBezTo>
                    <a:pt x="208" y="57"/>
                    <a:pt x="210" y="51"/>
                    <a:pt x="214" y="50"/>
                  </a:cubicBezTo>
                  <a:cubicBezTo>
                    <a:pt x="218" y="48"/>
                    <a:pt x="216" y="52"/>
                    <a:pt x="224" y="50"/>
                  </a:cubicBezTo>
                  <a:cubicBezTo>
                    <a:pt x="225" y="50"/>
                    <a:pt x="234" y="55"/>
                    <a:pt x="230" y="49"/>
                  </a:cubicBezTo>
                  <a:cubicBezTo>
                    <a:pt x="228" y="45"/>
                    <a:pt x="228" y="41"/>
                    <a:pt x="233" y="43"/>
                  </a:cubicBezTo>
                  <a:cubicBezTo>
                    <a:pt x="237" y="46"/>
                    <a:pt x="242" y="38"/>
                    <a:pt x="243" y="41"/>
                  </a:cubicBezTo>
                  <a:cubicBezTo>
                    <a:pt x="244" y="44"/>
                    <a:pt x="245" y="41"/>
                    <a:pt x="247" y="45"/>
                  </a:cubicBezTo>
                  <a:cubicBezTo>
                    <a:pt x="251" y="48"/>
                    <a:pt x="253" y="48"/>
                    <a:pt x="255" y="46"/>
                  </a:cubicBezTo>
                  <a:cubicBezTo>
                    <a:pt x="258" y="41"/>
                    <a:pt x="258" y="48"/>
                    <a:pt x="261" y="45"/>
                  </a:cubicBezTo>
                  <a:cubicBezTo>
                    <a:pt x="264" y="42"/>
                    <a:pt x="262" y="47"/>
                    <a:pt x="267" y="47"/>
                  </a:cubicBezTo>
                  <a:cubicBezTo>
                    <a:pt x="272" y="46"/>
                    <a:pt x="273" y="35"/>
                    <a:pt x="277" y="29"/>
                  </a:cubicBezTo>
                  <a:cubicBezTo>
                    <a:pt x="280" y="22"/>
                    <a:pt x="281" y="21"/>
                    <a:pt x="283" y="19"/>
                  </a:cubicBezTo>
                  <a:cubicBezTo>
                    <a:pt x="285" y="15"/>
                    <a:pt x="284" y="14"/>
                    <a:pt x="285" y="14"/>
                  </a:cubicBezTo>
                  <a:cubicBezTo>
                    <a:pt x="286" y="13"/>
                    <a:pt x="288" y="17"/>
                    <a:pt x="289" y="20"/>
                  </a:cubicBezTo>
                  <a:cubicBezTo>
                    <a:pt x="290" y="22"/>
                    <a:pt x="291" y="20"/>
                    <a:pt x="291" y="23"/>
                  </a:cubicBezTo>
                  <a:cubicBezTo>
                    <a:pt x="290" y="26"/>
                    <a:pt x="291" y="33"/>
                    <a:pt x="292" y="36"/>
                  </a:cubicBezTo>
                  <a:cubicBezTo>
                    <a:pt x="292" y="37"/>
                    <a:pt x="294" y="39"/>
                    <a:pt x="293" y="41"/>
                  </a:cubicBezTo>
                  <a:cubicBezTo>
                    <a:pt x="293" y="43"/>
                    <a:pt x="295" y="43"/>
                    <a:pt x="295" y="45"/>
                  </a:cubicBezTo>
                  <a:cubicBezTo>
                    <a:pt x="295" y="48"/>
                    <a:pt x="296" y="47"/>
                    <a:pt x="297" y="49"/>
                  </a:cubicBezTo>
                  <a:cubicBezTo>
                    <a:pt x="297" y="52"/>
                    <a:pt x="297" y="53"/>
                    <a:pt x="301" y="52"/>
                  </a:cubicBezTo>
                  <a:cubicBezTo>
                    <a:pt x="305" y="52"/>
                    <a:pt x="308" y="63"/>
                    <a:pt x="304" y="64"/>
                  </a:cubicBezTo>
                  <a:cubicBezTo>
                    <a:pt x="298" y="66"/>
                    <a:pt x="297" y="77"/>
                    <a:pt x="290" y="80"/>
                  </a:cubicBezTo>
                  <a:cubicBezTo>
                    <a:pt x="284" y="82"/>
                    <a:pt x="288" y="84"/>
                    <a:pt x="285" y="89"/>
                  </a:cubicBezTo>
                  <a:cubicBezTo>
                    <a:pt x="282" y="93"/>
                    <a:pt x="292" y="84"/>
                    <a:pt x="289" y="93"/>
                  </a:cubicBezTo>
                  <a:cubicBezTo>
                    <a:pt x="286" y="102"/>
                    <a:pt x="293" y="88"/>
                    <a:pt x="294" y="96"/>
                  </a:cubicBezTo>
                  <a:cubicBezTo>
                    <a:pt x="295" y="103"/>
                    <a:pt x="289" y="78"/>
                    <a:pt x="302" y="81"/>
                  </a:cubicBezTo>
                  <a:cubicBezTo>
                    <a:pt x="315" y="84"/>
                    <a:pt x="309" y="79"/>
                    <a:pt x="320" y="83"/>
                  </a:cubicBezTo>
                  <a:cubicBezTo>
                    <a:pt x="330" y="86"/>
                    <a:pt x="317" y="94"/>
                    <a:pt x="319" y="100"/>
                  </a:cubicBezTo>
                  <a:cubicBezTo>
                    <a:pt x="322" y="106"/>
                    <a:pt x="323" y="88"/>
                    <a:pt x="334" y="89"/>
                  </a:cubicBezTo>
                  <a:cubicBezTo>
                    <a:pt x="345" y="90"/>
                    <a:pt x="344" y="93"/>
                    <a:pt x="349" y="93"/>
                  </a:cubicBezTo>
                  <a:cubicBezTo>
                    <a:pt x="355" y="93"/>
                    <a:pt x="354" y="98"/>
                    <a:pt x="363" y="100"/>
                  </a:cubicBezTo>
                  <a:cubicBezTo>
                    <a:pt x="372" y="103"/>
                    <a:pt x="369" y="106"/>
                    <a:pt x="373" y="111"/>
                  </a:cubicBezTo>
                  <a:cubicBezTo>
                    <a:pt x="375" y="113"/>
                    <a:pt x="369" y="121"/>
                    <a:pt x="371" y="124"/>
                  </a:cubicBezTo>
                  <a:cubicBezTo>
                    <a:pt x="373" y="127"/>
                    <a:pt x="380" y="112"/>
                    <a:pt x="388" y="115"/>
                  </a:cubicBezTo>
                  <a:cubicBezTo>
                    <a:pt x="395" y="118"/>
                    <a:pt x="405" y="123"/>
                    <a:pt x="417" y="121"/>
                  </a:cubicBezTo>
                  <a:cubicBezTo>
                    <a:pt x="430" y="118"/>
                    <a:pt x="434" y="124"/>
                    <a:pt x="444" y="132"/>
                  </a:cubicBezTo>
                  <a:cubicBezTo>
                    <a:pt x="453" y="140"/>
                    <a:pt x="447" y="142"/>
                    <a:pt x="461" y="150"/>
                  </a:cubicBezTo>
                  <a:cubicBezTo>
                    <a:pt x="475" y="159"/>
                    <a:pt x="475" y="150"/>
                    <a:pt x="482" y="157"/>
                  </a:cubicBezTo>
                  <a:cubicBezTo>
                    <a:pt x="490" y="163"/>
                    <a:pt x="489" y="173"/>
                    <a:pt x="491" y="187"/>
                  </a:cubicBezTo>
                  <a:cubicBezTo>
                    <a:pt x="493" y="201"/>
                    <a:pt x="488" y="208"/>
                    <a:pt x="478" y="225"/>
                  </a:cubicBezTo>
                  <a:cubicBezTo>
                    <a:pt x="468" y="242"/>
                    <a:pt x="465" y="236"/>
                    <a:pt x="459" y="254"/>
                  </a:cubicBezTo>
                  <a:cubicBezTo>
                    <a:pt x="452" y="271"/>
                    <a:pt x="449" y="278"/>
                    <a:pt x="444" y="269"/>
                  </a:cubicBezTo>
                  <a:cubicBezTo>
                    <a:pt x="439" y="260"/>
                    <a:pt x="440" y="289"/>
                    <a:pt x="439" y="299"/>
                  </a:cubicBezTo>
                  <a:cubicBezTo>
                    <a:pt x="438" y="308"/>
                    <a:pt x="443" y="311"/>
                    <a:pt x="440" y="323"/>
                  </a:cubicBezTo>
                  <a:cubicBezTo>
                    <a:pt x="436" y="336"/>
                    <a:pt x="441" y="348"/>
                    <a:pt x="434" y="351"/>
                  </a:cubicBezTo>
                  <a:cubicBezTo>
                    <a:pt x="428" y="355"/>
                    <a:pt x="436" y="364"/>
                    <a:pt x="428" y="378"/>
                  </a:cubicBezTo>
                  <a:cubicBezTo>
                    <a:pt x="421" y="392"/>
                    <a:pt x="412" y="398"/>
                    <a:pt x="415" y="406"/>
                  </a:cubicBezTo>
                  <a:cubicBezTo>
                    <a:pt x="418" y="414"/>
                    <a:pt x="403" y="417"/>
                    <a:pt x="405" y="423"/>
                  </a:cubicBezTo>
                  <a:cubicBezTo>
                    <a:pt x="407" y="428"/>
                    <a:pt x="397" y="424"/>
                    <a:pt x="386" y="427"/>
                  </a:cubicBezTo>
                  <a:cubicBezTo>
                    <a:pt x="376" y="429"/>
                    <a:pt x="382" y="424"/>
                    <a:pt x="374" y="427"/>
                  </a:cubicBezTo>
                  <a:cubicBezTo>
                    <a:pt x="366" y="429"/>
                    <a:pt x="367" y="437"/>
                    <a:pt x="346" y="446"/>
                  </a:cubicBezTo>
                  <a:cubicBezTo>
                    <a:pt x="338" y="449"/>
                    <a:pt x="324" y="460"/>
                    <a:pt x="322" y="474"/>
                  </a:cubicBezTo>
                  <a:cubicBezTo>
                    <a:pt x="321" y="487"/>
                    <a:pt x="325" y="499"/>
                    <a:pt x="320" y="510"/>
                  </a:cubicBezTo>
                  <a:cubicBezTo>
                    <a:pt x="315" y="521"/>
                    <a:pt x="314" y="514"/>
                    <a:pt x="306" y="529"/>
                  </a:cubicBezTo>
                  <a:cubicBezTo>
                    <a:pt x="299" y="544"/>
                    <a:pt x="296" y="555"/>
                    <a:pt x="288" y="563"/>
                  </a:cubicBezTo>
                  <a:cubicBezTo>
                    <a:pt x="277" y="573"/>
                    <a:pt x="275" y="572"/>
                    <a:pt x="272" y="585"/>
                  </a:cubicBezTo>
                  <a:cubicBezTo>
                    <a:pt x="270" y="592"/>
                    <a:pt x="264" y="590"/>
                    <a:pt x="261" y="596"/>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62" name="Freeform 77"/>
            <p:cNvSpPr>
              <a:spLocks/>
            </p:cNvSpPr>
            <p:nvPr/>
          </p:nvSpPr>
          <p:spPr bwMode="auto">
            <a:xfrm>
              <a:off x="7090466" y="4279883"/>
              <a:ext cx="7577" cy="9092"/>
            </a:xfrm>
            <a:custGeom>
              <a:avLst/>
              <a:gdLst>
                <a:gd name="T0" fmla="*/ 1 w 4"/>
                <a:gd name="T1" fmla="*/ 1 h 5"/>
                <a:gd name="T2" fmla="*/ 3 w 4"/>
                <a:gd name="T3" fmla="*/ 5 h 5"/>
                <a:gd name="T4" fmla="*/ 1 w 4"/>
                <a:gd name="T5" fmla="*/ 1 h 5"/>
                <a:gd name="T6" fmla="*/ 0 60000 65536"/>
                <a:gd name="T7" fmla="*/ 0 60000 65536"/>
                <a:gd name="T8" fmla="*/ 0 60000 65536"/>
                <a:gd name="T9" fmla="*/ 0 w 4"/>
                <a:gd name="T10" fmla="*/ 0 h 5"/>
                <a:gd name="T11" fmla="*/ 4 w 4"/>
                <a:gd name="T12" fmla="*/ 5 h 5"/>
              </a:gdLst>
              <a:ahLst/>
              <a:cxnLst>
                <a:cxn ang="T6">
                  <a:pos x="T0" y="T1"/>
                </a:cxn>
                <a:cxn ang="T7">
                  <a:pos x="T2" y="T3"/>
                </a:cxn>
                <a:cxn ang="T8">
                  <a:pos x="T4" y="T5"/>
                </a:cxn>
              </a:cxnLst>
              <a:rect l="T9" t="T10" r="T11" b="T12"/>
              <a:pathLst>
                <a:path w="4" h="5">
                  <a:moveTo>
                    <a:pt x="1" y="1"/>
                  </a:moveTo>
                  <a:cubicBezTo>
                    <a:pt x="3" y="0"/>
                    <a:pt x="4" y="5"/>
                    <a:pt x="3" y="5"/>
                  </a:cubicBezTo>
                  <a:cubicBezTo>
                    <a:pt x="2" y="5"/>
                    <a:pt x="0" y="2"/>
                    <a:pt x="1" y="1"/>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63" name="Freeform 78"/>
            <p:cNvSpPr>
              <a:spLocks/>
            </p:cNvSpPr>
            <p:nvPr/>
          </p:nvSpPr>
          <p:spPr bwMode="auto">
            <a:xfrm>
              <a:off x="7093497" y="4323829"/>
              <a:ext cx="12123" cy="12123"/>
            </a:xfrm>
            <a:custGeom>
              <a:avLst/>
              <a:gdLst>
                <a:gd name="T0" fmla="*/ 4 w 6"/>
                <a:gd name="T1" fmla="*/ 1 h 6"/>
                <a:gd name="T2" fmla="*/ 4 w 6"/>
                <a:gd name="T3" fmla="*/ 5 h 6"/>
                <a:gd name="T4" fmla="*/ 4 w 6"/>
                <a:gd name="T5" fmla="*/ 1 h 6"/>
                <a:gd name="T6" fmla="*/ 0 60000 65536"/>
                <a:gd name="T7" fmla="*/ 0 60000 65536"/>
                <a:gd name="T8" fmla="*/ 0 60000 65536"/>
                <a:gd name="T9" fmla="*/ 0 w 6"/>
                <a:gd name="T10" fmla="*/ 0 h 6"/>
                <a:gd name="T11" fmla="*/ 6 w 6"/>
                <a:gd name="T12" fmla="*/ 6 h 6"/>
              </a:gdLst>
              <a:ahLst/>
              <a:cxnLst>
                <a:cxn ang="T6">
                  <a:pos x="T0" y="T1"/>
                </a:cxn>
                <a:cxn ang="T7">
                  <a:pos x="T2" y="T3"/>
                </a:cxn>
                <a:cxn ang="T8">
                  <a:pos x="T4" y="T5"/>
                </a:cxn>
              </a:cxnLst>
              <a:rect l="T9" t="T10" r="T11" b="T12"/>
              <a:pathLst>
                <a:path w="6" h="6">
                  <a:moveTo>
                    <a:pt x="4" y="1"/>
                  </a:moveTo>
                  <a:cubicBezTo>
                    <a:pt x="6" y="0"/>
                    <a:pt x="5" y="4"/>
                    <a:pt x="4" y="5"/>
                  </a:cubicBezTo>
                  <a:cubicBezTo>
                    <a:pt x="2" y="6"/>
                    <a:pt x="0" y="3"/>
                    <a:pt x="4" y="1"/>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64" name="Freeform 79"/>
            <p:cNvSpPr>
              <a:spLocks/>
            </p:cNvSpPr>
            <p:nvPr/>
          </p:nvSpPr>
          <p:spPr bwMode="auto">
            <a:xfrm>
              <a:off x="7088951" y="4326860"/>
              <a:ext cx="9092" cy="13639"/>
            </a:xfrm>
            <a:custGeom>
              <a:avLst/>
              <a:gdLst>
                <a:gd name="T0" fmla="*/ 3 w 5"/>
                <a:gd name="T1" fmla="*/ 6 h 7"/>
                <a:gd name="T2" fmla="*/ 2 w 5"/>
                <a:gd name="T3" fmla="*/ 3 h 7"/>
                <a:gd name="T4" fmla="*/ 3 w 5"/>
                <a:gd name="T5" fmla="*/ 2 h 7"/>
                <a:gd name="T6" fmla="*/ 3 w 5"/>
                <a:gd name="T7" fmla="*/ 6 h 7"/>
                <a:gd name="T8" fmla="*/ 0 60000 65536"/>
                <a:gd name="T9" fmla="*/ 0 60000 65536"/>
                <a:gd name="T10" fmla="*/ 0 60000 65536"/>
                <a:gd name="T11" fmla="*/ 0 60000 65536"/>
                <a:gd name="T12" fmla="*/ 0 w 5"/>
                <a:gd name="T13" fmla="*/ 0 h 7"/>
                <a:gd name="T14" fmla="*/ 5 w 5"/>
                <a:gd name="T15" fmla="*/ 7 h 7"/>
              </a:gdLst>
              <a:ahLst/>
              <a:cxnLst>
                <a:cxn ang="T8">
                  <a:pos x="T0" y="T1"/>
                </a:cxn>
                <a:cxn ang="T9">
                  <a:pos x="T2" y="T3"/>
                </a:cxn>
                <a:cxn ang="T10">
                  <a:pos x="T4" y="T5"/>
                </a:cxn>
                <a:cxn ang="T11">
                  <a:pos x="T6" y="T7"/>
                </a:cxn>
              </a:cxnLst>
              <a:rect l="T12" t="T13" r="T14" b="T15"/>
              <a:pathLst>
                <a:path w="5" h="7">
                  <a:moveTo>
                    <a:pt x="3" y="6"/>
                  </a:moveTo>
                  <a:cubicBezTo>
                    <a:pt x="0" y="7"/>
                    <a:pt x="2" y="5"/>
                    <a:pt x="2" y="3"/>
                  </a:cubicBezTo>
                  <a:cubicBezTo>
                    <a:pt x="2" y="2"/>
                    <a:pt x="2" y="0"/>
                    <a:pt x="3" y="2"/>
                  </a:cubicBezTo>
                  <a:cubicBezTo>
                    <a:pt x="4" y="5"/>
                    <a:pt x="5" y="6"/>
                    <a:pt x="3" y="6"/>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65" name="Freeform 80"/>
            <p:cNvSpPr>
              <a:spLocks/>
            </p:cNvSpPr>
            <p:nvPr/>
          </p:nvSpPr>
          <p:spPr bwMode="auto">
            <a:xfrm>
              <a:off x="7069251" y="4348075"/>
              <a:ext cx="9092" cy="10608"/>
            </a:xfrm>
            <a:custGeom>
              <a:avLst/>
              <a:gdLst>
                <a:gd name="T0" fmla="*/ 1 w 5"/>
                <a:gd name="T1" fmla="*/ 5 h 5"/>
                <a:gd name="T2" fmla="*/ 3 w 5"/>
                <a:gd name="T3" fmla="*/ 0 h 5"/>
                <a:gd name="T4" fmla="*/ 1 w 5"/>
                <a:gd name="T5" fmla="*/ 5 h 5"/>
                <a:gd name="T6" fmla="*/ 0 60000 65536"/>
                <a:gd name="T7" fmla="*/ 0 60000 65536"/>
                <a:gd name="T8" fmla="*/ 0 60000 65536"/>
                <a:gd name="T9" fmla="*/ 0 w 5"/>
                <a:gd name="T10" fmla="*/ 0 h 5"/>
                <a:gd name="T11" fmla="*/ 5 w 5"/>
                <a:gd name="T12" fmla="*/ 5 h 5"/>
              </a:gdLst>
              <a:ahLst/>
              <a:cxnLst>
                <a:cxn ang="T6">
                  <a:pos x="T0" y="T1"/>
                </a:cxn>
                <a:cxn ang="T7">
                  <a:pos x="T2" y="T3"/>
                </a:cxn>
                <a:cxn ang="T8">
                  <a:pos x="T4" y="T5"/>
                </a:cxn>
              </a:cxnLst>
              <a:rect l="T9" t="T10" r="T11" b="T12"/>
              <a:pathLst>
                <a:path w="5" h="5">
                  <a:moveTo>
                    <a:pt x="1" y="5"/>
                  </a:moveTo>
                  <a:cubicBezTo>
                    <a:pt x="0" y="5"/>
                    <a:pt x="1" y="1"/>
                    <a:pt x="3" y="0"/>
                  </a:cubicBezTo>
                  <a:cubicBezTo>
                    <a:pt x="5" y="0"/>
                    <a:pt x="2" y="5"/>
                    <a:pt x="1" y="5"/>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66" name="Freeform 81"/>
            <p:cNvSpPr>
              <a:spLocks/>
            </p:cNvSpPr>
            <p:nvPr/>
          </p:nvSpPr>
          <p:spPr bwMode="auto">
            <a:xfrm>
              <a:off x="7075312" y="4360198"/>
              <a:ext cx="7577" cy="7577"/>
            </a:xfrm>
            <a:custGeom>
              <a:avLst/>
              <a:gdLst>
                <a:gd name="T0" fmla="*/ 2 w 4"/>
                <a:gd name="T1" fmla="*/ 4 h 4"/>
                <a:gd name="T2" fmla="*/ 4 w 4"/>
                <a:gd name="T3" fmla="*/ 1 h 4"/>
                <a:gd name="T4" fmla="*/ 2 w 4"/>
                <a:gd name="T5" fmla="*/ 4 h 4"/>
                <a:gd name="T6" fmla="*/ 0 60000 65536"/>
                <a:gd name="T7" fmla="*/ 0 60000 65536"/>
                <a:gd name="T8" fmla="*/ 0 60000 65536"/>
                <a:gd name="T9" fmla="*/ 0 w 4"/>
                <a:gd name="T10" fmla="*/ 0 h 4"/>
                <a:gd name="T11" fmla="*/ 4 w 4"/>
                <a:gd name="T12" fmla="*/ 4 h 4"/>
              </a:gdLst>
              <a:ahLst/>
              <a:cxnLst>
                <a:cxn ang="T6">
                  <a:pos x="T0" y="T1"/>
                </a:cxn>
                <a:cxn ang="T7">
                  <a:pos x="T2" y="T3"/>
                </a:cxn>
                <a:cxn ang="T8">
                  <a:pos x="T4" y="T5"/>
                </a:cxn>
              </a:cxnLst>
              <a:rect l="T9" t="T10" r="T11" b="T12"/>
              <a:pathLst>
                <a:path w="4" h="4">
                  <a:moveTo>
                    <a:pt x="2" y="4"/>
                  </a:moveTo>
                  <a:cubicBezTo>
                    <a:pt x="0" y="3"/>
                    <a:pt x="4" y="0"/>
                    <a:pt x="4" y="1"/>
                  </a:cubicBezTo>
                  <a:cubicBezTo>
                    <a:pt x="4" y="3"/>
                    <a:pt x="3" y="4"/>
                    <a:pt x="2" y="4"/>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67" name="Freeform 82"/>
            <p:cNvSpPr>
              <a:spLocks/>
            </p:cNvSpPr>
            <p:nvPr/>
          </p:nvSpPr>
          <p:spPr bwMode="auto">
            <a:xfrm>
              <a:off x="7075312" y="4355652"/>
              <a:ext cx="7577" cy="6062"/>
            </a:xfrm>
            <a:custGeom>
              <a:avLst/>
              <a:gdLst>
                <a:gd name="T0" fmla="*/ 1 w 4"/>
                <a:gd name="T1" fmla="*/ 2 h 3"/>
                <a:gd name="T2" fmla="*/ 3 w 4"/>
                <a:gd name="T3" fmla="*/ 0 h 3"/>
                <a:gd name="T4" fmla="*/ 1 w 4"/>
                <a:gd name="T5" fmla="*/ 2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1" y="2"/>
                  </a:moveTo>
                  <a:cubicBezTo>
                    <a:pt x="0" y="2"/>
                    <a:pt x="2" y="0"/>
                    <a:pt x="3" y="0"/>
                  </a:cubicBezTo>
                  <a:cubicBezTo>
                    <a:pt x="4" y="0"/>
                    <a:pt x="2" y="3"/>
                    <a:pt x="1"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68" name="Freeform 83"/>
            <p:cNvSpPr>
              <a:spLocks/>
            </p:cNvSpPr>
            <p:nvPr/>
          </p:nvSpPr>
          <p:spPr bwMode="auto">
            <a:xfrm>
              <a:off x="7096528" y="4319283"/>
              <a:ext cx="9092" cy="4546"/>
            </a:xfrm>
            <a:custGeom>
              <a:avLst/>
              <a:gdLst>
                <a:gd name="T0" fmla="*/ 0 w 4"/>
                <a:gd name="T1" fmla="*/ 2 h 3"/>
                <a:gd name="T2" fmla="*/ 3 w 4"/>
                <a:gd name="T3" fmla="*/ 1 h 3"/>
                <a:gd name="T4" fmla="*/ 0 w 4"/>
                <a:gd name="T5" fmla="*/ 2 h 3"/>
                <a:gd name="T6" fmla="*/ 0 60000 65536"/>
                <a:gd name="T7" fmla="*/ 0 60000 65536"/>
                <a:gd name="T8" fmla="*/ 0 60000 65536"/>
                <a:gd name="T9" fmla="*/ 0 w 4"/>
                <a:gd name="T10" fmla="*/ 0 h 3"/>
                <a:gd name="T11" fmla="*/ 4 w 4"/>
                <a:gd name="T12" fmla="*/ 3 h 3"/>
              </a:gdLst>
              <a:ahLst/>
              <a:cxnLst>
                <a:cxn ang="T6">
                  <a:pos x="T0" y="T1"/>
                </a:cxn>
                <a:cxn ang="T7">
                  <a:pos x="T2" y="T3"/>
                </a:cxn>
                <a:cxn ang="T8">
                  <a:pos x="T4" y="T5"/>
                </a:cxn>
              </a:cxnLst>
              <a:rect l="T9" t="T10" r="T11" b="T12"/>
              <a:pathLst>
                <a:path w="4" h="3">
                  <a:moveTo>
                    <a:pt x="0" y="2"/>
                  </a:moveTo>
                  <a:cubicBezTo>
                    <a:pt x="1" y="1"/>
                    <a:pt x="3" y="0"/>
                    <a:pt x="3" y="1"/>
                  </a:cubicBezTo>
                  <a:cubicBezTo>
                    <a:pt x="4" y="2"/>
                    <a:pt x="0" y="3"/>
                    <a:pt x="0" y="2"/>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69" name="Freeform 84"/>
            <p:cNvSpPr>
              <a:spLocks/>
            </p:cNvSpPr>
            <p:nvPr/>
          </p:nvSpPr>
          <p:spPr bwMode="auto">
            <a:xfrm>
              <a:off x="6300949" y="4060151"/>
              <a:ext cx="146993" cy="75769"/>
            </a:xfrm>
            <a:custGeom>
              <a:avLst/>
              <a:gdLst>
                <a:gd name="T0" fmla="*/ 70 w 75"/>
                <a:gd name="T1" fmla="*/ 15 h 38"/>
                <a:gd name="T2" fmla="*/ 53 w 75"/>
                <a:gd name="T3" fmla="*/ 3 h 38"/>
                <a:gd name="T4" fmla="*/ 46 w 75"/>
                <a:gd name="T5" fmla="*/ 1 h 38"/>
                <a:gd name="T6" fmla="*/ 37 w 75"/>
                <a:gd name="T7" fmla="*/ 6 h 38"/>
                <a:gd name="T8" fmla="*/ 22 w 75"/>
                <a:gd name="T9" fmla="*/ 13 h 38"/>
                <a:gd name="T10" fmla="*/ 17 w 75"/>
                <a:gd name="T11" fmla="*/ 10 h 38"/>
                <a:gd name="T12" fmla="*/ 15 w 75"/>
                <a:gd name="T13" fmla="*/ 8 h 38"/>
                <a:gd name="T14" fmla="*/ 14 w 75"/>
                <a:gd name="T15" fmla="*/ 9 h 38"/>
                <a:gd name="T16" fmla="*/ 10 w 75"/>
                <a:gd name="T17" fmla="*/ 9 h 38"/>
                <a:gd name="T18" fmla="*/ 11 w 75"/>
                <a:gd name="T19" fmla="*/ 7 h 38"/>
                <a:gd name="T20" fmla="*/ 8 w 75"/>
                <a:gd name="T21" fmla="*/ 5 h 38"/>
                <a:gd name="T22" fmla="*/ 6 w 75"/>
                <a:gd name="T23" fmla="*/ 2 h 38"/>
                <a:gd name="T24" fmla="*/ 3 w 75"/>
                <a:gd name="T25" fmla="*/ 1 h 38"/>
                <a:gd name="T26" fmla="*/ 1 w 75"/>
                <a:gd name="T27" fmla="*/ 8 h 38"/>
                <a:gd name="T28" fmla="*/ 3 w 75"/>
                <a:gd name="T29" fmla="*/ 12 h 38"/>
                <a:gd name="T30" fmla="*/ 2 w 75"/>
                <a:gd name="T31" fmla="*/ 17 h 38"/>
                <a:gd name="T32" fmla="*/ 2 w 75"/>
                <a:gd name="T33" fmla="*/ 24 h 38"/>
                <a:gd name="T34" fmla="*/ 4 w 75"/>
                <a:gd name="T35" fmla="*/ 20 h 38"/>
                <a:gd name="T36" fmla="*/ 16 w 75"/>
                <a:gd name="T37" fmla="*/ 23 h 38"/>
                <a:gd name="T38" fmla="*/ 17 w 75"/>
                <a:gd name="T39" fmla="*/ 25 h 38"/>
                <a:gd name="T40" fmla="*/ 20 w 75"/>
                <a:gd name="T41" fmla="*/ 30 h 38"/>
                <a:gd name="T42" fmla="*/ 22 w 75"/>
                <a:gd name="T43" fmla="*/ 29 h 38"/>
                <a:gd name="T44" fmla="*/ 24 w 75"/>
                <a:gd name="T45" fmla="*/ 27 h 38"/>
                <a:gd name="T46" fmla="*/ 26 w 75"/>
                <a:gd name="T47" fmla="*/ 35 h 38"/>
                <a:gd name="T48" fmla="*/ 31 w 75"/>
                <a:gd name="T49" fmla="*/ 36 h 38"/>
                <a:gd name="T50" fmla="*/ 35 w 75"/>
                <a:gd name="T51" fmla="*/ 33 h 38"/>
                <a:gd name="T52" fmla="*/ 36 w 75"/>
                <a:gd name="T53" fmla="*/ 29 h 38"/>
                <a:gd name="T54" fmla="*/ 33 w 75"/>
                <a:gd name="T55" fmla="*/ 24 h 38"/>
                <a:gd name="T56" fmla="*/ 33 w 75"/>
                <a:gd name="T57" fmla="*/ 20 h 38"/>
                <a:gd name="T58" fmla="*/ 40 w 75"/>
                <a:gd name="T59" fmla="*/ 15 h 38"/>
                <a:gd name="T60" fmla="*/ 42 w 75"/>
                <a:gd name="T61" fmla="*/ 12 h 38"/>
                <a:gd name="T62" fmla="*/ 46 w 75"/>
                <a:gd name="T63" fmla="*/ 9 h 38"/>
                <a:gd name="T64" fmla="*/ 56 w 75"/>
                <a:gd name="T65" fmla="*/ 16 h 38"/>
                <a:gd name="T66" fmla="*/ 57 w 75"/>
                <a:gd name="T67" fmla="*/ 19 h 38"/>
                <a:gd name="T68" fmla="*/ 60 w 75"/>
                <a:gd name="T69" fmla="*/ 18 h 38"/>
                <a:gd name="T70" fmla="*/ 58 w 75"/>
                <a:gd name="T71" fmla="*/ 26 h 38"/>
                <a:gd name="T72" fmla="*/ 64 w 75"/>
                <a:gd name="T73" fmla="*/ 36 h 38"/>
                <a:gd name="T74" fmla="*/ 65 w 75"/>
                <a:gd name="T75" fmla="*/ 29 h 38"/>
                <a:gd name="T76" fmla="*/ 69 w 75"/>
                <a:gd name="T77" fmla="*/ 31 h 38"/>
                <a:gd name="T78" fmla="*/ 71 w 75"/>
                <a:gd name="T79" fmla="*/ 26 h 38"/>
                <a:gd name="T80" fmla="*/ 70 w 75"/>
                <a:gd name="T81" fmla="*/ 15 h 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5"/>
                <a:gd name="T124" fmla="*/ 0 h 38"/>
                <a:gd name="T125" fmla="*/ 75 w 75"/>
                <a:gd name="T126" fmla="*/ 38 h 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5" h="38">
                  <a:moveTo>
                    <a:pt x="70" y="15"/>
                  </a:moveTo>
                  <a:cubicBezTo>
                    <a:pt x="65" y="9"/>
                    <a:pt x="60" y="2"/>
                    <a:pt x="53" y="3"/>
                  </a:cubicBezTo>
                  <a:cubicBezTo>
                    <a:pt x="46" y="4"/>
                    <a:pt x="54" y="2"/>
                    <a:pt x="46" y="1"/>
                  </a:cubicBezTo>
                  <a:cubicBezTo>
                    <a:pt x="38" y="0"/>
                    <a:pt x="44" y="3"/>
                    <a:pt x="37" y="6"/>
                  </a:cubicBezTo>
                  <a:cubicBezTo>
                    <a:pt x="23" y="11"/>
                    <a:pt x="33" y="10"/>
                    <a:pt x="22" y="13"/>
                  </a:cubicBezTo>
                  <a:cubicBezTo>
                    <a:pt x="20" y="14"/>
                    <a:pt x="18" y="12"/>
                    <a:pt x="17" y="10"/>
                  </a:cubicBezTo>
                  <a:cubicBezTo>
                    <a:pt x="16" y="8"/>
                    <a:pt x="16" y="9"/>
                    <a:pt x="15" y="8"/>
                  </a:cubicBezTo>
                  <a:cubicBezTo>
                    <a:pt x="14" y="6"/>
                    <a:pt x="13" y="7"/>
                    <a:pt x="14" y="9"/>
                  </a:cubicBezTo>
                  <a:cubicBezTo>
                    <a:pt x="14" y="11"/>
                    <a:pt x="10" y="11"/>
                    <a:pt x="10" y="9"/>
                  </a:cubicBezTo>
                  <a:cubicBezTo>
                    <a:pt x="9" y="7"/>
                    <a:pt x="12" y="8"/>
                    <a:pt x="11" y="7"/>
                  </a:cubicBezTo>
                  <a:cubicBezTo>
                    <a:pt x="10" y="6"/>
                    <a:pt x="8" y="8"/>
                    <a:pt x="8" y="5"/>
                  </a:cubicBezTo>
                  <a:cubicBezTo>
                    <a:pt x="8" y="3"/>
                    <a:pt x="7" y="3"/>
                    <a:pt x="6" y="2"/>
                  </a:cubicBezTo>
                  <a:cubicBezTo>
                    <a:pt x="4" y="3"/>
                    <a:pt x="4" y="0"/>
                    <a:pt x="3" y="1"/>
                  </a:cubicBezTo>
                  <a:cubicBezTo>
                    <a:pt x="1" y="1"/>
                    <a:pt x="1" y="5"/>
                    <a:pt x="1" y="8"/>
                  </a:cubicBezTo>
                  <a:cubicBezTo>
                    <a:pt x="1" y="10"/>
                    <a:pt x="6" y="10"/>
                    <a:pt x="3" y="12"/>
                  </a:cubicBezTo>
                  <a:cubicBezTo>
                    <a:pt x="0" y="14"/>
                    <a:pt x="3" y="15"/>
                    <a:pt x="2" y="17"/>
                  </a:cubicBezTo>
                  <a:cubicBezTo>
                    <a:pt x="1" y="20"/>
                    <a:pt x="0" y="19"/>
                    <a:pt x="2" y="24"/>
                  </a:cubicBezTo>
                  <a:cubicBezTo>
                    <a:pt x="2" y="22"/>
                    <a:pt x="2" y="20"/>
                    <a:pt x="4" y="20"/>
                  </a:cubicBezTo>
                  <a:cubicBezTo>
                    <a:pt x="10" y="21"/>
                    <a:pt x="15" y="23"/>
                    <a:pt x="16" y="23"/>
                  </a:cubicBezTo>
                  <a:cubicBezTo>
                    <a:pt x="17" y="22"/>
                    <a:pt x="16" y="24"/>
                    <a:pt x="17" y="25"/>
                  </a:cubicBezTo>
                  <a:cubicBezTo>
                    <a:pt x="18" y="27"/>
                    <a:pt x="17" y="29"/>
                    <a:pt x="20" y="30"/>
                  </a:cubicBezTo>
                  <a:cubicBezTo>
                    <a:pt x="22" y="30"/>
                    <a:pt x="22" y="31"/>
                    <a:pt x="22" y="29"/>
                  </a:cubicBezTo>
                  <a:cubicBezTo>
                    <a:pt x="22" y="26"/>
                    <a:pt x="25" y="26"/>
                    <a:pt x="24" y="27"/>
                  </a:cubicBezTo>
                  <a:cubicBezTo>
                    <a:pt x="24" y="29"/>
                    <a:pt x="26" y="33"/>
                    <a:pt x="26" y="35"/>
                  </a:cubicBezTo>
                  <a:cubicBezTo>
                    <a:pt x="26" y="38"/>
                    <a:pt x="29" y="36"/>
                    <a:pt x="31" y="36"/>
                  </a:cubicBezTo>
                  <a:cubicBezTo>
                    <a:pt x="34" y="36"/>
                    <a:pt x="31" y="33"/>
                    <a:pt x="35" y="33"/>
                  </a:cubicBezTo>
                  <a:cubicBezTo>
                    <a:pt x="37" y="34"/>
                    <a:pt x="39" y="33"/>
                    <a:pt x="36" y="29"/>
                  </a:cubicBezTo>
                  <a:cubicBezTo>
                    <a:pt x="32" y="25"/>
                    <a:pt x="35" y="24"/>
                    <a:pt x="33" y="24"/>
                  </a:cubicBezTo>
                  <a:cubicBezTo>
                    <a:pt x="31" y="25"/>
                    <a:pt x="30" y="21"/>
                    <a:pt x="33" y="20"/>
                  </a:cubicBezTo>
                  <a:cubicBezTo>
                    <a:pt x="38" y="20"/>
                    <a:pt x="39" y="16"/>
                    <a:pt x="40" y="15"/>
                  </a:cubicBezTo>
                  <a:cubicBezTo>
                    <a:pt x="41" y="14"/>
                    <a:pt x="39" y="12"/>
                    <a:pt x="42" y="12"/>
                  </a:cubicBezTo>
                  <a:cubicBezTo>
                    <a:pt x="45" y="11"/>
                    <a:pt x="43" y="9"/>
                    <a:pt x="46" y="9"/>
                  </a:cubicBezTo>
                  <a:cubicBezTo>
                    <a:pt x="50" y="9"/>
                    <a:pt x="57" y="15"/>
                    <a:pt x="56" y="16"/>
                  </a:cubicBezTo>
                  <a:cubicBezTo>
                    <a:pt x="55" y="17"/>
                    <a:pt x="56" y="20"/>
                    <a:pt x="57" y="19"/>
                  </a:cubicBezTo>
                  <a:cubicBezTo>
                    <a:pt x="59" y="17"/>
                    <a:pt x="58" y="19"/>
                    <a:pt x="60" y="18"/>
                  </a:cubicBezTo>
                  <a:cubicBezTo>
                    <a:pt x="61" y="17"/>
                    <a:pt x="56" y="24"/>
                    <a:pt x="58" y="26"/>
                  </a:cubicBezTo>
                  <a:cubicBezTo>
                    <a:pt x="59" y="29"/>
                    <a:pt x="61" y="34"/>
                    <a:pt x="64" y="36"/>
                  </a:cubicBezTo>
                  <a:cubicBezTo>
                    <a:pt x="64" y="31"/>
                    <a:pt x="64" y="33"/>
                    <a:pt x="65" y="29"/>
                  </a:cubicBezTo>
                  <a:cubicBezTo>
                    <a:pt x="66" y="28"/>
                    <a:pt x="67" y="33"/>
                    <a:pt x="69" y="31"/>
                  </a:cubicBezTo>
                  <a:cubicBezTo>
                    <a:pt x="71" y="29"/>
                    <a:pt x="69" y="26"/>
                    <a:pt x="71" y="26"/>
                  </a:cubicBezTo>
                  <a:cubicBezTo>
                    <a:pt x="75" y="26"/>
                    <a:pt x="66" y="19"/>
                    <a:pt x="70" y="15"/>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70" name="Freeform 85"/>
            <p:cNvSpPr>
              <a:spLocks/>
            </p:cNvSpPr>
            <p:nvPr/>
          </p:nvSpPr>
          <p:spPr bwMode="auto">
            <a:xfrm>
              <a:off x="6328226" y="4116221"/>
              <a:ext cx="10608" cy="12123"/>
            </a:xfrm>
            <a:custGeom>
              <a:avLst/>
              <a:gdLst>
                <a:gd name="T0" fmla="*/ 3 w 5"/>
                <a:gd name="T1" fmla="*/ 5 h 6"/>
                <a:gd name="T2" fmla="*/ 2 w 5"/>
                <a:gd name="T3" fmla="*/ 1 h 6"/>
                <a:gd name="T4" fmla="*/ 4 w 5"/>
                <a:gd name="T5" fmla="*/ 4 h 6"/>
                <a:gd name="T6" fmla="*/ 3 w 5"/>
                <a:gd name="T7" fmla="*/ 5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5"/>
                  </a:moveTo>
                  <a:cubicBezTo>
                    <a:pt x="0" y="4"/>
                    <a:pt x="0" y="2"/>
                    <a:pt x="2" y="1"/>
                  </a:cubicBezTo>
                  <a:cubicBezTo>
                    <a:pt x="4" y="0"/>
                    <a:pt x="3" y="3"/>
                    <a:pt x="4" y="4"/>
                  </a:cubicBezTo>
                  <a:cubicBezTo>
                    <a:pt x="5" y="5"/>
                    <a:pt x="5" y="6"/>
                    <a:pt x="3" y="5"/>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sp>
          <p:nvSpPr>
            <p:cNvPr id="42071" name="Freeform 86"/>
            <p:cNvSpPr>
              <a:spLocks/>
            </p:cNvSpPr>
            <p:nvPr/>
          </p:nvSpPr>
          <p:spPr bwMode="auto">
            <a:xfrm>
              <a:off x="6399449" y="4091974"/>
              <a:ext cx="4546" cy="12123"/>
            </a:xfrm>
            <a:custGeom>
              <a:avLst/>
              <a:gdLst>
                <a:gd name="T0" fmla="*/ 1 w 3"/>
                <a:gd name="T1" fmla="*/ 5 h 6"/>
                <a:gd name="T2" fmla="*/ 2 w 3"/>
                <a:gd name="T3" fmla="*/ 2 h 6"/>
                <a:gd name="T4" fmla="*/ 1 w 3"/>
                <a:gd name="T5" fmla="*/ 5 h 6"/>
                <a:gd name="T6" fmla="*/ 0 60000 65536"/>
                <a:gd name="T7" fmla="*/ 0 60000 65536"/>
                <a:gd name="T8" fmla="*/ 0 60000 65536"/>
                <a:gd name="T9" fmla="*/ 0 w 3"/>
                <a:gd name="T10" fmla="*/ 0 h 6"/>
                <a:gd name="T11" fmla="*/ 3 w 3"/>
                <a:gd name="T12" fmla="*/ 6 h 6"/>
              </a:gdLst>
              <a:ahLst/>
              <a:cxnLst>
                <a:cxn ang="T6">
                  <a:pos x="T0" y="T1"/>
                </a:cxn>
                <a:cxn ang="T7">
                  <a:pos x="T2" y="T3"/>
                </a:cxn>
                <a:cxn ang="T8">
                  <a:pos x="T4" y="T5"/>
                </a:cxn>
              </a:cxnLst>
              <a:rect l="T9" t="T10" r="T11" b="T12"/>
              <a:pathLst>
                <a:path w="3" h="6">
                  <a:moveTo>
                    <a:pt x="1" y="5"/>
                  </a:moveTo>
                  <a:cubicBezTo>
                    <a:pt x="0" y="3"/>
                    <a:pt x="2" y="0"/>
                    <a:pt x="2" y="2"/>
                  </a:cubicBezTo>
                  <a:cubicBezTo>
                    <a:pt x="3" y="3"/>
                    <a:pt x="2" y="6"/>
                    <a:pt x="1" y="5"/>
                  </a:cubicBezTo>
                  <a:close/>
                </a:path>
              </a:pathLst>
            </a:custGeom>
            <a:grpFill/>
            <a:ln w="3175" cap="rnd" cmpd="sng">
              <a:solidFill>
                <a:srgbClr val="888684"/>
              </a:solidFill>
              <a:prstDash val="solid"/>
              <a:round/>
              <a:headEnd type="none" w="med" len="med"/>
              <a:tailEnd type="none" w="med" len="med"/>
            </a:ln>
          </p:spPr>
          <p:txBody>
            <a:bodyPr/>
            <a:lstStyle/>
            <a:p>
              <a:endParaRPr lang="en-MY" dirty="0"/>
            </a:p>
          </p:txBody>
        </p:sp>
      </p:grpSp>
      <p:sp>
        <p:nvSpPr>
          <p:cNvPr id="91" name="Slide Number Placeholder 90"/>
          <p:cNvSpPr>
            <a:spLocks noGrp="1"/>
          </p:cNvSpPr>
          <p:nvPr>
            <p:ph type="sldNum" sz="quarter" idx="4"/>
          </p:nvPr>
        </p:nvSpPr>
        <p:spPr>
          <a:xfrm>
            <a:off x="8529150" y="6517495"/>
            <a:ext cx="266673" cy="169277"/>
          </a:xfrm>
        </p:spPr>
        <p:txBody>
          <a:bodyPr/>
          <a:lstStyle/>
          <a:p>
            <a:fld id="{4887D3ED-CEE7-45F6-B3B6-3DAF55EB3A68}" type="slidenum">
              <a:rPr lang="en-US" smtClean="0"/>
              <a:pPr/>
              <a:t>4</a:t>
            </a:fld>
            <a:endParaRPr lang="en-US" dirty="0"/>
          </a:p>
        </p:txBody>
      </p:sp>
      <p:sp>
        <p:nvSpPr>
          <p:cNvPr id="107" name="TextBox 106"/>
          <p:cNvSpPr txBox="1"/>
          <p:nvPr/>
        </p:nvSpPr>
        <p:spPr>
          <a:xfrm>
            <a:off x="238808" y="4678838"/>
            <a:ext cx="875121" cy="168111"/>
          </a:xfrm>
          <a:prstGeom prst="rect">
            <a:avLst/>
          </a:prstGeom>
          <a:noFill/>
        </p:spPr>
        <p:txBody>
          <a:bodyPr wrap="square" lIns="0" tIns="0" rIns="0" bIns="0" rtlCol="0">
            <a:noAutofit/>
          </a:bodyPr>
          <a:lstStyle/>
          <a:p>
            <a:pPr marL="177800" indent="-177800">
              <a:lnSpc>
                <a:spcPct val="113000"/>
              </a:lnSpc>
              <a:spcAft>
                <a:spcPts val="60"/>
              </a:spcAft>
            </a:pPr>
            <a:r>
              <a:rPr lang="en-GB" sz="900" b="1" dirty="0" smtClean="0">
                <a:solidFill>
                  <a:schemeClr val="bg1"/>
                </a:solidFill>
              </a:rPr>
              <a:t>Perdido Spar</a:t>
            </a:r>
          </a:p>
        </p:txBody>
      </p:sp>
      <p:grpSp>
        <p:nvGrpSpPr>
          <p:cNvPr id="113" name="Group 112"/>
          <p:cNvGrpSpPr/>
          <p:nvPr/>
        </p:nvGrpSpPr>
        <p:grpSpPr>
          <a:xfrm>
            <a:off x="4498078" y="821288"/>
            <a:ext cx="1056457" cy="977100"/>
            <a:chOff x="4318958" y="2250420"/>
            <a:chExt cx="1354496" cy="1263650"/>
          </a:xfrm>
        </p:grpSpPr>
        <p:pic>
          <p:nvPicPr>
            <p:cNvPr id="111" name="Picture 110"/>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18958" y="2250420"/>
              <a:ext cx="1354496" cy="1263650"/>
            </a:xfrm>
            <a:prstGeom prst="rect">
              <a:avLst/>
            </a:prstGeom>
            <a:noFill/>
            <a:ln w="19050">
              <a:solidFill>
                <a:schemeClr val="bg1"/>
              </a:solidFill>
              <a:miter lim="800000"/>
              <a:headEnd/>
              <a:tailEnd/>
            </a:ln>
          </p:spPr>
        </p:pic>
        <p:sp>
          <p:nvSpPr>
            <p:cNvPr id="112" name="TextBox 111"/>
            <p:cNvSpPr txBox="1"/>
            <p:nvPr/>
          </p:nvSpPr>
          <p:spPr>
            <a:xfrm>
              <a:off x="4479190" y="3311952"/>
              <a:ext cx="1058564" cy="143918"/>
            </a:xfrm>
            <a:prstGeom prst="rect">
              <a:avLst/>
            </a:prstGeom>
            <a:noFill/>
          </p:spPr>
          <p:txBody>
            <a:bodyPr wrap="square" lIns="0" tIns="0" rIns="0" bIns="0" rtlCol="0">
              <a:noAutofit/>
            </a:bodyPr>
            <a:lstStyle/>
            <a:p>
              <a:pPr marL="177800" indent="-177800" algn="ctr">
                <a:lnSpc>
                  <a:spcPct val="113000"/>
                </a:lnSpc>
                <a:spcAft>
                  <a:spcPts val="60"/>
                </a:spcAft>
              </a:pPr>
              <a:r>
                <a:rPr lang="en-GB" sz="900" b="1" dirty="0" smtClean="0">
                  <a:solidFill>
                    <a:schemeClr val="bg1"/>
                  </a:solidFill>
                </a:rPr>
                <a:t>1994</a:t>
              </a:r>
            </a:p>
          </p:txBody>
        </p:sp>
      </p:grpSp>
      <p:grpSp>
        <p:nvGrpSpPr>
          <p:cNvPr id="116" name="Group 115"/>
          <p:cNvGrpSpPr/>
          <p:nvPr/>
        </p:nvGrpSpPr>
        <p:grpSpPr>
          <a:xfrm>
            <a:off x="4498648" y="1820529"/>
            <a:ext cx="1060704" cy="977100"/>
            <a:chOff x="4490581" y="3551319"/>
            <a:chExt cx="1359942" cy="1263650"/>
          </a:xfrm>
        </p:grpSpPr>
        <p:pic>
          <p:nvPicPr>
            <p:cNvPr id="114" name="Picture 113"/>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490581" y="3551319"/>
              <a:ext cx="1359942" cy="1263650"/>
            </a:xfrm>
            <a:prstGeom prst="rect">
              <a:avLst/>
            </a:prstGeom>
            <a:noFill/>
            <a:ln w="19050">
              <a:solidFill>
                <a:schemeClr val="bg1"/>
              </a:solidFill>
              <a:miter lim="800000"/>
              <a:headEnd/>
              <a:tailEnd/>
            </a:ln>
          </p:spPr>
        </p:pic>
        <p:sp>
          <p:nvSpPr>
            <p:cNvPr id="115" name="TextBox 114"/>
            <p:cNvSpPr txBox="1"/>
            <p:nvPr/>
          </p:nvSpPr>
          <p:spPr>
            <a:xfrm>
              <a:off x="4498639" y="4617186"/>
              <a:ext cx="1064971" cy="188347"/>
            </a:xfrm>
            <a:prstGeom prst="rect">
              <a:avLst/>
            </a:prstGeom>
            <a:noFill/>
          </p:spPr>
          <p:txBody>
            <a:bodyPr wrap="square" lIns="0" tIns="0" rIns="0" bIns="0" rtlCol="0">
              <a:noAutofit/>
            </a:bodyPr>
            <a:lstStyle/>
            <a:p>
              <a:pPr marL="177800" indent="-177800" algn="ctr">
                <a:lnSpc>
                  <a:spcPct val="113000"/>
                </a:lnSpc>
                <a:spcAft>
                  <a:spcPts val="60"/>
                </a:spcAft>
              </a:pPr>
              <a:r>
                <a:rPr lang="en-GB" sz="900" b="1" dirty="0" smtClean="0">
                  <a:solidFill>
                    <a:schemeClr val="bg1"/>
                  </a:solidFill>
                </a:rPr>
                <a:t>2001</a:t>
              </a:r>
              <a:endParaRPr lang="en-GB" sz="900" b="1" dirty="0" smtClean="0"/>
            </a:p>
          </p:txBody>
        </p:sp>
      </p:grpSp>
      <p:grpSp>
        <p:nvGrpSpPr>
          <p:cNvPr id="119" name="Group 118"/>
          <p:cNvGrpSpPr/>
          <p:nvPr/>
        </p:nvGrpSpPr>
        <p:grpSpPr>
          <a:xfrm>
            <a:off x="5607057" y="1278693"/>
            <a:ext cx="1078992" cy="989866"/>
            <a:chOff x="5863472" y="2232737"/>
            <a:chExt cx="1383388" cy="1280160"/>
          </a:xfrm>
        </p:grpSpPr>
        <p:pic>
          <p:nvPicPr>
            <p:cNvPr id="117" name="irc_mi" descr="http://ww2.hdnux.com/photos/17/04/34/3950337/3/960x540.jpg">
              <a:hlinkClick r:id="rId8"/>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63472" y="2232737"/>
              <a:ext cx="1383388" cy="1280160"/>
            </a:xfrm>
            <a:prstGeom prst="rect">
              <a:avLst/>
            </a:prstGeom>
            <a:noFill/>
            <a:ln w="9525">
              <a:noFill/>
              <a:miter lim="800000"/>
              <a:headEnd/>
              <a:tailEnd/>
            </a:ln>
          </p:spPr>
        </p:pic>
        <p:sp>
          <p:nvSpPr>
            <p:cNvPr id="118" name="TextBox 117"/>
            <p:cNvSpPr txBox="1"/>
            <p:nvPr/>
          </p:nvSpPr>
          <p:spPr>
            <a:xfrm>
              <a:off x="6077763" y="3318235"/>
              <a:ext cx="875121" cy="153972"/>
            </a:xfrm>
            <a:prstGeom prst="rect">
              <a:avLst/>
            </a:prstGeom>
            <a:noFill/>
          </p:spPr>
          <p:txBody>
            <a:bodyPr wrap="square" lIns="0" tIns="0" rIns="0" bIns="0" rtlCol="0">
              <a:noAutofit/>
            </a:bodyPr>
            <a:lstStyle/>
            <a:p>
              <a:pPr marL="177800" indent="-177800" algn="ctr">
                <a:lnSpc>
                  <a:spcPct val="113000"/>
                </a:lnSpc>
                <a:spcAft>
                  <a:spcPts val="60"/>
                </a:spcAft>
              </a:pPr>
              <a:r>
                <a:rPr lang="en-GB" sz="900" b="1" dirty="0" smtClean="0">
                  <a:solidFill>
                    <a:schemeClr val="bg1"/>
                  </a:solidFill>
                </a:rPr>
                <a:t>1999</a:t>
              </a:r>
            </a:p>
          </p:txBody>
        </p:sp>
      </p:grpSp>
      <p:grpSp>
        <p:nvGrpSpPr>
          <p:cNvPr id="121" name="Group 120"/>
          <p:cNvGrpSpPr/>
          <p:nvPr/>
        </p:nvGrpSpPr>
        <p:grpSpPr>
          <a:xfrm>
            <a:off x="5607813" y="2310726"/>
            <a:ext cx="1077054" cy="977100"/>
            <a:chOff x="5796353" y="2329580"/>
            <a:chExt cx="1077054" cy="977100"/>
          </a:xfrm>
        </p:grpSpPr>
        <p:pic>
          <p:nvPicPr>
            <p:cNvPr id="106" name="Picture 105" descr="C:\Documents and Settings\Brian.Rieth\Desktop\Spar View West.jpg"/>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796353" y="2329580"/>
              <a:ext cx="1077054" cy="977100"/>
            </a:xfrm>
            <a:prstGeom prst="rect">
              <a:avLst/>
            </a:prstGeom>
            <a:noFill/>
            <a:ln w="19050">
              <a:solidFill>
                <a:schemeClr val="bg1"/>
              </a:solidFill>
              <a:miter lim="800000"/>
              <a:headEnd/>
              <a:tailEnd/>
            </a:ln>
          </p:spPr>
        </p:pic>
        <p:sp>
          <p:nvSpPr>
            <p:cNvPr id="120" name="TextBox 119"/>
            <p:cNvSpPr txBox="1"/>
            <p:nvPr/>
          </p:nvSpPr>
          <p:spPr>
            <a:xfrm>
              <a:off x="5870036" y="3137705"/>
              <a:ext cx="917267" cy="142823"/>
            </a:xfrm>
            <a:prstGeom prst="rect">
              <a:avLst/>
            </a:prstGeom>
            <a:noFill/>
          </p:spPr>
          <p:txBody>
            <a:bodyPr wrap="square" lIns="0" tIns="0" rIns="0" bIns="0" rtlCol="0">
              <a:noAutofit/>
            </a:bodyPr>
            <a:lstStyle/>
            <a:p>
              <a:pPr marL="177800" indent="-177800" algn="ctr">
                <a:lnSpc>
                  <a:spcPct val="113000"/>
                </a:lnSpc>
                <a:spcAft>
                  <a:spcPts val="60"/>
                </a:spcAft>
              </a:pPr>
              <a:r>
                <a:rPr lang="en-GB" sz="900" b="1" dirty="0" smtClean="0">
                  <a:solidFill>
                    <a:schemeClr val="bg1"/>
                  </a:solidFill>
                </a:rPr>
                <a:t>2010</a:t>
              </a:r>
            </a:p>
          </p:txBody>
        </p:sp>
      </p:grpSp>
      <p:cxnSp>
        <p:nvCxnSpPr>
          <p:cNvPr id="123" name="Straight Connector 122"/>
          <p:cNvCxnSpPr/>
          <p:nvPr/>
        </p:nvCxnSpPr>
        <p:spPr>
          <a:xfrm flipV="1">
            <a:off x="2290709" y="2177592"/>
            <a:ext cx="1084082" cy="13197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V="1">
            <a:off x="2290709" y="2573518"/>
            <a:ext cx="1263192" cy="9426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2300136" y="2865749"/>
            <a:ext cx="1414020" cy="650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2290709" y="3516200"/>
            <a:ext cx="21964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2328416" y="3018149"/>
            <a:ext cx="1538140" cy="498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endCxn id="101" idx="3"/>
          </p:cNvCxnSpPr>
          <p:nvPr/>
        </p:nvCxnSpPr>
        <p:spPr>
          <a:xfrm flipV="1">
            <a:off x="2328416" y="3230018"/>
            <a:ext cx="2038987" cy="2956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3374806" y="2325069"/>
            <a:ext cx="1082838" cy="989866"/>
            <a:chOff x="414779" y="2232738"/>
            <a:chExt cx="1388320" cy="1280160"/>
          </a:xfrm>
        </p:grpSpPr>
        <p:pic>
          <p:nvPicPr>
            <p:cNvPr id="100" name="Picture 99" descr="C:\Users\alan.power\AppData\Local\Microsoft\Windows\Temporary Internet Files\Content.IE5\EQ68EEA5\ww99735_low.jpg"/>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14779" y="2232738"/>
              <a:ext cx="1388320" cy="1280160"/>
            </a:xfrm>
            <a:prstGeom prst="rect">
              <a:avLst/>
            </a:prstGeom>
            <a:noFill/>
            <a:ln w="9525">
              <a:noFill/>
              <a:miter lim="800000"/>
              <a:headEnd/>
              <a:tailEnd/>
            </a:ln>
          </p:spPr>
        </p:pic>
        <p:sp>
          <p:nvSpPr>
            <p:cNvPr id="101" name="TextBox 100"/>
            <p:cNvSpPr txBox="1"/>
            <p:nvPr/>
          </p:nvSpPr>
          <p:spPr>
            <a:xfrm>
              <a:off x="471342" y="3318235"/>
              <a:ext cx="1216058" cy="169683"/>
            </a:xfrm>
            <a:prstGeom prst="rect">
              <a:avLst/>
            </a:prstGeom>
            <a:noFill/>
          </p:spPr>
          <p:txBody>
            <a:bodyPr wrap="square" lIns="0" tIns="0" rIns="0" bIns="0" rtlCol="0">
              <a:noAutofit/>
            </a:bodyPr>
            <a:lstStyle/>
            <a:p>
              <a:pPr marL="177800" indent="-177800" algn="ctr">
                <a:lnSpc>
                  <a:spcPct val="113000"/>
                </a:lnSpc>
                <a:spcAft>
                  <a:spcPts val="60"/>
                </a:spcAft>
              </a:pPr>
              <a:r>
                <a:rPr lang="en-GB" sz="900" b="1" dirty="0" smtClean="0">
                  <a:solidFill>
                    <a:schemeClr val="bg1"/>
                  </a:solidFill>
                </a:rPr>
                <a:t>1996</a:t>
              </a:r>
            </a:p>
          </p:txBody>
        </p:sp>
      </p:grpSp>
      <p:grpSp>
        <p:nvGrpSpPr>
          <p:cNvPr id="105" name="Group 104"/>
          <p:cNvGrpSpPr/>
          <p:nvPr/>
        </p:nvGrpSpPr>
        <p:grpSpPr>
          <a:xfrm>
            <a:off x="3370099" y="1278692"/>
            <a:ext cx="1078992" cy="1012021"/>
            <a:chOff x="1892178" y="2221149"/>
            <a:chExt cx="1383389" cy="1308813"/>
          </a:xfrm>
        </p:grpSpPr>
        <p:pic>
          <p:nvPicPr>
            <p:cNvPr id="103" name="Picture 102"/>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892178" y="2221149"/>
              <a:ext cx="1383389" cy="1303338"/>
            </a:xfrm>
            <a:prstGeom prst="rect">
              <a:avLst/>
            </a:prstGeom>
            <a:noFill/>
            <a:ln w="19050">
              <a:noFill/>
              <a:miter lim="800000"/>
              <a:headEnd/>
              <a:tailEnd/>
            </a:ln>
          </p:spPr>
        </p:pic>
        <p:sp>
          <p:nvSpPr>
            <p:cNvPr id="104" name="TextBox 103"/>
            <p:cNvSpPr txBox="1"/>
            <p:nvPr/>
          </p:nvSpPr>
          <p:spPr>
            <a:xfrm>
              <a:off x="2009480" y="3345322"/>
              <a:ext cx="1181946" cy="184640"/>
            </a:xfrm>
            <a:prstGeom prst="rect">
              <a:avLst/>
            </a:prstGeom>
            <a:noFill/>
          </p:spPr>
          <p:txBody>
            <a:bodyPr wrap="square" lIns="0" tIns="0" rIns="0" bIns="0" rtlCol="0">
              <a:noAutofit/>
            </a:bodyPr>
            <a:lstStyle/>
            <a:p>
              <a:pPr marL="177800" indent="-177800" algn="ctr">
                <a:lnSpc>
                  <a:spcPct val="113000"/>
                </a:lnSpc>
                <a:spcAft>
                  <a:spcPts val="60"/>
                </a:spcAft>
              </a:pPr>
              <a:r>
                <a:rPr lang="en-GB" sz="900" b="1" dirty="0" smtClean="0">
                  <a:solidFill>
                    <a:schemeClr val="bg1"/>
                  </a:solidFill>
                </a:rPr>
                <a:t>2014</a:t>
              </a:r>
            </a:p>
          </p:txBody>
        </p:sp>
      </p:grpSp>
      <p:grpSp>
        <p:nvGrpSpPr>
          <p:cNvPr id="110" name="Group 109"/>
          <p:cNvGrpSpPr/>
          <p:nvPr/>
        </p:nvGrpSpPr>
        <p:grpSpPr>
          <a:xfrm>
            <a:off x="4498786" y="2818382"/>
            <a:ext cx="1060704" cy="980621"/>
            <a:chOff x="1973056" y="3566923"/>
            <a:chExt cx="1359942" cy="1268204"/>
          </a:xfrm>
        </p:grpSpPr>
        <p:pic>
          <p:nvPicPr>
            <p:cNvPr id="108" name="Picture 107"/>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973056" y="3566923"/>
              <a:ext cx="1359942" cy="1262803"/>
            </a:xfrm>
            <a:prstGeom prst="rect">
              <a:avLst/>
            </a:prstGeom>
            <a:noFill/>
            <a:ln w="19050">
              <a:solidFill>
                <a:schemeClr val="bg1"/>
              </a:solidFill>
              <a:miter lim="800000"/>
              <a:headEnd/>
              <a:tailEnd/>
            </a:ln>
            <a:effectLst/>
          </p:spPr>
        </p:pic>
        <p:sp>
          <p:nvSpPr>
            <p:cNvPr id="109" name="TextBox 108"/>
            <p:cNvSpPr txBox="1"/>
            <p:nvPr/>
          </p:nvSpPr>
          <p:spPr>
            <a:xfrm>
              <a:off x="2017817" y="4626678"/>
              <a:ext cx="1281901" cy="208449"/>
            </a:xfrm>
            <a:prstGeom prst="rect">
              <a:avLst/>
            </a:prstGeom>
            <a:noFill/>
          </p:spPr>
          <p:txBody>
            <a:bodyPr wrap="square" lIns="0" tIns="0" rIns="0" bIns="0" rtlCol="0">
              <a:noAutofit/>
            </a:bodyPr>
            <a:lstStyle/>
            <a:p>
              <a:pPr marL="177800" indent="-177800" algn="ctr">
                <a:lnSpc>
                  <a:spcPct val="113000"/>
                </a:lnSpc>
                <a:spcAft>
                  <a:spcPts val="60"/>
                </a:spcAft>
              </a:pPr>
              <a:r>
                <a:rPr lang="en-GB" sz="900" b="1" dirty="0" smtClean="0">
                  <a:solidFill>
                    <a:schemeClr val="bg1"/>
                  </a:solidFill>
                </a:rPr>
                <a:t>1997</a:t>
              </a:r>
            </a:p>
          </p:txBody>
        </p:sp>
      </p:grpSp>
      <p:sp>
        <p:nvSpPr>
          <p:cNvPr id="140" name="Oval 139"/>
          <p:cNvSpPr/>
          <p:nvPr/>
        </p:nvSpPr>
        <p:spPr>
          <a:xfrm>
            <a:off x="2215295" y="3412503"/>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9" name="Straight Connector 148"/>
          <p:cNvCxnSpPr/>
          <p:nvPr/>
        </p:nvCxnSpPr>
        <p:spPr>
          <a:xfrm flipV="1">
            <a:off x="3734581" y="4575142"/>
            <a:ext cx="1538140" cy="498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3744008" y="5082620"/>
            <a:ext cx="903402" cy="620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2" name="Group 141"/>
          <p:cNvGrpSpPr>
            <a:grpSpLocks noChangeAspect="1"/>
          </p:cNvGrpSpPr>
          <p:nvPr/>
        </p:nvGrpSpPr>
        <p:grpSpPr>
          <a:xfrm>
            <a:off x="4146758" y="3970322"/>
            <a:ext cx="1715548" cy="1106189"/>
            <a:chOff x="4914592" y="1377950"/>
            <a:chExt cx="3762683" cy="2426190"/>
          </a:xfrm>
        </p:grpSpPr>
        <p:pic>
          <p:nvPicPr>
            <p:cNvPr id="143" name="Picture 2" descr="http://subseaworldnews.com/wp-content/uploads/2013/10/Brazil-Shell-Produces-First-Oil-from-Parque-das-Conchas-Phase-II.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965700" y="1377950"/>
              <a:ext cx="3711575" cy="2406650"/>
            </a:xfrm>
            <a:prstGeom prst="rect">
              <a:avLst/>
            </a:prstGeom>
            <a:noFill/>
          </p:spPr>
        </p:pic>
        <p:sp>
          <p:nvSpPr>
            <p:cNvPr id="144" name="TextBox 143"/>
            <p:cNvSpPr txBox="1"/>
            <p:nvPr/>
          </p:nvSpPr>
          <p:spPr>
            <a:xfrm>
              <a:off x="4914592" y="3095346"/>
              <a:ext cx="2439993" cy="708794"/>
            </a:xfrm>
            <a:prstGeom prst="rect">
              <a:avLst/>
            </a:prstGeom>
            <a:noFill/>
            <a:ln>
              <a:noFill/>
            </a:ln>
          </p:spPr>
          <p:txBody>
            <a:bodyPr wrap="none" lIns="101600" tIns="18288" rIns="101600" bIns="27432" rtlCol="0" anchor="b">
              <a:spAutoFit/>
            </a:bodyPr>
            <a:lstStyle/>
            <a:p>
              <a:pPr>
                <a:buClr>
                  <a:srgbClr val="DD1D21"/>
                </a:buClr>
                <a:buSzPct val="75000"/>
                <a:tabLst>
                  <a:tab pos="1081088" algn="l"/>
                </a:tabLst>
              </a:pPr>
              <a:r>
                <a:rPr lang="en-US" sz="900" b="1" kern="0" dirty="0" smtClean="0">
                  <a:solidFill>
                    <a:schemeClr val="bg1"/>
                  </a:solidFill>
                  <a:ea typeface="Arial" charset="0"/>
                </a:rPr>
                <a:t>Espirito Santo</a:t>
              </a:r>
            </a:p>
            <a:p>
              <a:pPr>
                <a:buClr>
                  <a:srgbClr val="DD1D21"/>
                </a:buClr>
                <a:buSzPct val="75000"/>
                <a:tabLst>
                  <a:tab pos="1081088" algn="l"/>
                </a:tabLst>
              </a:pPr>
              <a:r>
                <a:rPr lang="en-US" sz="900" b="1" kern="0" dirty="0" smtClean="0">
                  <a:solidFill>
                    <a:schemeClr val="bg1"/>
                  </a:solidFill>
                  <a:ea typeface="Arial" charset="0"/>
                </a:rPr>
                <a:t>BC-10 FPSO 2009</a:t>
              </a:r>
            </a:p>
          </p:txBody>
        </p:sp>
      </p:grpSp>
      <p:grpSp>
        <p:nvGrpSpPr>
          <p:cNvPr id="145" name="Group 144"/>
          <p:cNvGrpSpPr>
            <a:grpSpLocks noChangeAspect="1"/>
          </p:cNvGrpSpPr>
          <p:nvPr/>
        </p:nvGrpSpPr>
        <p:grpSpPr>
          <a:xfrm>
            <a:off x="4137447" y="5372678"/>
            <a:ext cx="1734170" cy="1111184"/>
            <a:chOff x="3857604" y="6906232"/>
            <a:chExt cx="3757536" cy="2407672"/>
          </a:xfrm>
        </p:grpSpPr>
        <p:pic>
          <p:nvPicPr>
            <p:cNvPr id="146" name="Picture 4" descr="http://www.modec.com/fps/lightbox/images/FPSO%20Fluminense.jp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903565" y="6906232"/>
              <a:ext cx="3711575" cy="2377545"/>
            </a:xfrm>
            <a:prstGeom prst="rect">
              <a:avLst/>
            </a:prstGeom>
            <a:noFill/>
          </p:spPr>
        </p:pic>
        <p:sp>
          <p:nvSpPr>
            <p:cNvPr id="147" name="TextBox 146"/>
            <p:cNvSpPr txBox="1"/>
            <p:nvPr/>
          </p:nvSpPr>
          <p:spPr>
            <a:xfrm>
              <a:off x="3857604" y="8499756"/>
              <a:ext cx="3469855" cy="814148"/>
            </a:xfrm>
            <a:prstGeom prst="rect">
              <a:avLst/>
            </a:prstGeom>
            <a:noFill/>
            <a:ln>
              <a:noFill/>
            </a:ln>
          </p:spPr>
          <p:txBody>
            <a:bodyPr wrap="none" lIns="101600" tIns="18288" rIns="101600" bIns="27432" rtlCol="0" anchor="b">
              <a:spAutoFit/>
            </a:bodyPr>
            <a:lstStyle/>
            <a:p>
              <a:pPr>
                <a:lnSpc>
                  <a:spcPct val="119000"/>
                </a:lnSpc>
                <a:buFont typeface="Arial" charset="0"/>
                <a:buNone/>
              </a:pPr>
              <a:r>
                <a:rPr lang="en-US" sz="900" b="1" dirty="0" smtClean="0">
                  <a:solidFill>
                    <a:schemeClr val="bg1"/>
                  </a:solidFill>
                  <a:latin typeface="Futura Medium" pitchFamily="2" charset="0"/>
                  <a:cs typeface="Times New Roman" pitchFamily="18" charset="0"/>
                </a:rPr>
                <a:t>Fluminense </a:t>
              </a:r>
            </a:p>
            <a:p>
              <a:pPr>
                <a:lnSpc>
                  <a:spcPct val="119000"/>
                </a:lnSpc>
                <a:buFont typeface="Arial" charset="0"/>
                <a:buNone/>
              </a:pPr>
              <a:r>
                <a:rPr lang="en-US" sz="900" b="1" dirty="0" smtClean="0">
                  <a:solidFill>
                    <a:schemeClr val="bg1"/>
                  </a:solidFill>
                  <a:latin typeface="Futura Medium" pitchFamily="2" charset="0"/>
                  <a:cs typeface="Times New Roman" pitchFamily="18" charset="0"/>
                </a:rPr>
                <a:t>Bijupira-Salema FPSO 2003</a:t>
              </a:r>
              <a:endParaRPr lang="en-US" sz="900" b="1" dirty="0">
                <a:solidFill>
                  <a:schemeClr val="bg1"/>
                </a:solidFill>
                <a:latin typeface="Futura Medium" pitchFamily="2" charset="0"/>
                <a:cs typeface="Times New Roman" pitchFamily="18" charset="0"/>
              </a:endParaRPr>
            </a:p>
          </p:txBody>
        </p:sp>
      </p:grpSp>
      <p:sp>
        <p:nvSpPr>
          <p:cNvPr id="148" name="Oval 147"/>
          <p:cNvSpPr/>
          <p:nvPr/>
        </p:nvSpPr>
        <p:spPr>
          <a:xfrm>
            <a:off x="3630887" y="499777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3" name="TextBox 152"/>
          <p:cNvSpPr txBox="1"/>
          <p:nvPr/>
        </p:nvSpPr>
        <p:spPr>
          <a:xfrm>
            <a:off x="6117993" y="3384221"/>
            <a:ext cx="2479252" cy="3261675"/>
          </a:xfrm>
          <a:prstGeom prst="rect">
            <a:avLst/>
          </a:prstGeom>
          <a:noFill/>
          <a:ln w="19050">
            <a:solidFill>
              <a:schemeClr val="tx1"/>
            </a:solidFill>
          </a:ln>
          <a:effectLst/>
          <a:scene3d>
            <a:camera prst="orthographicFront"/>
            <a:lightRig rig="threePt" dir="t"/>
          </a:scene3d>
          <a:sp3d>
            <a:bevelT/>
          </a:sp3d>
        </p:spPr>
        <p:txBody>
          <a:bodyPr wrap="square" lIns="0" tIns="0" rIns="0" bIns="0" rtlCol="0">
            <a:noAutofit/>
          </a:bodyPr>
          <a:lstStyle/>
          <a:p>
            <a:pPr marL="282575" indent="-169863">
              <a:lnSpc>
                <a:spcPct val="113000"/>
              </a:lnSpc>
              <a:spcAft>
                <a:spcPts val="60"/>
              </a:spcAft>
            </a:pPr>
            <a:r>
              <a:rPr lang="en-GB" sz="1200" b="1" u="sng" dirty="0" smtClean="0"/>
              <a:t>GOM</a:t>
            </a:r>
          </a:p>
          <a:p>
            <a:pPr marL="282575" indent="-169863">
              <a:lnSpc>
                <a:spcPct val="113000"/>
              </a:lnSpc>
              <a:spcAft>
                <a:spcPts val="60"/>
              </a:spcAft>
              <a:buClr>
                <a:schemeClr val="accent2"/>
              </a:buClr>
              <a:buSzPct val="135000"/>
              <a:buFont typeface="Wingdings" pitchFamily="2" charset="2"/>
              <a:buChar char="§"/>
            </a:pPr>
            <a:r>
              <a:rPr lang="en-GB" sz="1200" dirty="0" smtClean="0"/>
              <a:t>7 Floating Structures</a:t>
            </a:r>
          </a:p>
          <a:p>
            <a:pPr marL="282575" indent="-169863">
              <a:lnSpc>
                <a:spcPct val="113000"/>
              </a:lnSpc>
              <a:spcAft>
                <a:spcPts val="60"/>
              </a:spcAft>
              <a:buClr>
                <a:schemeClr val="accent2"/>
              </a:buClr>
              <a:buSzPct val="135000"/>
              <a:buFont typeface="Wingdings" pitchFamily="2" charset="2"/>
              <a:buChar char="§"/>
            </a:pPr>
            <a:r>
              <a:rPr lang="en-GB" sz="1200" dirty="0" smtClean="0"/>
              <a:t>3 Non-Operated Ventures</a:t>
            </a:r>
          </a:p>
          <a:p>
            <a:pPr marL="282575" indent="-169863">
              <a:lnSpc>
                <a:spcPct val="113000"/>
              </a:lnSpc>
              <a:spcAft>
                <a:spcPts val="60"/>
              </a:spcAft>
              <a:buClr>
                <a:schemeClr val="accent2"/>
              </a:buClr>
              <a:buSzPct val="135000"/>
              <a:buFont typeface="Wingdings" pitchFamily="2" charset="2"/>
              <a:buChar char="§"/>
            </a:pPr>
            <a:r>
              <a:rPr lang="en-GB" sz="1200" dirty="0" smtClean="0"/>
              <a:t>9 Active MODU Rigs</a:t>
            </a:r>
          </a:p>
          <a:p>
            <a:pPr marL="282575" indent="-169863">
              <a:lnSpc>
                <a:spcPct val="113000"/>
              </a:lnSpc>
              <a:spcAft>
                <a:spcPts val="60"/>
              </a:spcAft>
            </a:pPr>
            <a:endParaRPr lang="en-GB" sz="300" dirty="0" smtClean="0">
              <a:solidFill>
                <a:srgbClr val="92D050"/>
              </a:solidFill>
            </a:endParaRPr>
          </a:p>
          <a:p>
            <a:pPr marL="282575" indent="-169863">
              <a:lnSpc>
                <a:spcPct val="113000"/>
              </a:lnSpc>
              <a:spcAft>
                <a:spcPts val="60"/>
              </a:spcAft>
            </a:pPr>
            <a:r>
              <a:rPr lang="en-GB" sz="1200" b="1" u="sng" dirty="0" smtClean="0"/>
              <a:t>Brazil</a:t>
            </a:r>
          </a:p>
          <a:p>
            <a:pPr marL="282575" indent="-169863">
              <a:lnSpc>
                <a:spcPct val="113000"/>
              </a:lnSpc>
              <a:spcAft>
                <a:spcPts val="60"/>
              </a:spcAft>
              <a:buClr>
                <a:schemeClr val="accent2"/>
              </a:buClr>
              <a:buSzPct val="135000"/>
              <a:buFont typeface="Wingdings" pitchFamily="2" charset="2"/>
              <a:buChar char="§"/>
            </a:pPr>
            <a:r>
              <a:rPr lang="en-GB" sz="1200" dirty="0" smtClean="0"/>
              <a:t>2 FPSO’s</a:t>
            </a:r>
          </a:p>
          <a:p>
            <a:pPr marL="282575" indent="-169863">
              <a:lnSpc>
                <a:spcPct val="113000"/>
              </a:lnSpc>
              <a:spcAft>
                <a:spcPts val="60"/>
              </a:spcAft>
              <a:buClr>
                <a:schemeClr val="accent2"/>
              </a:buClr>
              <a:buSzPct val="135000"/>
              <a:buFont typeface="Wingdings" pitchFamily="2" charset="2"/>
              <a:buChar char="§"/>
            </a:pPr>
            <a:r>
              <a:rPr lang="en-GB" sz="1200" dirty="0" smtClean="0"/>
              <a:t>1 Active MODU Rig</a:t>
            </a:r>
          </a:p>
          <a:p>
            <a:pPr marL="282575" indent="-169863">
              <a:lnSpc>
                <a:spcPct val="113000"/>
              </a:lnSpc>
              <a:spcAft>
                <a:spcPts val="60"/>
              </a:spcAft>
              <a:buSzPct val="135000"/>
            </a:pPr>
            <a:endParaRPr lang="en-GB" sz="300" dirty="0" smtClean="0"/>
          </a:p>
          <a:p>
            <a:pPr marL="282575" indent="-169863">
              <a:lnSpc>
                <a:spcPct val="113000"/>
              </a:lnSpc>
              <a:spcAft>
                <a:spcPts val="60"/>
              </a:spcAft>
              <a:buSzPct val="135000"/>
            </a:pPr>
            <a:r>
              <a:rPr lang="en-GB" sz="1200" b="1" u="sng" dirty="0" smtClean="0"/>
              <a:t>Canada</a:t>
            </a:r>
          </a:p>
          <a:p>
            <a:pPr marL="282575" indent="-169863">
              <a:lnSpc>
                <a:spcPct val="113000"/>
              </a:lnSpc>
              <a:spcAft>
                <a:spcPts val="60"/>
              </a:spcAft>
              <a:buClr>
                <a:schemeClr val="accent2"/>
              </a:buClr>
              <a:buSzPct val="135000"/>
              <a:buFont typeface="Wingdings" pitchFamily="2" charset="2"/>
              <a:buChar char="§"/>
            </a:pPr>
            <a:r>
              <a:rPr lang="en-GB" sz="1200" dirty="0" smtClean="0"/>
              <a:t>Sable Non-Operated Venture</a:t>
            </a:r>
          </a:p>
          <a:p>
            <a:pPr marL="282575" indent="-169863">
              <a:lnSpc>
                <a:spcPct val="113000"/>
              </a:lnSpc>
              <a:spcAft>
                <a:spcPts val="60"/>
              </a:spcAft>
              <a:buSzPct val="135000"/>
            </a:pPr>
            <a:endParaRPr lang="en-GB" sz="300" dirty="0" smtClean="0"/>
          </a:p>
          <a:p>
            <a:pPr marL="282575" indent="-169863">
              <a:lnSpc>
                <a:spcPct val="113000"/>
              </a:lnSpc>
              <a:spcAft>
                <a:spcPts val="60"/>
              </a:spcAft>
              <a:buSzPct val="135000"/>
            </a:pPr>
            <a:r>
              <a:rPr lang="en-GB" sz="1200" b="1" u="sng" dirty="0" smtClean="0"/>
              <a:t>Production</a:t>
            </a:r>
          </a:p>
          <a:p>
            <a:pPr marL="282575" indent="-169863">
              <a:lnSpc>
                <a:spcPct val="113000"/>
              </a:lnSpc>
              <a:spcAft>
                <a:spcPts val="60"/>
              </a:spcAft>
              <a:buClr>
                <a:schemeClr val="accent2"/>
              </a:buClr>
              <a:buSzPct val="135000"/>
              <a:buFont typeface="Wingdings" pitchFamily="2" charset="2"/>
              <a:buChar char="§"/>
            </a:pPr>
            <a:r>
              <a:rPr lang="en-GB" sz="1200" dirty="0" smtClean="0"/>
              <a:t>~225 Wells (Prod/Inj)</a:t>
            </a:r>
          </a:p>
          <a:p>
            <a:pPr marL="282575" indent="-169863">
              <a:lnSpc>
                <a:spcPct val="113000"/>
              </a:lnSpc>
              <a:spcAft>
                <a:spcPts val="60"/>
              </a:spcAft>
              <a:buClr>
                <a:schemeClr val="accent2"/>
              </a:buClr>
              <a:buSzPct val="135000"/>
              <a:buFont typeface="Wingdings" pitchFamily="2" charset="2"/>
              <a:buChar char="§"/>
            </a:pPr>
            <a:r>
              <a:rPr lang="en-GB" sz="1200" dirty="0" smtClean="0"/>
              <a:t>TG Operated Prod. ~600 kboe/d</a:t>
            </a:r>
          </a:p>
          <a:p>
            <a:pPr marL="282575" indent="-169863">
              <a:lnSpc>
                <a:spcPct val="113000"/>
              </a:lnSpc>
              <a:spcAft>
                <a:spcPts val="60"/>
              </a:spcAft>
              <a:buClr>
                <a:schemeClr val="accent2"/>
              </a:buClr>
              <a:buSzPct val="135000"/>
              <a:buFont typeface="Wingdings" pitchFamily="2" charset="2"/>
              <a:buChar char="§"/>
            </a:pPr>
            <a:r>
              <a:rPr lang="en-GB" sz="1200" dirty="0" smtClean="0"/>
              <a:t>SN Prod. ~270 kboe/d</a:t>
            </a:r>
          </a:p>
          <a:p>
            <a:pPr marL="177800" indent="-177800">
              <a:lnSpc>
                <a:spcPct val="113000"/>
              </a:lnSpc>
              <a:spcAft>
                <a:spcPts val="60"/>
              </a:spcAft>
              <a:buFont typeface="Arial" pitchFamily="34" charset="0"/>
              <a:buChar char="•"/>
            </a:pPr>
            <a:endParaRPr lang="en-GB" sz="1200" dirty="0" smtClean="0"/>
          </a:p>
          <a:p>
            <a:pPr marL="177800" indent="-177800">
              <a:lnSpc>
                <a:spcPct val="113000"/>
              </a:lnSpc>
              <a:spcAft>
                <a:spcPts val="60"/>
              </a:spcAft>
            </a:pPr>
            <a:endParaRPr lang="en-GB" sz="1600" dirty="0" smtClean="0"/>
          </a:p>
        </p:txBody>
      </p:sp>
      <p:sp>
        <p:nvSpPr>
          <p:cNvPr id="129" name="TextBox 128"/>
          <p:cNvSpPr txBox="1"/>
          <p:nvPr/>
        </p:nvSpPr>
        <p:spPr>
          <a:xfrm>
            <a:off x="226244" y="4609707"/>
            <a:ext cx="2243580" cy="1659118"/>
          </a:xfrm>
          <a:prstGeom prst="rect">
            <a:avLst/>
          </a:prstGeom>
          <a:noFill/>
        </p:spPr>
        <p:txBody>
          <a:bodyPr wrap="square" lIns="0" tIns="0" rIns="0" bIns="0" rtlCol="0">
            <a:noAutofit/>
          </a:bodyPr>
          <a:lstStyle/>
          <a:p>
            <a:pPr marL="177800" indent="-177800">
              <a:lnSpc>
                <a:spcPct val="113000"/>
              </a:lnSpc>
              <a:spcAft>
                <a:spcPts val="60"/>
              </a:spcAft>
              <a:buClr>
                <a:schemeClr val="accent2"/>
              </a:buClr>
              <a:buFont typeface="Wingdings"/>
              <a:buChar char="n"/>
            </a:pPr>
            <a:endParaRPr lang="en-GB" sz="1400" dirty="0" smtClean="0"/>
          </a:p>
        </p:txBody>
      </p:sp>
      <p:sp>
        <p:nvSpPr>
          <p:cNvPr id="130" name="TextBox 129"/>
          <p:cNvSpPr txBox="1"/>
          <p:nvPr/>
        </p:nvSpPr>
        <p:spPr>
          <a:xfrm>
            <a:off x="4520928" y="851822"/>
            <a:ext cx="825641" cy="111283"/>
          </a:xfrm>
          <a:prstGeom prst="rect">
            <a:avLst/>
          </a:prstGeom>
          <a:noFill/>
        </p:spPr>
        <p:txBody>
          <a:bodyPr wrap="square" lIns="0" tIns="0" rIns="0" bIns="0" rtlCol="0">
            <a:noAutofit/>
          </a:bodyPr>
          <a:lstStyle/>
          <a:p>
            <a:pPr marL="177800" indent="-177800">
              <a:lnSpc>
                <a:spcPct val="113000"/>
              </a:lnSpc>
              <a:spcAft>
                <a:spcPts val="60"/>
              </a:spcAft>
            </a:pPr>
            <a:r>
              <a:rPr lang="en-GB" sz="900" b="1" dirty="0" smtClean="0">
                <a:solidFill>
                  <a:schemeClr val="bg1"/>
                </a:solidFill>
              </a:rPr>
              <a:t>Auger TLP </a:t>
            </a:r>
          </a:p>
        </p:txBody>
      </p:sp>
      <p:sp>
        <p:nvSpPr>
          <p:cNvPr id="132" name="TextBox 131"/>
          <p:cNvSpPr txBox="1"/>
          <p:nvPr/>
        </p:nvSpPr>
        <p:spPr>
          <a:xfrm>
            <a:off x="5634362" y="1318332"/>
            <a:ext cx="682562" cy="119057"/>
          </a:xfrm>
          <a:prstGeom prst="rect">
            <a:avLst/>
          </a:prstGeom>
          <a:noFill/>
        </p:spPr>
        <p:txBody>
          <a:bodyPr wrap="square" lIns="0" tIns="0" rIns="0" bIns="0" rtlCol="0">
            <a:noAutofit/>
          </a:bodyPr>
          <a:lstStyle/>
          <a:p>
            <a:pPr marL="177800" indent="-177800">
              <a:lnSpc>
                <a:spcPct val="113000"/>
              </a:lnSpc>
              <a:spcAft>
                <a:spcPts val="60"/>
              </a:spcAft>
            </a:pPr>
            <a:r>
              <a:rPr lang="en-GB" sz="900" b="1" dirty="0" smtClean="0">
                <a:solidFill>
                  <a:schemeClr val="bg1"/>
                </a:solidFill>
              </a:rPr>
              <a:t>Ursa TLP </a:t>
            </a:r>
          </a:p>
        </p:txBody>
      </p:sp>
      <p:sp>
        <p:nvSpPr>
          <p:cNvPr id="134" name="TextBox 133"/>
          <p:cNvSpPr txBox="1"/>
          <p:nvPr/>
        </p:nvSpPr>
        <p:spPr>
          <a:xfrm>
            <a:off x="5617078" y="2319144"/>
            <a:ext cx="917267" cy="142823"/>
          </a:xfrm>
          <a:prstGeom prst="rect">
            <a:avLst/>
          </a:prstGeom>
          <a:noFill/>
        </p:spPr>
        <p:txBody>
          <a:bodyPr wrap="square" lIns="0" tIns="0" rIns="0" bIns="0" rtlCol="0">
            <a:noAutofit/>
          </a:bodyPr>
          <a:lstStyle/>
          <a:p>
            <a:pPr marL="177800" indent="-177800">
              <a:lnSpc>
                <a:spcPct val="113000"/>
              </a:lnSpc>
              <a:spcAft>
                <a:spcPts val="60"/>
              </a:spcAft>
            </a:pPr>
            <a:r>
              <a:rPr lang="en-GB" sz="900" b="1" dirty="0" smtClean="0">
                <a:solidFill>
                  <a:schemeClr val="bg1"/>
                </a:solidFill>
              </a:rPr>
              <a:t>Perdido Spar</a:t>
            </a:r>
          </a:p>
        </p:txBody>
      </p:sp>
      <p:sp>
        <p:nvSpPr>
          <p:cNvPr id="136" name="TextBox 135"/>
          <p:cNvSpPr txBox="1"/>
          <p:nvPr/>
        </p:nvSpPr>
        <p:spPr>
          <a:xfrm>
            <a:off x="4521998" y="1836806"/>
            <a:ext cx="917267" cy="142823"/>
          </a:xfrm>
          <a:prstGeom prst="rect">
            <a:avLst/>
          </a:prstGeom>
          <a:noFill/>
        </p:spPr>
        <p:txBody>
          <a:bodyPr wrap="square" lIns="0" tIns="0" rIns="0" bIns="0" rtlCol="0">
            <a:noAutofit/>
          </a:bodyPr>
          <a:lstStyle/>
          <a:p>
            <a:pPr marL="177800" indent="-177800">
              <a:lnSpc>
                <a:spcPct val="113000"/>
              </a:lnSpc>
              <a:spcAft>
                <a:spcPts val="60"/>
              </a:spcAft>
            </a:pPr>
            <a:r>
              <a:rPr lang="en-GB" sz="900" b="1" dirty="0" smtClean="0">
                <a:solidFill>
                  <a:schemeClr val="bg1"/>
                </a:solidFill>
              </a:rPr>
              <a:t>Brutus TLP</a:t>
            </a:r>
          </a:p>
        </p:txBody>
      </p:sp>
      <p:sp>
        <p:nvSpPr>
          <p:cNvPr id="137" name="TextBox 136"/>
          <p:cNvSpPr txBox="1"/>
          <p:nvPr/>
        </p:nvSpPr>
        <p:spPr>
          <a:xfrm>
            <a:off x="4516416" y="2828689"/>
            <a:ext cx="999835" cy="161180"/>
          </a:xfrm>
          <a:prstGeom prst="rect">
            <a:avLst/>
          </a:prstGeom>
          <a:noFill/>
        </p:spPr>
        <p:txBody>
          <a:bodyPr wrap="square" lIns="0" tIns="0" rIns="0" bIns="0" rtlCol="0">
            <a:noAutofit/>
          </a:bodyPr>
          <a:lstStyle/>
          <a:p>
            <a:pPr marL="177800" indent="-177800">
              <a:lnSpc>
                <a:spcPct val="113000"/>
              </a:lnSpc>
              <a:spcAft>
                <a:spcPts val="60"/>
              </a:spcAft>
            </a:pPr>
            <a:r>
              <a:rPr lang="en-GB" sz="900" b="1" dirty="0" smtClean="0">
                <a:solidFill>
                  <a:schemeClr val="bg1"/>
                </a:solidFill>
              </a:rPr>
              <a:t>Ram Powell TLP</a:t>
            </a:r>
          </a:p>
        </p:txBody>
      </p:sp>
      <p:sp>
        <p:nvSpPr>
          <p:cNvPr id="139" name="TextBox 138"/>
          <p:cNvSpPr txBox="1"/>
          <p:nvPr/>
        </p:nvSpPr>
        <p:spPr>
          <a:xfrm>
            <a:off x="3425454" y="1310529"/>
            <a:ext cx="921874" cy="142770"/>
          </a:xfrm>
          <a:prstGeom prst="rect">
            <a:avLst/>
          </a:prstGeom>
          <a:noFill/>
        </p:spPr>
        <p:txBody>
          <a:bodyPr wrap="square" lIns="0" tIns="0" rIns="0" bIns="0" rtlCol="0">
            <a:noAutofit/>
          </a:bodyPr>
          <a:lstStyle/>
          <a:p>
            <a:pPr marL="177800" indent="-177800">
              <a:lnSpc>
                <a:spcPct val="113000"/>
              </a:lnSpc>
              <a:spcAft>
                <a:spcPts val="60"/>
              </a:spcAft>
            </a:pPr>
            <a:r>
              <a:rPr lang="en-GB" sz="900" b="1" dirty="0" smtClean="0">
                <a:solidFill>
                  <a:schemeClr val="bg1"/>
                </a:solidFill>
              </a:rPr>
              <a:t>Olympus TLP</a:t>
            </a:r>
          </a:p>
        </p:txBody>
      </p:sp>
      <p:sp>
        <p:nvSpPr>
          <p:cNvPr id="141" name="TextBox 140"/>
          <p:cNvSpPr txBox="1"/>
          <p:nvPr/>
        </p:nvSpPr>
        <p:spPr>
          <a:xfrm>
            <a:off x="3420495" y="2345854"/>
            <a:ext cx="948480" cy="131205"/>
          </a:xfrm>
          <a:prstGeom prst="rect">
            <a:avLst/>
          </a:prstGeom>
          <a:noFill/>
        </p:spPr>
        <p:txBody>
          <a:bodyPr wrap="square" lIns="0" tIns="0" rIns="0" bIns="0" rtlCol="0">
            <a:noAutofit/>
          </a:bodyPr>
          <a:lstStyle/>
          <a:p>
            <a:pPr marL="177800" indent="-177800">
              <a:lnSpc>
                <a:spcPct val="113000"/>
              </a:lnSpc>
              <a:spcAft>
                <a:spcPts val="60"/>
              </a:spcAft>
            </a:pPr>
            <a:r>
              <a:rPr lang="en-GB" sz="900" b="1" dirty="0" smtClean="0">
                <a:solidFill>
                  <a:schemeClr val="bg1"/>
                </a:solidFill>
              </a:rPr>
              <a:t>Mars TLP</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D32BAE6A-B452-4007-8177-56DD051636F9}" type="slidenum">
              <a:rPr lang="en-GB" smtClean="0"/>
              <a:pPr/>
              <a:t>5</a:t>
            </a:fld>
            <a:endParaRPr lang="en-GB" dirty="0"/>
          </a:p>
        </p:txBody>
      </p:sp>
      <p:sp>
        <p:nvSpPr>
          <p:cNvPr id="3" name="Date Placeholder 2"/>
          <p:cNvSpPr>
            <a:spLocks noGrp="1"/>
          </p:cNvSpPr>
          <p:nvPr>
            <p:ph type="dt" sz="half" idx="2"/>
          </p:nvPr>
        </p:nvSpPr>
        <p:spPr/>
        <p:txBody>
          <a:bodyPr/>
          <a:lstStyle/>
          <a:p>
            <a:r>
              <a:rPr lang="en-US" smtClean="0"/>
              <a:t>August 2014</a:t>
            </a:r>
            <a:endParaRPr lang="en-GB" dirty="0"/>
          </a:p>
        </p:txBody>
      </p:sp>
      <p:sp>
        <p:nvSpPr>
          <p:cNvPr id="4" name="Footer Placeholder 3"/>
          <p:cNvSpPr>
            <a:spLocks noGrp="1"/>
          </p:cNvSpPr>
          <p:nvPr>
            <p:ph type="ftr" sz="quarter" idx="3"/>
          </p:nvPr>
        </p:nvSpPr>
        <p:spPr/>
        <p:txBody>
          <a:bodyPr/>
          <a:lstStyle/>
          <a:p>
            <a:pPr>
              <a:defRPr/>
            </a:pPr>
            <a:r>
              <a:rPr lang="en-GB" smtClean="0"/>
              <a:t> </a:t>
            </a:r>
            <a:endParaRPr lang="en-US" dirty="0"/>
          </a:p>
        </p:txBody>
      </p:sp>
      <p:pic>
        <p:nvPicPr>
          <p:cNvPr id="8" name="Picture 2" descr="C:\Users\alan.power\AppData\Local\Microsoft\Windows\Temporary Internet Files\Content.IE5\JB998YHL\ww99012_low.jpg"/>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02431" y="5548610"/>
            <a:ext cx="8339142" cy="923330"/>
          </a:xfrm>
          <a:prstGeom prst="rect">
            <a:avLst/>
          </a:prstGeom>
          <a:noFill/>
        </p:spPr>
        <p:txBody>
          <a:bodyPr wrap="non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Olympus TLP: FOD Feb ‘14</a:t>
            </a:r>
            <a:endPar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81548581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 name="Object 108"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18815" name="think-cell Slide" r:id="rId5" imgW="216" imgH="216" progId="TCLayout.ActiveDocument.1">
                  <p:embed/>
                </p:oleObj>
              </mc:Choice>
              <mc:Fallback>
                <p:oleObj name="think-cell Slide" r:id="rId5" imgW="216" imgH="216"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361950" y="295200"/>
            <a:ext cx="8238562" cy="419156"/>
          </a:xfrm>
        </p:spPr>
        <p:txBody>
          <a:bodyPr/>
          <a:lstStyle/>
          <a:p>
            <a:r>
              <a:rPr lang="en-US" dirty="0" smtClean="0"/>
              <a:t>Current </a:t>
            </a:r>
            <a:r>
              <a:rPr lang="en-US" dirty="0" err="1" smtClean="0"/>
              <a:t>deepwater</a:t>
            </a:r>
            <a:r>
              <a:rPr lang="en-US" dirty="0" smtClean="0"/>
              <a:t> growth pipeline</a:t>
            </a:r>
          </a:p>
        </p:txBody>
      </p:sp>
      <p:grpSp>
        <p:nvGrpSpPr>
          <p:cNvPr id="98" name="Group 97"/>
          <p:cNvGrpSpPr/>
          <p:nvPr/>
        </p:nvGrpSpPr>
        <p:grpSpPr>
          <a:xfrm>
            <a:off x="240889" y="825971"/>
            <a:ext cx="8425315" cy="4663440"/>
            <a:chOff x="240889" y="1121246"/>
            <a:chExt cx="8425315" cy="4663440"/>
          </a:xfrm>
        </p:grpSpPr>
        <p:grpSp>
          <p:nvGrpSpPr>
            <p:cNvPr id="3" name="Group 42"/>
            <p:cNvGrpSpPr>
              <a:grpSpLocks noChangeAspect="1"/>
            </p:cNvGrpSpPr>
            <p:nvPr/>
          </p:nvGrpSpPr>
          <p:grpSpPr>
            <a:xfrm>
              <a:off x="240889" y="1121246"/>
              <a:ext cx="8425315" cy="4663440"/>
              <a:chOff x="854663" y="1121246"/>
              <a:chExt cx="7764507" cy="4343400"/>
            </a:xfrm>
          </p:grpSpPr>
          <p:pic>
            <p:nvPicPr>
              <p:cNvPr id="6" name="Picture 5" descr="\\europe.shell.com\europe\Corporate\SI-SFS London\Department\RDS-IR\Quarter\2012\Q4 2012\Slides and speech\work files\GOM.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54663" y="1121246"/>
                <a:ext cx="7764507" cy="4343400"/>
              </a:xfrm>
              <a:prstGeom prst="rect">
                <a:avLst/>
              </a:prstGeom>
              <a:solidFill>
                <a:schemeClr val="bg2"/>
              </a:solidFill>
              <a:ln w="3175">
                <a:solidFill>
                  <a:schemeClr val="tx1"/>
                </a:solidFill>
              </a:ln>
            </p:spPr>
          </p:pic>
          <p:sp>
            <p:nvSpPr>
              <p:cNvPr id="10" name="Text Box 894"/>
              <p:cNvSpPr txBox="1">
                <a:spLocks noChangeArrowheads="1"/>
              </p:cNvSpPr>
              <p:nvPr/>
            </p:nvSpPr>
            <p:spPr bwMode="auto">
              <a:xfrm>
                <a:off x="3659927" y="3438365"/>
                <a:ext cx="341310" cy="177725"/>
              </a:xfrm>
              <a:prstGeom prst="rect">
                <a:avLst/>
              </a:prstGeom>
              <a:solidFill>
                <a:schemeClr val="bg1">
                  <a:alpha val="65000"/>
                </a:schemeClr>
              </a:solidFill>
              <a:ln w="9525">
                <a:noFill/>
                <a:miter lim="800000"/>
                <a:headEnd/>
                <a:tailEnd/>
              </a:ln>
            </p:spPr>
            <p:txBody>
              <a:bodyPr wrap="none" lIns="18288" tIns="9144" rIns="18288" bIns="27432">
                <a:spAutoFit/>
              </a:bodyPr>
              <a:lstStyle/>
              <a:p>
                <a:pPr algn="ctr" eaLnBrk="0" fontAlgn="base" hangingPunct="0">
                  <a:spcBef>
                    <a:spcPct val="0"/>
                  </a:spcBef>
                  <a:spcAft>
                    <a:spcPct val="0"/>
                  </a:spcAft>
                </a:pPr>
                <a:r>
                  <a:rPr lang="en-US" sz="1000" dirty="0">
                    <a:solidFill>
                      <a:srgbClr val="595959"/>
                    </a:solidFill>
                    <a:latin typeface="+mn-lt"/>
                    <a:cs typeface="Times New Roman" pitchFamily="18" charset="0"/>
                  </a:rPr>
                  <a:t>Auger</a:t>
                </a:r>
                <a:endParaRPr lang="en-GB" sz="1000" dirty="0">
                  <a:solidFill>
                    <a:srgbClr val="595959"/>
                  </a:solidFill>
                  <a:latin typeface="+mn-lt"/>
                  <a:cs typeface="Times New Roman" pitchFamily="18" charset="0"/>
                </a:endParaRPr>
              </a:p>
            </p:txBody>
          </p:sp>
          <p:sp>
            <p:nvSpPr>
              <p:cNvPr id="11" name="Text Box 894"/>
              <p:cNvSpPr txBox="1">
                <a:spLocks noChangeArrowheads="1"/>
              </p:cNvSpPr>
              <p:nvPr/>
            </p:nvSpPr>
            <p:spPr bwMode="auto">
              <a:xfrm>
                <a:off x="6360798" y="2648689"/>
                <a:ext cx="286650" cy="177725"/>
              </a:xfrm>
              <a:prstGeom prst="rect">
                <a:avLst/>
              </a:prstGeom>
              <a:solidFill>
                <a:schemeClr val="bg1">
                  <a:alpha val="65000"/>
                </a:schemeClr>
              </a:solidFill>
              <a:ln w="9525">
                <a:noFill/>
                <a:miter lim="800000"/>
                <a:headEnd/>
                <a:tailEnd/>
              </a:ln>
            </p:spPr>
            <p:txBody>
              <a:bodyPr wrap="none" lIns="18288" tIns="9144" rIns="18288" bIns="27432">
                <a:spAutoFit/>
              </a:bodyPr>
              <a:lstStyle/>
              <a:p>
                <a:pPr algn="ctr" eaLnBrk="0" fontAlgn="base" hangingPunct="0">
                  <a:spcBef>
                    <a:spcPct val="0"/>
                  </a:spcBef>
                  <a:spcAft>
                    <a:spcPct val="0"/>
                  </a:spcAft>
                </a:pPr>
                <a:r>
                  <a:rPr lang="en-US" sz="1000" dirty="0">
                    <a:solidFill>
                      <a:srgbClr val="595959"/>
                    </a:solidFill>
                    <a:latin typeface="+mn-lt"/>
                    <a:cs typeface="Times New Roman" pitchFamily="18" charset="0"/>
                  </a:rPr>
                  <a:t>Mars</a:t>
                </a:r>
                <a:endParaRPr lang="en-GB" sz="1000" dirty="0">
                  <a:solidFill>
                    <a:srgbClr val="595959"/>
                  </a:solidFill>
                  <a:latin typeface="+mn-lt"/>
                  <a:cs typeface="Times New Roman" pitchFamily="18" charset="0"/>
                </a:endParaRPr>
              </a:p>
            </p:txBody>
          </p:sp>
          <p:sp>
            <p:nvSpPr>
              <p:cNvPr id="12" name="Text Box 894"/>
              <p:cNvSpPr txBox="1">
                <a:spLocks noChangeArrowheads="1"/>
              </p:cNvSpPr>
              <p:nvPr/>
            </p:nvSpPr>
            <p:spPr bwMode="auto">
              <a:xfrm>
                <a:off x="6509342" y="3016136"/>
                <a:ext cx="265969" cy="177725"/>
              </a:xfrm>
              <a:prstGeom prst="rect">
                <a:avLst/>
              </a:prstGeom>
              <a:solidFill>
                <a:schemeClr val="bg1">
                  <a:alpha val="65000"/>
                </a:schemeClr>
              </a:solidFill>
              <a:ln w="9525">
                <a:noFill/>
                <a:miter lim="800000"/>
                <a:headEnd/>
                <a:tailEnd/>
              </a:ln>
            </p:spPr>
            <p:txBody>
              <a:bodyPr wrap="none" lIns="18288" tIns="9144" rIns="18288" bIns="27432">
                <a:spAutoFit/>
              </a:bodyPr>
              <a:lstStyle/>
              <a:p>
                <a:pPr algn="ctr" eaLnBrk="0" fontAlgn="base" hangingPunct="0">
                  <a:spcBef>
                    <a:spcPct val="0"/>
                  </a:spcBef>
                  <a:spcAft>
                    <a:spcPct val="0"/>
                  </a:spcAft>
                </a:pPr>
                <a:r>
                  <a:rPr lang="en-US" sz="1000" dirty="0">
                    <a:solidFill>
                      <a:srgbClr val="595959"/>
                    </a:solidFill>
                    <a:latin typeface="+mn-lt"/>
                    <a:cs typeface="Times New Roman" pitchFamily="18" charset="0"/>
                  </a:rPr>
                  <a:t>Ursa</a:t>
                </a:r>
                <a:endParaRPr lang="en-GB" sz="1000" dirty="0">
                  <a:solidFill>
                    <a:srgbClr val="595959"/>
                  </a:solidFill>
                  <a:latin typeface="+mn-lt"/>
                  <a:cs typeface="Times New Roman" pitchFamily="18" charset="0"/>
                </a:endParaRPr>
              </a:p>
            </p:txBody>
          </p:sp>
          <p:sp>
            <p:nvSpPr>
              <p:cNvPr id="14" name="Text Box 894"/>
              <p:cNvSpPr txBox="1">
                <a:spLocks noChangeArrowheads="1"/>
              </p:cNvSpPr>
              <p:nvPr/>
            </p:nvSpPr>
            <p:spPr bwMode="auto">
              <a:xfrm>
                <a:off x="5424156" y="3205343"/>
                <a:ext cx="333924" cy="177725"/>
              </a:xfrm>
              <a:prstGeom prst="rect">
                <a:avLst/>
              </a:prstGeom>
              <a:solidFill>
                <a:schemeClr val="bg1">
                  <a:alpha val="65000"/>
                </a:schemeClr>
              </a:solidFill>
              <a:ln w="9525">
                <a:noFill/>
                <a:miter lim="800000"/>
                <a:headEnd/>
                <a:tailEnd/>
              </a:ln>
            </p:spPr>
            <p:txBody>
              <a:bodyPr wrap="none" lIns="18288" tIns="9144" rIns="18288" bIns="27432">
                <a:spAutoFit/>
              </a:bodyPr>
              <a:lstStyle/>
              <a:p>
                <a:pPr algn="ctr" eaLnBrk="0" fontAlgn="base" hangingPunct="0">
                  <a:spcBef>
                    <a:spcPct val="0"/>
                  </a:spcBef>
                  <a:spcAft>
                    <a:spcPct val="0"/>
                  </a:spcAft>
                </a:pPr>
                <a:r>
                  <a:rPr lang="en-US" sz="1000" dirty="0">
                    <a:solidFill>
                      <a:srgbClr val="595959"/>
                    </a:solidFill>
                    <a:latin typeface="+mn-lt"/>
                    <a:cs typeface="Times New Roman" pitchFamily="18" charset="0"/>
                  </a:rPr>
                  <a:t>Brutus</a:t>
                </a:r>
                <a:endParaRPr lang="en-GB" sz="1000" dirty="0">
                  <a:solidFill>
                    <a:srgbClr val="595959"/>
                  </a:solidFill>
                  <a:latin typeface="+mn-lt"/>
                  <a:cs typeface="Times New Roman" pitchFamily="18" charset="0"/>
                </a:endParaRPr>
              </a:p>
            </p:txBody>
          </p:sp>
          <p:sp>
            <p:nvSpPr>
              <p:cNvPr id="15" name="Text Box 894"/>
              <p:cNvSpPr txBox="1">
                <a:spLocks noChangeArrowheads="1"/>
              </p:cNvSpPr>
              <p:nvPr/>
            </p:nvSpPr>
            <p:spPr bwMode="auto">
              <a:xfrm>
                <a:off x="3036484" y="4106895"/>
                <a:ext cx="505168" cy="177725"/>
              </a:xfrm>
              <a:prstGeom prst="rect">
                <a:avLst/>
              </a:prstGeom>
              <a:solidFill>
                <a:schemeClr val="bg1">
                  <a:alpha val="65000"/>
                </a:schemeClr>
              </a:solidFill>
              <a:ln w="9525">
                <a:noFill/>
                <a:miter lim="800000"/>
                <a:headEnd/>
                <a:tailEnd/>
              </a:ln>
            </p:spPr>
            <p:txBody>
              <a:bodyPr wrap="square" lIns="18288" tIns="9144" rIns="18288" bIns="27432">
                <a:spAutoFit/>
              </a:bodyPr>
              <a:lstStyle/>
              <a:p>
                <a:pPr algn="ctr" eaLnBrk="0" fontAlgn="base" hangingPunct="0">
                  <a:spcBef>
                    <a:spcPct val="0"/>
                  </a:spcBef>
                  <a:spcAft>
                    <a:spcPct val="0"/>
                  </a:spcAft>
                </a:pPr>
                <a:r>
                  <a:rPr lang="en-US" sz="1000" dirty="0">
                    <a:solidFill>
                      <a:srgbClr val="595959"/>
                    </a:solidFill>
                    <a:latin typeface="+mn-lt"/>
                    <a:cs typeface="Times New Roman" pitchFamily="18" charset="0"/>
                  </a:rPr>
                  <a:t>Perdido</a:t>
                </a:r>
                <a:endParaRPr lang="en-GB" sz="1000" dirty="0">
                  <a:solidFill>
                    <a:srgbClr val="595959"/>
                  </a:solidFill>
                  <a:latin typeface="+mn-lt"/>
                  <a:cs typeface="Times New Roman" pitchFamily="18" charset="0"/>
                </a:endParaRPr>
              </a:p>
            </p:txBody>
          </p:sp>
          <p:sp>
            <p:nvSpPr>
              <p:cNvPr id="21" name="Text Box 894"/>
              <p:cNvSpPr txBox="1">
                <a:spLocks noChangeArrowheads="1"/>
              </p:cNvSpPr>
              <p:nvPr/>
            </p:nvSpPr>
            <p:spPr bwMode="auto">
              <a:xfrm>
                <a:off x="4388604" y="3639871"/>
                <a:ext cx="729834" cy="177725"/>
              </a:xfrm>
              <a:prstGeom prst="rect">
                <a:avLst/>
              </a:prstGeom>
              <a:solidFill>
                <a:schemeClr val="bg1">
                  <a:alpha val="65000"/>
                </a:schemeClr>
              </a:solidFill>
              <a:ln w="9525">
                <a:noFill/>
                <a:miter lim="800000"/>
                <a:headEnd/>
                <a:tailEnd/>
              </a:ln>
            </p:spPr>
            <p:txBody>
              <a:bodyPr wrap="none" lIns="18288" tIns="9144" rIns="18288" bIns="27432">
                <a:spAutoFit/>
              </a:bodyPr>
              <a:lstStyle/>
              <a:p>
                <a:pPr algn="ctr" eaLnBrk="0" fontAlgn="base" hangingPunct="0">
                  <a:spcBef>
                    <a:spcPct val="0"/>
                  </a:spcBef>
                  <a:spcAft>
                    <a:spcPct val="0"/>
                  </a:spcAft>
                </a:pPr>
                <a:r>
                  <a:rPr lang="en-US" sz="1000" dirty="0">
                    <a:solidFill>
                      <a:srgbClr val="595959"/>
                    </a:solidFill>
                    <a:latin typeface="+mn-lt"/>
                    <a:cs typeface="Times New Roman" pitchFamily="18" charset="0"/>
                  </a:rPr>
                  <a:t>Caesar Tonga</a:t>
                </a:r>
                <a:endParaRPr lang="en-GB" sz="1000" dirty="0">
                  <a:solidFill>
                    <a:srgbClr val="595959"/>
                  </a:solidFill>
                  <a:latin typeface="+mn-lt"/>
                  <a:cs typeface="Times New Roman" pitchFamily="18" charset="0"/>
                </a:endParaRPr>
              </a:p>
            </p:txBody>
          </p:sp>
          <p:sp>
            <p:nvSpPr>
              <p:cNvPr id="23" name="Text Box 894"/>
              <p:cNvSpPr txBox="1">
                <a:spLocks noChangeArrowheads="1"/>
              </p:cNvSpPr>
              <p:nvPr/>
            </p:nvSpPr>
            <p:spPr bwMode="auto">
              <a:xfrm>
                <a:off x="5576477" y="2821538"/>
                <a:ext cx="477220" cy="177725"/>
              </a:xfrm>
              <a:prstGeom prst="rect">
                <a:avLst/>
              </a:prstGeom>
              <a:solidFill>
                <a:schemeClr val="bg1">
                  <a:alpha val="65000"/>
                </a:schemeClr>
              </a:solidFill>
              <a:ln w="9525">
                <a:noFill/>
                <a:miter lim="800000"/>
                <a:headEnd/>
                <a:tailEnd/>
              </a:ln>
            </p:spPr>
            <p:txBody>
              <a:bodyPr wrap="none" lIns="18288" tIns="9144" rIns="18288" bIns="27432">
                <a:spAutoFit/>
              </a:bodyPr>
              <a:lstStyle/>
              <a:p>
                <a:pPr algn="ctr" eaLnBrk="0" fontAlgn="base" hangingPunct="0">
                  <a:spcBef>
                    <a:spcPct val="0"/>
                  </a:spcBef>
                  <a:spcAft>
                    <a:spcPct val="0"/>
                  </a:spcAft>
                </a:pPr>
                <a:r>
                  <a:rPr lang="en-GB" sz="1000" dirty="0" smtClean="0">
                    <a:solidFill>
                      <a:srgbClr val="595959"/>
                    </a:solidFill>
                    <a:latin typeface="+mn-lt"/>
                    <a:cs typeface="Times New Roman" pitchFamily="18" charset="0"/>
                  </a:rPr>
                  <a:t>Olympus</a:t>
                </a:r>
                <a:endParaRPr lang="en-GB" sz="1000" dirty="0">
                  <a:solidFill>
                    <a:srgbClr val="595959"/>
                  </a:solidFill>
                  <a:latin typeface="+mn-lt"/>
                  <a:cs typeface="Times New Roman" pitchFamily="18" charset="0"/>
                </a:endParaRPr>
              </a:p>
            </p:txBody>
          </p:sp>
          <p:sp>
            <p:nvSpPr>
              <p:cNvPr id="33" name="Rectangle 32"/>
              <p:cNvSpPr/>
              <p:nvPr/>
            </p:nvSpPr>
            <p:spPr bwMode="auto">
              <a:xfrm>
                <a:off x="5248878" y="3216042"/>
                <a:ext cx="136496" cy="137087"/>
              </a:xfrm>
              <a:prstGeom prst="rect">
                <a:avLst/>
              </a:prstGeom>
              <a:solidFill>
                <a:srgbClr val="0070C0"/>
              </a:solidFill>
              <a:ln w="9525" cmpd="sng" algn="ctr">
                <a:solidFill>
                  <a:schemeClr val="bg1"/>
                </a:solidFill>
                <a:miter lim="800000"/>
                <a:headEnd/>
                <a:tailEnd/>
              </a:ln>
              <a:effectLst/>
              <a:ex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sp>
            <p:nvSpPr>
              <p:cNvPr id="34" name="Rectangle 33"/>
              <p:cNvSpPr/>
              <p:nvPr/>
            </p:nvSpPr>
            <p:spPr bwMode="auto">
              <a:xfrm>
                <a:off x="4035517" y="3449793"/>
                <a:ext cx="136496" cy="137087"/>
              </a:xfrm>
              <a:prstGeom prst="rect">
                <a:avLst/>
              </a:prstGeom>
              <a:solidFill>
                <a:srgbClr val="0070C0"/>
              </a:solidFill>
              <a:ln w="9525" cmpd="sng" algn="ctr">
                <a:solidFill>
                  <a:schemeClr val="bg1"/>
                </a:solidFill>
                <a:miter lim="800000"/>
                <a:headEnd/>
                <a:tailEnd/>
              </a:ln>
              <a:effectLst/>
              <a:ex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sp>
            <p:nvSpPr>
              <p:cNvPr id="35" name="Rectangle 34"/>
              <p:cNvSpPr/>
              <p:nvPr/>
            </p:nvSpPr>
            <p:spPr bwMode="auto">
              <a:xfrm>
                <a:off x="6903245" y="2662886"/>
                <a:ext cx="136496" cy="137087"/>
              </a:xfrm>
              <a:prstGeom prst="rect">
                <a:avLst/>
              </a:prstGeom>
              <a:solidFill>
                <a:srgbClr val="0070C0"/>
              </a:solidFill>
              <a:ln w="9525" cmpd="sng" algn="ctr">
                <a:solidFill>
                  <a:schemeClr val="bg1"/>
                </a:solidFill>
                <a:miter lim="800000"/>
                <a:headEnd/>
                <a:tailEnd/>
              </a:ln>
              <a:effectLst/>
              <a:ex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sp>
            <p:nvSpPr>
              <p:cNvPr id="36" name="Rectangle 35"/>
              <p:cNvSpPr/>
              <p:nvPr/>
            </p:nvSpPr>
            <p:spPr bwMode="auto">
              <a:xfrm>
                <a:off x="6325028" y="2871076"/>
                <a:ext cx="136496" cy="137087"/>
              </a:xfrm>
              <a:prstGeom prst="rect">
                <a:avLst/>
              </a:prstGeom>
              <a:solidFill>
                <a:srgbClr val="0070C0"/>
              </a:solidFill>
              <a:ln w="9525" cmpd="sng" algn="ctr">
                <a:solidFill>
                  <a:schemeClr val="bg1"/>
                </a:solidFill>
                <a:miter lim="800000"/>
                <a:headEnd/>
                <a:tailEnd/>
              </a:ln>
              <a:effectLst/>
              <a:ex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sp>
            <p:nvSpPr>
              <p:cNvPr id="38" name="Rectangle 4"/>
              <p:cNvSpPr>
                <a:spLocks noChangeArrowheads="1"/>
              </p:cNvSpPr>
              <p:nvPr/>
            </p:nvSpPr>
            <p:spPr bwMode="auto">
              <a:xfrm>
                <a:off x="6155168" y="2795735"/>
                <a:ext cx="136496" cy="137087"/>
              </a:xfrm>
              <a:prstGeom prst="rect">
                <a:avLst/>
              </a:prstGeom>
              <a:solidFill>
                <a:srgbClr val="0070C0"/>
              </a:solidFill>
              <a:ln w="9525" cmpd="sng" algn="ctr">
                <a:solidFill>
                  <a:schemeClr val="bg1"/>
                </a:solidFill>
                <a:miter lim="800000"/>
                <a:headEnd/>
                <a:tailEnd/>
              </a:ln>
              <a:effec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sp>
            <p:nvSpPr>
              <p:cNvPr id="40" name="Rectangle 4"/>
              <p:cNvSpPr>
                <a:spLocks noChangeArrowheads="1"/>
              </p:cNvSpPr>
              <p:nvPr/>
            </p:nvSpPr>
            <p:spPr bwMode="auto">
              <a:xfrm>
                <a:off x="5149512" y="3654296"/>
                <a:ext cx="136496" cy="137087"/>
              </a:xfrm>
              <a:prstGeom prst="rect">
                <a:avLst/>
              </a:prstGeom>
              <a:solidFill>
                <a:srgbClr val="0070C0"/>
              </a:solidFill>
              <a:ln w="9525" cmpd="sng" algn="ctr">
                <a:solidFill>
                  <a:schemeClr val="bg1"/>
                </a:solidFill>
                <a:miter lim="800000"/>
                <a:headEnd/>
                <a:tailEnd/>
              </a:ln>
              <a:effec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sp>
            <p:nvSpPr>
              <p:cNvPr id="110" name="Text Box 894"/>
              <p:cNvSpPr txBox="1">
                <a:spLocks noChangeArrowheads="1"/>
              </p:cNvSpPr>
              <p:nvPr/>
            </p:nvSpPr>
            <p:spPr bwMode="auto">
              <a:xfrm>
                <a:off x="5633295" y="2532338"/>
                <a:ext cx="471311" cy="177725"/>
              </a:xfrm>
              <a:prstGeom prst="rect">
                <a:avLst/>
              </a:prstGeom>
              <a:solidFill>
                <a:schemeClr val="bg1">
                  <a:alpha val="65000"/>
                </a:schemeClr>
              </a:solidFill>
              <a:ln w="9525">
                <a:noFill/>
                <a:miter lim="800000"/>
                <a:headEnd/>
                <a:tailEnd/>
              </a:ln>
            </p:spPr>
            <p:txBody>
              <a:bodyPr wrap="none" lIns="18288" tIns="9144" rIns="18288" bIns="27432">
                <a:spAutoFit/>
              </a:bodyPr>
              <a:lstStyle/>
              <a:p>
                <a:pPr algn="ctr" eaLnBrk="0" fontAlgn="base" hangingPunct="0">
                  <a:spcBef>
                    <a:spcPct val="0"/>
                  </a:spcBef>
                  <a:spcAft>
                    <a:spcPct val="0"/>
                  </a:spcAft>
                </a:pPr>
                <a:r>
                  <a:rPr lang="en-US" sz="1000" dirty="0" smtClean="0">
                    <a:solidFill>
                      <a:srgbClr val="595959"/>
                    </a:solidFill>
                    <a:latin typeface="+mn-lt"/>
                    <a:cs typeface="Times New Roman" pitchFamily="18" charset="0"/>
                  </a:rPr>
                  <a:t>WD 143</a:t>
                </a:r>
                <a:endParaRPr lang="en-GB" sz="1000" dirty="0">
                  <a:solidFill>
                    <a:srgbClr val="595959"/>
                  </a:solidFill>
                  <a:latin typeface="+mn-lt"/>
                  <a:cs typeface="Times New Roman" pitchFamily="18" charset="0"/>
                </a:endParaRPr>
              </a:p>
            </p:txBody>
          </p:sp>
          <p:sp>
            <p:nvSpPr>
              <p:cNvPr id="111" name="Rectangle 110"/>
              <p:cNvSpPr/>
              <p:nvPr/>
            </p:nvSpPr>
            <p:spPr bwMode="auto">
              <a:xfrm>
                <a:off x="6136797" y="2567113"/>
                <a:ext cx="136496" cy="137087"/>
              </a:xfrm>
              <a:prstGeom prst="rect">
                <a:avLst/>
              </a:prstGeom>
              <a:solidFill>
                <a:srgbClr val="0070C0"/>
              </a:solidFill>
              <a:ln w="9525" cmpd="sng" algn="ctr">
                <a:solidFill>
                  <a:schemeClr val="bg1"/>
                </a:solidFill>
                <a:miter lim="800000"/>
                <a:headEnd/>
                <a:tailEnd/>
              </a:ln>
              <a:effectLst/>
              <a:ex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grpSp>
        <p:sp>
          <p:nvSpPr>
            <p:cNvPr id="44" name="Text Box 894"/>
            <p:cNvSpPr txBox="1">
              <a:spLocks noChangeArrowheads="1"/>
            </p:cNvSpPr>
            <p:nvPr/>
          </p:nvSpPr>
          <p:spPr bwMode="auto">
            <a:xfrm>
              <a:off x="5174921" y="4210219"/>
              <a:ext cx="436477" cy="190821"/>
            </a:xfrm>
            <a:prstGeom prst="rect">
              <a:avLst/>
            </a:prstGeom>
            <a:solidFill>
              <a:schemeClr val="bg1">
                <a:alpha val="65000"/>
              </a:schemeClr>
            </a:solidFill>
            <a:ln w="9525">
              <a:noFill/>
              <a:miter lim="800000"/>
              <a:headEnd/>
              <a:tailEnd/>
            </a:ln>
          </p:spPr>
          <p:txBody>
            <a:bodyPr wrap="square" lIns="18288" tIns="9144" rIns="18288" bIns="27432">
              <a:spAutoFit/>
            </a:bodyPr>
            <a:lstStyle/>
            <a:p>
              <a:pPr algn="ctr" eaLnBrk="0" fontAlgn="base" hangingPunct="0">
                <a:spcBef>
                  <a:spcPct val="0"/>
                </a:spcBef>
                <a:spcAft>
                  <a:spcPct val="0"/>
                </a:spcAft>
              </a:pPr>
              <a:r>
                <a:rPr lang="en-GB" sz="1000" dirty="0" smtClean="0">
                  <a:solidFill>
                    <a:srgbClr val="595959"/>
                  </a:solidFill>
                  <a:latin typeface="+mn-lt"/>
                  <a:cs typeface="Times New Roman" pitchFamily="18" charset="0"/>
                </a:rPr>
                <a:t>Stones</a:t>
              </a:r>
              <a:endParaRPr lang="en-GB" sz="1000" dirty="0">
                <a:solidFill>
                  <a:srgbClr val="595959"/>
                </a:solidFill>
                <a:latin typeface="+mn-lt"/>
                <a:cs typeface="Times New Roman" pitchFamily="18" charset="0"/>
              </a:endParaRPr>
            </a:p>
          </p:txBody>
        </p:sp>
        <p:sp>
          <p:nvSpPr>
            <p:cNvPr id="45" name="Text Box 894"/>
            <p:cNvSpPr txBox="1">
              <a:spLocks noChangeArrowheads="1"/>
            </p:cNvSpPr>
            <p:nvPr/>
          </p:nvSpPr>
          <p:spPr bwMode="auto">
            <a:xfrm>
              <a:off x="5653651" y="3362755"/>
              <a:ext cx="436477" cy="190821"/>
            </a:xfrm>
            <a:prstGeom prst="rect">
              <a:avLst/>
            </a:prstGeom>
            <a:solidFill>
              <a:schemeClr val="bg1">
                <a:alpha val="65000"/>
              </a:schemeClr>
            </a:solidFill>
            <a:ln w="9525">
              <a:noFill/>
              <a:miter lim="800000"/>
              <a:headEnd/>
              <a:tailEnd/>
            </a:ln>
          </p:spPr>
          <p:txBody>
            <a:bodyPr wrap="square" lIns="18288" tIns="9144" rIns="18288" bIns="27432">
              <a:spAutoFit/>
            </a:bodyPr>
            <a:lstStyle/>
            <a:p>
              <a:pPr algn="ctr" eaLnBrk="0" fontAlgn="base" hangingPunct="0">
                <a:spcBef>
                  <a:spcPct val="0"/>
                </a:spcBef>
                <a:spcAft>
                  <a:spcPct val="0"/>
                </a:spcAft>
              </a:pPr>
              <a:r>
                <a:rPr lang="en-GB" sz="1000" dirty="0" smtClean="0">
                  <a:solidFill>
                    <a:srgbClr val="595959"/>
                  </a:solidFill>
                  <a:cs typeface="Times New Roman" pitchFamily="18" charset="0"/>
                </a:rPr>
                <a:t>Vito</a:t>
              </a:r>
              <a:endParaRPr lang="en-GB" sz="1000" dirty="0">
                <a:solidFill>
                  <a:srgbClr val="595959"/>
                </a:solidFill>
                <a:latin typeface="+mn-lt"/>
                <a:cs typeface="Times New Roman" pitchFamily="18" charset="0"/>
              </a:endParaRPr>
            </a:p>
          </p:txBody>
        </p:sp>
        <p:sp>
          <p:nvSpPr>
            <p:cNvPr id="46" name="Text Box 894"/>
            <p:cNvSpPr txBox="1">
              <a:spLocks noChangeArrowheads="1"/>
            </p:cNvSpPr>
            <p:nvPr/>
          </p:nvSpPr>
          <p:spPr bwMode="auto">
            <a:xfrm>
              <a:off x="7160533" y="2533733"/>
              <a:ext cx="697370" cy="190821"/>
            </a:xfrm>
            <a:prstGeom prst="rect">
              <a:avLst/>
            </a:prstGeom>
            <a:solidFill>
              <a:schemeClr val="bg1">
                <a:alpha val="65000"/>
              </a:schemeClr>
            </a:solidFill>
            <a:ln w="9525">
              <a:noFill/>
              <a:miter lim="800000"/>
              <a:headEnd/>
              <a:tailEnd/>
            </a:ln>
          </p:spPr>
          <p:txBody>
            <a:bodyPr wrap="none" lIns="18288" tIns="9144" rIns="18288" bIns="27432">
              <a:spAutoFit/>
            </a:bodyPr>
            <a:lstStyle/>
            <a:p>
              <a:pPr algn="ctr" eaLnBrk="0" fontAlgn="base" hangingPunct="0">
                <a:spcBef>
                  <a:spcPct val="0"/>
                </a:spcBef>
                <a:spcAft>
                  <a:spcPct val="0"/>
                </a:spcAft>
              </a:pPr>
              <a:r>
                <a:rPr lang="en-US" sz="1000" dirty="0" smtClean="0">
                  <a:solidFill>
                    <a:srgbClr val="595959"/>
                  </a:solidFill>
                  <a:cs typeface="Times New Roman" pitchFamily="18" charset="0"/>
                </a:rPr>
                <a:t>Appomattox</a:t>
              </a:r>
              <a:endParaRPr lang="en-GB" sz="1000" dirty="0">
                <a:solidFill>
                  <a:srgbClr val="595959"/>
                </a:solidFill>
                <a:latin typeface="+mn-lt"/>
                <a:cs typeface="Times New Roman" pitchFamily="18" charset="0"/>
              </a:endParaRPr>
            </a:p>
          </p:txBody>
        </p:sp>
        <p:sp>
          <p:nvSpPr>
            <p:cNvPr id="62" name="5-Point Star 61"/>
            <p:cNvSpPr>
              <a:spLocks noChangeAspect="1"/>
            </p:cNvSpPr>
            <p:nvPr/>
          </p:nvSpPr>
          <p:spPr>
            <a:xfrm>
              <a:off x="7182362" y="2931353"/>
              <a:ext cx="182880" cy="18288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5-Point Star 62"/>
            <p:cNvSpPr>
              <a:spLocks noChangeAspect="1"/>
            </p:cNvSpPr>
            <p:nvPr/>
          </p:nvSpPr>
          <p:spPr>
            <a:xfrm>
              <a:off x="6382262" y="2969453"/>
              <a:ext cx="182880" cy="18288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Text Box 894"/>
            <p:cNvSpPr txBox="1">
              <a:spLocks noChangeArrowheads="1"/>
            </p:cNvSpPr>
            <p:nvPr/>
          </p:nvSpPr>
          <p:spPr bwMode="auto">
            <a:xfrm>
              <a:off x="7405014" y="3026943"/>
              <a:ext cx="487378" cy="190821"/>
            </a:xfrm>
            <a:prstGeom prst="rect">
              <a:avLst/>
            </a:prstGeom>
            <a:solidFill>
              <a:schemeClr val="bg1">
                <a:alpha val="65000"/>
              </a:schemeClr>
            </a:solidFill>
            <a:ln w="9525">
              <a:noFill/>
              <a:miter lim="800000"/>
              <a:headEnd/>
              <a:tailEnd/>
            </a:ln>
          </p:spPr>
          <p:txBody>
            <a:bodyPr wrap="none" lIns="18288" tIns="9144" rIns="18288" bIns="27432">
              <a:spAutoFit/>
            </a:bodyPr>
            <a:lstStyle/>
            <a:p>
              <a:pPr algn="ctr" eaLnBrk="0" fontAlgn="base" hangingPunct="0">
                <a:spcBef>
                  <a:spcPct val="0"/>
                </a:spcBef>
                <a:spcAft>
                  <a:spcPct val="0"/>
                </a:spcAft>
              </a:pPr>
              <a:r>
                <a:rPr lang="en-US" sz="1000" dirty="0" err="1" smtClean="0">
                  <a:solidFill>
                    <a:srgbClr val="595959"/>
                  </a:solidFill>
                  <a:cs typeface="Times New Roman" pitchFamily="18" charset="0"/>
                </a:rPr>
                <a:t>Rydberg</a:t>
              </a:r>
              <a:endParaRPr lang="en-GB" sz="1000" dirty="0">
                <a:solidFill>
                  <a:srgbClr val="595959"/>
                </a:solidFill>
                <a:latin typeface="+mn-lt"/>
                <a:cs typeface="Times New Roman" pitchFamily="18" charset="0"/>
              </a:endParaRPr>
            </a:p>
          </p:txBody>
        </p:sp>
        <p:sp>
          <p:nvSpPr>
            <p:cNvPr id="67" name="Text Box 894"/>
            <p:cNvSpPr txBox="1">
              <a:spLocks noChangeArrowheads="1"/>
            </p:cNvSpPr>
            <p:nvPr/>
          </p:nvSpPr>
          <p:spPr bwMode="auto">
            <a:xfrm>
              <a:off x="6596469" y="2969793"/>
              <a:ext cx="428067" cy="190821"/>
            </a:xfrm>
            <a:prstGeom prst="rect">
              <a:avLst/>
            </a:prstGeom>
            <a:solidFill>
              <a:schemeClr val="bg1">
                <a:alpha val="65000"/>
              </a:schemeClr>
            </a:solidFill>
            <a:ln w="9525">
              <a:noFill/>
              <a:miter lim="800000"/>
              <a:headEnd/>
              <a:tailEnd/>
            </a:ln>
          </p:spPr>
          <p:txBody>
            <a:bodyPr wrap="none" lIns="18288" tIns="9144" rIns="18288" bIns="27432">
              <a:spAutoFit/>
            </a:bodyPr>
            <a:lstStyle/>
            <a:p>
              <a:pPr algn="ctr" eaLnBrk="0" fontAlgn="base" hangingPunct="0">
                <a:spcBef>
                  <a:spcPct val="0"/>
                </a:spcBef>
                <a:spcAft>
                  <a:spcPct val="0"/>
                </a:spcAft>
              </a:pPr>
              <a:r>
                <a:rPr lang="en-GB" sz="1000" dirty="0" err="1" smtClean="0">
                  <a:solidFill>
                    <a:srgbClr val="595959"/>
                  </a:solidFill>
                  <a:latin typeface="+mn-lt"/>
                  <a:cs typeface="Times New Roman" pitchFamily="18" charset="0"/>
                </a:rPr>
                <a:t>Kaikias</a:t>
              </a:r>
              <a:endParaRPr lang="en-GB" sz="1000" dirty="0">
                <a:solidFill>
                  <a:srgbClr val="595959"/>
                </a:solidFill>
                <a:latin typeface="+mn-lt"/>
                <a:cs typeface="Times New Roman" pitchFamily="18" charset="0"/>
              </a:endParaRPr>
            </a:p>
          </p:txBody>
        </p:sp>
        <p:sp>
          <p:nvSpPr>
            <p:cNvPr id="68" name="Rectangle 67"/>
            <p:cNvSpPr/>
            <p:nvPr/>
          </p:nvSpPr>
          <p:spPr bwMode="auto">
            <a:xfrm>
              <a:off x="5911779" y="2945095"/>
              <a:ext cx="148113" cy="147188"/>
            </a:xfrm>
            <a:prstGeom prst="rect">
              <a:avLst/>
            </a:prstGeom>
            <a:solidFill>
              <a:srgbClr val="0070C0"/>
            </a:solidFill>
            <a:ln w="9525" cmpd="sng" algn="ctr">
              <a:solidFill>
                <a:schemeClr val="bg1"/>
              </a:solidFill>
              <a:miter lim="800000"/>
              <a:headEnd/>
              <a:tailEnd/>
            </a:ln>
            <a:effectLst/>
            <a:ex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sp>
          <p:nvSpPr>
            <p:cNvPr id="69" name="Rectangle 68"/>
            <p:cNvSpPr/>
            <p:nvPr/>
          </p:nvSpPr>
          <p:spPr bwMode="auto">
            <a:xfrm>
              <a:off x="2416104" y="4335745"/>
              <a:ext cx="148113" cy="147188"/>
            </a:xfrm>
            <a:prstGeom prst="rect">
              <a:avLst/>
            </a:prstGeom>
            <a:solidFill>
              <a:srgbClr val="0070C0"/>
            </a:solidFill>
            <a:ln w="9525" cmpd="sng" algn="ctr">
              <a:solidFill>
                <a:schemeClr val="bg1"/>
              </a:solidFill>
              <a:miter lim="800000"/>
              <a:headEnd/>
              <a:tailEnd/>
            </a:ln>
            <a:effectLst/>
            <a:ex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sp>
          <p:nvSpPr>
            <p:cNvPr id="70" name="Text Box 894"/>
            <p:cNvSpPr txBox="1">
              <a:spLocks noChangeArrowheads="1"/>
            </p:cNvSpPr>
            <p:nvPr/>
          </p:nvSpPr>
          <p:spPr bwMode="auto">
            <a:xfrm>
              <a:off x="6551210" y="2558472"/>
              <a:ext cx="429670" cy="190821"/>
            </a:xfrm>
            <a:prstGeom prst="rect">
              <a:avLst/>
            </a:prstGeom>
            <a:solidFill>
              <a:schemeClr val="bg1">
                <a:alpha val="65000"/>
              </a:schemeClr>
            </a:solidFill>
            <a:ln w="9525">
              <a:noFill/>
              <a:miter lim="800000"/>
              <a:headEnd/>
              <a:tailEnd/>
            </a:ln>
          </p:spPr>
          <p:txBody>
            <a:bodyPr wrap="none" lIns="18288" tIns="9144" rIns="18288" bIns="27432">
              <a:spAutoFit/>
            </a:bodyPr>
            <a:lstStyle/>
            <a:p>
              <a:pPr algn="ctr" eaLnBrk="0" fontAlgn="base" hangingPunct="0">
                <a:spcBef>
                  <a:spcPct val="0"/>
                </a:spcBef>
                <a:spcAft>
                  <a:spcPct val="0"/>
                </a:spcAft>
              </a:pPr>
              <a:r>
                <a:rPr lang="en-US" sz="1000" dirty="0">
                  <a:solidFill>
                    <a:srgbClr val="595959"/>
                  </a:solidFill>
                  <a:latin typeface="+mn-lt"/>
                  <a:cs typeface="Times New Roman" pitchFamily="18" charset="0"/>
                </a:rPr>
                <a:t>Nakika</a:t>
              </a:r>
              <a:endParaRPr lang="en-GB" sz="1000" dirty="0">
                <a:solidFill>
                  <a:srgbClr val="595959"/>
                </a:solidFill>
                <a:latin typeface="+mn-lt"/>
                <a:cs typeface="Times New Roman" pitchFamily="18" charset="0"/>
              </a:endParaRPr>
            </a:p>
          </p:txBody>
        </p:sp>
        <p:grpSp>
          <p:nvGrpSpPr>
            <p:cNvPr id="81" name="Group 80"/>
            <p:cNvGrpSpPr/>
            <p:nvPr/>
          </p:nvGrpSpPr>
          <p:grpSpPr>
            <a:xfrm>
              <a:off x="6303859" y="4144741"/>
              <a:ext cx="2049266" cy="1395743"/>
              <a:chOff x="6370534" y="4230466"/>
              <a:chExt cx="2049266" cy="1395743"/>
            </a:xfrm>
          </p:grpSpPr>
          <p:sp>
            <p:nvSpPr>
              <p:cNvPr id="71" name="Rectangle 70"/>
              <p:cNvSpPr>
                <a:spLocks noChangeAspect="1"/>
              </p:cNvSpPr>
              <p:nvPr/>
            </p:nvSpPr>
            <p:spPr bwMode="auto">
              <a:xfrm>
                <a:off x="6397442" y="4801331"/>
                <a:ext cx="276046" cy="274320"/>
              </a:xfrm>
              <a:prstGeom prst="rect">
                <a:avLst/>
              </a:prstGeom>
              <a:solidFill>
                <a:schemeClr val="accent2"/>
              </a:solidFill>
              <a:ln w="9525" cmpd="sng" algn="ctr">
                <a:solidFill>
                  <a:schemeClr val="bg1"/>
                </a:solidFill>
                <a:miter lim="800000"/>
                <a:headEnd/>
                <a:tailEnd/>
              </a:ln>
              <a:effectLst/>
              <a:ex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sp>
            <p:nvSpPr>
              <p:cNvPr id="73" name="5-Point Star 72"/>
              <p:cNvSpPr>
                <a:spLocks noChangeAspect="1"/>
              </p:cNvSpPr>
              <p:nvPr/>
            </p:nvSpPr>
            <p:spPr>
              <a:xfrm>
                <a:off x="6370534" y="5278677"/>
                <a:ext cx="320040" cy="32004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4" name="Rectangle 73"/>
              <p:cNvSpPr>
                <a:spLocks noChangeAspect="1"/>
              </p:cNvSpPr>
              <p:nvPr/>
            </p:nvSpPr>
            <p:spPr bwMode="auto">
              <a:xfrm>
                <a:off x="6397442" y="4276361"/>
                <a:ext cx="276043" cy="274320"/>
              </a:xfrm>
              <a:prstGeom prst="rect">
                <a:avLst/>
              </a:prstGeom>
              <a:solidFill>
                <a:srgbClr val="0070C0"/>
              </a:solidFill>
              <a:ln w="9525" cmpd="sng" algn="ctr">
                <a:solidFill>
                  <a:schemeClr val="bg1"/>
                </a:solidFill>
                <a:miter lim="800000"/>
                <a:headEnd/>
                <a:tailEnd/>
              </a:ln>
              <a:effectLst/>
              <a:ex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sp>
            <p:nvSpPr>
              <p:cNvPr id="75" name="Text Box 894"/>
              <p:cNvSpPr txBox="1">
                <a:spLocks noChangeArrowheads="1"/>
              </p:cNvSpPr>
              <p:nvPr/>
            </p:nvSpPr>
            <p:spPr bwMode="auto">
              <a:xfrm>
                <a:off x="6773880" y="4230466"/>
                <a:ext cx="1645920" cy="365760"/>
              </a:xfrm>
              <a:prstGeom prst="rect">
                <a:avLst/>
              </a:prstGeom>
              <a:solidFill>
                <a:schemeClr val="bg1">
                  <a:alpha val="65000"/>
                </a:schemeClr>
              </a:solidFill>
              <a:ln w="9525">
                <a:noFill/>
                <a:miter lim="800000"/>
                <a:headEnd/>
                <a:tailEnd/>
              </a:ln>
            </p:spPr>
            <p:txBody>
              <a:bodyPr wrap="none" lIns="18288" tIns="9144" rIns="18288" bIns="27432" anchor="ctr" anchorCtr="0">
                <a:spAutoFit/>
              </a:bodyPr>
              <a:lstStyle/>
              <a:p>
                <a:pPr algn="ctr" eaLnBrk="0" fontAlgn="base" hangingPunct="0">
                  <a:spcBef>
                    <a:spcPct val="0"/>
                  </a:spcBef>
                  <a:spcAft>
                    <a:spcPct val="0"/>
                  </a:spcAft>
                </a:pPr>
                <a:r>
                  <a:rPr lang="en-US" sz="1400" dirty="0" smtClean="0">
                    <a:solidFill>
                      <a:srgbClr val="595959"/>
                    </a:solidFill>
                    <a:cs typeface="Times New Roman" pitchFamily="18" charset="0"/>
                  </a:rPr>
                  <a:t>Producing Asset</a:t>
                </a:r>
                <a:endParaRPr lang="en-GB" sz="1400" dirty="0">
                  <a:solidFill>
                    <a:srgbClr val="595959"/>
                  </a:solidFill>
                  <a:cs typeface="Times New Roman" pitchFamily="18" charset="0"/>
                </a:endParaRPr>
              </a:p>
            </p:txBody>
          </p:sp>
          <p:sp>
            <p:nvSpPr>
              <p:cNvPr id="78" name="Text Box 894"/>
              <p:cNvSpPr txBox="1">
                <a:spLocks noChangeArrowheads="1"/>
              </p:cNvSpPr>
              <p:nvPr/>
            </p:nvSpPr>
            <p:spPr bwMode="auto">
              <a:xfrm>
                <a:off x="6773880" y="4743944"/>
                <a:ext cx="1645920" cy="365760"/>
              </a:xfrm>
              <a:prstGeom prst="rect">
                <a:avLst/>
              </a:prstGeom>
              <a:solidFill>
                <a:schemeClr val="bg1">
                  <a:alpha val="65000"/>
                </a:schemeClr>
              </a:solidFill>
              <a:ln w="9525">
                <a:noFill/>
                <a:miter lim="800000"/>
                <a:headEnd/>
                <a:tailEnd/>
              </a:ln>
            </p:spPr>
            <p:txBody>
              <a:bodyPr wrap="none" lIns="18288" tIns="9144" rIns="18288" bIns="27432" anchor="ctr" anchorCtr="0">
                <a:spAutoFit/>
              </a:bodyPr>
              <a:lstStyle>
                <a:defPPr>
                  <a:defRPr lang="en-US"/>
                </a:defPPr>
                <a:lvl1pPr algn="ctr" eaLnBrk="0" fontAlgn="base" hangingPunct="0">
                  <a:spcBef>
                    <a:spcPct val="0"/>
                  </a:spcBef>
                  <a:spcAft>
                    <a:spcPct val="0"/>
                  </a:spcAft>
                  <a:defRPr sz="1000">
                    <a:solidFill>
                      <a:srgbClr val="595959"/>
                    </a:solidFill>
                    <a:cs typeface="Times New Roman" pitchFamily="18" charset="0"/>
                  </a:defRPr>
                </a:lvl1pPr>
              </a:lstStyle>
              <a:p>
                <a:r>
                  <a:rPr lang="en-US" sz="1400" dirty="0"/>
                  <a:t>Development Project</a:t>
                </a:r>
                <a:endParaRPr lang="en-GB" sz="1400" dirty="0"/>
              </a:p>
            </p:txBody>
          </p:sp>
          <p:sp>
            <p:nvSpPr>
              <p:cNvPr id="79" name="Text Box 894"/>
              <p:cNvSpPr txBox="1">
                <a:spLocks noChangeArrowheads="1"/>
              </p:cNvSpPr>
              <p:nvPr/>
            </p:nvSpPr>
            <p:spPr bwMode="auto">
              <a:xfrm>
                <a:off x="6773880" y="5260449"/>
                <a:ext cx="1645920" cy="365760"/>
              </a:xfrm>
              <a:prstGeom prst="rect">
                <a:avLst/>
              </a:prstGeom>
              <a:solidFill>
                <a:schemeClr val="bg1">
                  <a:alpha val="65000"/>
                </a:schemeClr>
              </a:solidFill>
              <a:ln w="9525">
                <a:noFill/>
                <a:miter lim="800000"/>
                <a:headEnd/>
                <a:tailEnd/>
              </a:ln>
            </p:spPr>
            <p:txBody>
              <a:bodyPr wrap="square" lIns="18288" tIns="9144" rIns="18288" bIns="27432" anchor="ctr">
                <a:spAutoFit/>
              </a:bodyPr>
              <a:lstStyle/>
              <a:p>
                <a:pPr algn="ctr" eaLnBrk="0" fontAlgn="base" hangingPunct="0">
                  <a:spcBef>
                    <a:spcPct val="0"/>
                  </a:spcBef>
                  <a:spcAft>
                    <a:spcPct val="0"/>
                  </a:spcAft>
                </a:pPr>
                <a:r>
                  <a:rPr lang="en-US" sz="1400" dirty="0" smtClean="0">
                    <a:solidFill>
                      <a:srgbClr val="595959"/>
                    </a:solidFill>
                    <a:cs typeface="Times New Roman" pitchFamily="18" charset="0"/>
                  </a:rPr>
                  <a:t>Discovery</a:t>
                </a:r>
                <a:endParaRPr lang="en-GB" sz="1400" dirty="0">
                  <a:solidFill>
                    <a:srgbClr val="595959"/>
                  </a:solidFill>
                  <a:cs typeface="Times New Roman" pitchFamily="18" charset="0"/>
                </a:endParaRPr>
              </a:p>
            </p:txBody>
          </p:sp>
        </p:grpSp>
      </p:grpSp>
      <p:sp>
        <p:nvSpPr>
          <p:cNvPr id="99" name="TextBox 98"/>
          <p:cNvSpPr txBox="1"/>
          <p:nvPr/>
        </p:nvSpPr>
        <p:spPr>
          <a:xfrm>
            <a:off x="228600" y="5619750"/>
            <a:ext cx="8439150" cy="1028699"/>
          </a:xfrm>
          <a:prstGeom prst="rect">
            <a:avLst/>
          </a:prstGeom>
          <a:noFill/>
          <a:ln>
            <a:solidFill>
              <a:schemeClr val="tx1"/>
            </a:solidFill>
          </a:ln>
        </p:spPr>
        <p:txBody>
          <a:bodyPr wrap="square" lIns="0" tIns="0" rIns="0" bIns="0" rtlCol="0" anchor="ctr">
            <a:noAutofit/>
          </a:bodyPr>
          <a:lstStyle/>
          <a:p>
            <a:pPr marL="171450" indent="-114300">
              <a:lnSpc>
                <a:spcPct val="100000"/>
              </a:lnSpc>
              <a:spcBef>
                <a:spcPts val="300"/>
              </a:spcBef>
              <a:spcAft>
                <a:spcPts val="300"/>
              </a:spcAft>
              <a:buClr>
                <a:schemeClr val="accent2"/>
              </a:buClr>
              <a:buSzPct val="125000"/>
            </a:pPr>
            <a:r>
              <a:rPr lang="en-US" sz="1400" dirty="0" smtClean="0"/>
              <a:t>Key Messages:</a:t>
            </a:r>
          </a:p>
          <a:p>
            <a:pPr marL="228600" indent="-171450">
              <a:spcBef>
                <a:spcPts val="300"/>
              </a:spcBef>
              <a:spcAft>
                <a:spcPts val="300"/>
              </a:spcAft>
              <a:buClr>
                <a:schemeClr val="accent2"/>
              </a:buClr>
              <a:buSzPct val="125000"/>
              <a:buFont typeface="Wingdings" pitchFamily="2" charset="2"/>
              <a:buChar char="§"/>
            </a:pPr>
            <a:r>
              <a:rPr lang="en-US" sz="1400" dirty="0" smtClean="0"/>
              <a:t>Exploration success (Cardamom, Appomattox, Vito, Vicksburg, </a:t>
            </a:r>
            <a:r>
              <a:rPr lang="en-US" sz="1400" dirty="0" err="1" smtClean="0"/>
              <a:t>Rydberg</a:t>
            </a:r>
            <a:r>
              <a:rPr lang="en-US" sz="1400" dirty="0" smtClean="0"/>
              <a:t>, </a:t>
            </a:r>
            <a:r>
              <a:rPr lang="en-US" sz="1400" dirty="0" err="1" smtClean="0"/>
              <a:t>Kaikias</a:t>
            </a:r>
            <a:r>
              <a:rPr lang="en-US" sz="1400" dirty="0" smtClean="0"/>
              <a:t>) spark new </a:t>
            </a:r>
            <a:r>
              <a:rPr lang="en-US" sz="1400" dirty="0" err="1" smtClean="0"/>
              <a:t>GoM</a:t>
            </a:r>
            <a:r>
              <a:rPr lang="en-US" sz="1400" dirty="0" smtClean="0"/>
              <a:t> DW growth opportunities.</a:t>
            </a:r>
          </a:p>
          <a:p>
            <a:pPr marL="228600" indent="-171450">
              <a:spcBef>
                <a:spcPts val="300"/>
              </a:spcBef>
              <a:spcAft>
                <a:spcPts val="300"/>
              </a:spcAft>
              <a:buClr>
                <a:schemeClr val="accent2"/>
              </a:buClr>
              <a:buSzPct val="125000"/>
              <a:buFont typeface="Wingdings" pitchFamily="2" charset="2"/>
              <a:buChar char="§"/>
            </a:pPr>
            <a:r>
              <a:rPr lang="en-US" sz="1400" dirty="0" smtClean="0"/>
              <a:t>Deepwater viewed as Growth Engine for Royal Dutch Shell</a:t>
            </a:r>
          </a:p>
        </p:txBody>
      </p:sp>
      <p:sp>
        <p:nvSpPr>
          <p:cNvPr id="47" name="Rectangle 4"/>
          <p:cNvSpPr>
            <a:spLocks noChangeArrowheads="1"/>
          </p:cNvSpPr>
          <p:nvPr/>
        </p:nvSpPr>
        <p:spPr bwMode="auto">
          <a:xfrm>
            <a:off x="4975312" y="3901611"/>
            <a:ext cx="148113" cy="147188"/>
          </a:xfrm>
          <a:prstGeom prst="rect">
            <a:avLst/>
          </a:prstGeom>
          <a:solidFill>
            <a:schemeClr val="accent2"/>
          </a:solidFill>
          <a:ln w="9525" cmpd="sng" algn="ctr">
            <a:solidFill>
              <a:schemeClr val="bg1"/>
            </a:solidFill>
            <a:miter lim="800000"/>
            <a:headEnd/>
            <a:tailEnd/>
          </a:ln>
          <a:effec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sp>
        <p:nvSpPr>
          <p:cNvPr id="48" name="Rectangle 4"/>
          <p:cNvSpPr>
            <a:spLocks noChangeArrowheads="1"/>
          </p:cNvSpPr>
          <p:nvPr/>
        </p:nvSpPr>
        <p:spPr bwMode="auto">
          <a:xfrm>
            <a:off x="5997857" y="2894592"/>
            <a:ext cx="148113" cy="147188"/>
          </a:xfrm>
          <a:prstGeom prst="rect">
            <a:avLst/>
          </a:prstGeom>
          <a:solidFill>
            <a:schemeClr val="accent2"/>
          </a:solidFill>
          <a:ln w="9525" cmpd="sng" algn="ctr">
            <a:solidFill>
              <a:schemeClr val="bg1"/>
            </a:solidFill>
            <a:miter lim="800000"/>
            <a:headEnd/>
            <a:tailEnd/>
          </a:ln>
          <a:effec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sp>
        <p:nvSpPr>
          <p:cNvPr id="52" name="Rectangle 4"/>
          <p:cNvSpPr>
            <a:spLocks noChangeArrowheads="1"/>
          </p:cNvSpPr>
          <p:nvPr/>
        </p:nvSpPr>
        <p:spPr bwMode="auto">
          <a:xfrm>
            <a:off x="7183871" y="2460299"/>
            <a:ext cx="148113" cy="147188"/>
          </a:xfrm>
          <a:prstGeom prst="rect">
            <a:avLst/>
          </a:prstGeom>
          <a:solidFill>
            <a:schemeClr val="accent2"/>
          </a:solidFill>
          <a:ln w="9525" cmpd="sng" algn="ctr">
            <a:solidFill>
              <a:schemeClr val="bg1"/>
            </a:solidFill>
            <a:miter lim="800000"/>
            <a:headEnd/>
            <a:tailEnd/>
          </a:ln>
          <a:effectLst/>
        </p:spPr>
        <p:txBody>
          <a:bodyPr/>
          <a:lstStyle/>
          <a:p>
            <a:pPr algn="ctr" fontAlgn="auto">
              <a:spcBef>
                <a:spcPts val="0"/>
              </a:spcBef>
              <a:spcAft>
                <a:spcPts val="0"/>
              </a:spcAft>
            </a:pPr>
            <a:endParaRPr lang="en-US" sz="1000" kern="0" dirty="0">
              <a:latin typeface="Futura Medium"/>
              <a:ea typeface="ヒラギノ角ゴ Pro W3"/>
              <a:cs typeface="ヒラギノ角ゴ Pro W3"/>
            </a:endParaRPr>
          </a:p>
        </p:txBody>
      </p:sp>
      <p:sp>
        <p:nvSpPr>
          <p:cNvPr id="53" name="5-Point Star 52"/>
          <p:cNvSpPr>
            <a:spLocks noChangeAspect="1"/>
          </p:cNvSpPr>
          <p:nvPr/>
        </p:nvSpPr>
        <p:spPr>
          <a:xfrm>
            <a:off x="7401437" y="2502728"/>
            <a:ext cx="182880" cy="18288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Text Box 894"/>
          <p:cNvSpPr txBox="1">
            <a:spLocks noChangeArrowheads="1"/>
          </p:cNvSpPr>
          <p:nvPr/>
        </p:nvSpPr>
        <p:spPr bwMode="auto">
          <a:xfrm>
            <a:off x="7614679" y="2512593"/>
            <a:ext cx="791948" cy="190821"/>
          </a:xfrm>
          <a:prstGeom prst="rect">
            <a:avLst/>
          </a:prstGeom>
          <a:solidFill>
            <a:schemeClr val="bg1">
              <a:alpha val="65000"/>
            </a:schemeClr>
          </a:solidFill>
          <a:ln w="9525">
            <a:noFill/>
            <a:miter lim="800000"/>
            <a:headEnd/>
            <a:tailEnd/>
          </a:ln>
        </p:spPr>
        <p:txBody>
          <a:bodyPr wrap="none" lIns="18288" tIns="9144" rIns="18288" bIns="27432">
            <a:spAutoFit/>
          </a:bodyPr>
          <a:lstStyle/>
          <a:p>
            <a:pPr algn="ctr" eaLnBrk="0" fontAlgn="base" hangingPunct="0">
              <a:spcBef>
                <a:spcPct val="0"/>
              </a:spcBef>
              <a:spcAft>
                <a:spcPct val="0"/>
              </a:spcAft>
            </a:pPr>
            <a:r>
              <a:rPr lang="en-US" sz="1000" dirty="0" smtClean="0">
                <a:solidFill>
                  <a:srgbClr val="595959"/>
                </a:solidFill>
                <a:cs typeface="Times New Roman" pitchFamily="18" charset="0"/>
              </a:rPr>
              <a:t>Gettysburg W</a:t>
            </a:r>
            <a:endParaRPr lang="en-GB" sz="1000" dirty="0">
              <a:solidFill>
                <a:srgbClr val="595959"/>
              </a:solidFill>
              <a:latin typeface="+mn-lt"/>
              <a:cs typeface="Times New Roman" pitchFamily="18" charset="0"/>
            </a:endParaRPr>
          </a:p>
        </p:txBody>
      </p:sp>
      <p:sp>
        <p:nvSpPr>
          <p:cNvPr id="55" name="5-Point Star 54"/>
          <p:cNvSpPr>
            <a:spLocks noChangeAspect="1"/>
          </p:cNvSpPr>
          <p:nvPr/>
        </p:nvSpPr>
        <p:spPr>
          <a:xfrm>
            <a:off x="6172712" y="2893253"/>
            <a:ext cx="182880" cy="18288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Text Box 894"/>
          <p:cNvSpPr txBox="1">
            <a:spLocks noChangeArrowheads="1"/>
          </p:cNvSpPr>
          <p:nvPr/>
        </p:nvSpPr>
        <p:spPr bwMode="auto">
          <a:xfrm>
            <a:off x="6225855" y="3079559"/>
            <a:ext cx="647678" cy="190821"/>
          </a:xfrm>
          <a:prstGeom prst="rect">
            <a:avLst/>
          </a:prstGeom>
          <a:solidFill>
            <a:schemeClr val="bg1">
              <a:alpha val="65000"/>
            </a:schemeClr>
          </a:solidFill>
          <a:ln w="9525">
            <a:noFill/>
            <a:miter lim="800000"/>
            <a:headEnd/>
            <a:tailEnd/>
          </a:ln>
        </p:spPr>
        <p:txBody>
          <a:bodyPr wrap="none" lIns="18288" tIns="9144" rIns="18288" bIns="27432">
            <a:spAutoFit/>
          </a:bodyPr>
          <a:lstStyle/>
          <a:p>
            <a:pPr algn="ctr" eaLnBrk="0" fontAlgn="base" hangingPunct="0">
              <a:spcBef>
                <a:spcPct val="0"/>
              </a:spcBef>
              <a:spcAft>
                <a:spcPct val="0"/>
              </a:spcAft>
            </a:pPr>
            <a:r>
              <a:rPr lang="en-US" sz="1000" dirty="0" smtClean="0">
                <a:solidFill>
                  <a:srgbClr val="595959"/>
                </a:solidFill>
                <a:cs typeface="Times New Roman" pitchFamily="18" charset="0"/>
              </a:rPr>
              <a:t>Power Nap</a:t>
            </a:r>
            <a:endParaRPr lang="en-GB" sz="1000" dirty="0">
              <a:solidFill>
                <a:srgbClr val="595959"/>
              </a:solidFill>
              <a:latin typeface="+mn-lt"/>
              <a:cs typeface="Times New Roman" pitchFamily="18" charset="0"/>
            </a:endParaRPr>
          </a:p>
        </p:txBody>
      </p:sp>
      <p:sp>
        <p:nvSpPr>
          <p:cNvPr id="8" name="Freeform 7"/>
          <p:cNvSpPr/>
          <p:nvPr/>
        </p:nvSpPr>
        <p:spPr>
          <a:xfrm>
            <a:off x="4905375" y="2152650"/>
            <a:ext cx="3543300" cy="2124075"/>
          </a:xfrm>
          <a:custGeom>
            <a:avLst/>
            <a:gdLst>
              <a:gd name="connsiteX0" fmla="*/ 0 w 3543300"/>
              <a:gd name="connsiteY0" fmla="*/ 2124075 h 2124075"/>
              <a:gd name="connsiteX1" fmla="*/ 0 w 3543300"/>
              <a:gd name="connsiteY1" fmla="*/ 2124075 h 2124075"/>
              <a:gd name="connsiteX2" fmla="*/ 0 w 3543300"/>
              <a:gd name="connsiteY2" fmla="*/ 2028825 h 2124075"/>
              <a:gd name="connsiteX3" fmla="*/ 0 w 3543300"/>
              <a:gd name="connsiteY3" fmla="*/ 1666875 h 2124075"/>
              <a:gd name="connsiteX4" fmla="*/ 685800 w 3543300"/>
              <a:gd name="connsiteY4" fmla="*/ 1143000 h 2124075"/>
              <a:gd name="connsiteX5" fmla="*/ 695325 w 3543300"/>
              <a:gd name="connsiteY5" fmla="*/ 723900 h 2124075"/>
              <a:gd name="connsiteX6" fmla="*/ 1457325 w 3543300"/>
              <a:gd name="connsiteY6" fmla="*/ 723900 h 2124075"/>
              <a:gd name="connsiteX7" fmla="*/ 1457325 w 3543300"/>
              <a:gd name="connsiteY7" fmla="*/ 523875 h 2124075"/>
              <a:gd name="connsiteX8" fmla="*/ 2162175 w 3543300"/>
              <a:gd name="connsiteY8" fmla="*/ 514350 h 2124075"/>
              <a:gd name="connsiteX9" fmla="*/ 2162175 w 3543300"/>
              <a:gd name="connsiteY9" fmla="*/ 0 h 2124075"/>
              <a:gd name="connsiteX10" fmla="*/ 3543300 w 3543300"/>
              <a:gd name="connsiteY10" fmla="*/ 0 h 2124075"/>
              <a:gd name="connsiteX11" fmla="*/ 3533775 w 3543300"/>
              <a:gd name="connsiteY11" fmla="*/ 1524000 h 2124075"/>
              <a:gd name="connsiteX12" fmla="*/ 1171575 w 3543300"/>
              <a:gd name="connsiteY12" fmla="*/ 1514475 h 2124075"/>
              <a:gd name="connsiteX13" fmla="*/ 1181100 w 3543300"/>
              <a:gd name="connsiteY13" fmla="*/ 2105025 h 2124075"/>
              <a:gd name="connsiteX14" fmla="*/ 0 w 3543300"/>
              <a:gd name="connsiteY14" fmla="*/ 2124075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3300" h="2124075">
                <a:moveTo>
                  <a:pt x="0" y="2124075"/>
                </a:moveTo>
                <a:lnTo>
                  <a:pt x="0" y="2124075"/>
                </a:lnTo>
                <a:lnTo>
                  <a:pt x="0" y="2028825"/>
                </a:lnTo>
                <a:lnTo>
                  <a:pt x="0" y="1666875"/>
                </a:lnTo>
                <a:lnTo>
                  <a:pt x="685800" y="1143000"/>
                </a:lnTo>
                <a:lnTo>
                  <a:pt x="695325" y="723900"/>
                </a:lnTo>
                <a:lnTo>
                  <a:pt x="1457325" y="723900"/>
                </a:lnTo>
                <a:lnTo>
                  <a:pt x="1457325" y="523875"/>
                </a:lnTo>
                <a:lnTo>
                  <a:pt x="2162175" y="514350"/>
                </a:lnTo>
                <a:lnTo>
                  <a:pt x="2162175" y="0"/>
                </a:lnTo>
                <a:lnTo>
                  <a:pt x="3543300" y="0"/>
                </a:lnTo>
                <a:lnTo>
                  <a:pt x="3533775" y="1524000"/>
                </a:lnTo>
                <a:lnTo>
                  <a:pt x="1171575" y="1514475"/>
                </a:lnTo>
                <a:lnTo>
                  <a:pt x="1181100" y="2105025"/>
                </a:lnTo>
                <a:lnTo>
                  <a:pt x="0" y="2124075"/>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73797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2293" y="295200"/>
            <a:ext cx="7718219" cy="419156"/>
          </a:xfrm>
        </p:spPr>
        <p:txBody>
          <a:bodyPr/>
          <a:lstStyle/>
          <a:p>
            <a:r>
              <a:rPr lang="en-US" dirty="0" smtClean="0"/>
              <a:t>The Next frontier</a:t>
            </a:r>
            <a:endParaRPr lang="en-US" dirty="0"/>
          </a:p>
        </p:txBody>
      </p:sp>
      <p:sp>
        <p:nvSpPr>
          <p:cNvPr id="3" name="Slide Number Placeholder 2"/>
          <p:cNvSpPr>
            <a:spLocks noGrp="1"/>
          </p:cNvSpPr>
          <p:nvPr>
            <p:ph type="sldNum" sz="quarter" idx="4"/>
          </p:nvPr>
        </p:nvSpPr>
        <p:spPr/>
        <p:txBody>
          <a:bodyPr/>
          <a:lstStyle/>
          <a:p>
            <a:fld id="{D32BAE6A-B452-4007-8177-56DD051636F9}" type="slidenum">
              <a:rPr lang="en-GB" smtClean="0"/>
              <a:pPr/>
              <a:t>7</a:t>
            </a:fld>
            <a:endParaRPr lang="en-GB" dirty="0"/>
          </a:p>
        </p:txBody>
      </p:sp>
      <p:sp>
        <p:nvSpPr>
          <p:cNvPr id="4" name="Date Placeholder 3"/>
          <p:cNvSpPr>
            <a:spLocks noGrp="1"/>
          </p:cNvSpPr>
          <p:nvPr>
            <p:ph type="dt" sz="half" idx="2"/>
          </p:nvPr>
        </p:nvSpPr>
        <p:spPr/>
        <p:txBody>
          <a:bodyPr/>
          <a:lstStyle/>
          <a:p>
            <a:r>
              <a:rPr lang="en-US" smtClean="0"/>
              <a:t>August 2014</a:t>
            </a:r>
            <a:endParaRPr lang="en-GB" dirty="0"/>
          </a:p>
        </p:txBody>
      </p:sp>
      <p:sp>
        <p:nvSpPr>
          <p:cNvPr id="5" name="Footer Placeholder 4"/>
          <p:cNvSpPr>
            <a:spLocks noGrp="1"/>
          </p:cNvSpPr>
          <p:nvPr>
            <p:ph type="ftr" sz="quarter" idx="3"/>
          </p:nvPr>
        </p:nvSpPr>
        <p:spPr/>
        <p:txBody>
          <a:bodyPr/>
          <a:lstStyle/>
          <a:p>
            <a:pPr>
              <a:defRPr/>
            </a:pPr>
            <a:r>
              <a:rPr lang="en-GB" smtClean="0"/>
              <a:t> </a:t>
            </a:r>
            <a:endParaRPr lang="en-US" dirty="0"/>
          </a:p>
        </p:txBody>
      </p:sp>
      <p:pic>
        <p:nvPicPr>
          <p:cNvPr id="19" name="Picture 18" descr="d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892926" y="1208048"/>
            <a:ext cx="2422524" cy="1639560"/>
          </a:xfrm>
          <a:prstGeom prst="rect">
            <a:avLst/>
          </a:prstGeom>
          <a:noFill/>
          <a:ln w="12700">
            <a:solidFill>
              <a:schemeClr val="tx1"/>
            </a:solidFill>
          </a:ln>
        </p:spPr>
      </p:pic>
      <p:pic>
        <p:nvPicPr>
          <p:cNvPr id="20" name="Picture 19" descr="vitolayou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26688" y="1208048"/>
            <a:ext cx="2532287" cy="1645096"/>
          </a:xfrm>
          <a:prstGeom prst="rect">
            <a:avLst/>
          </a:prstGeom>
          <a:noFill/>
          <a:ln w="12700">
            <a:solidFill>
              <a:schemeClr val="tx1"/>
            </a:solidFill>
          </a:ln>
        </p:spPr>
      </p:pic>
      <p:sp>
        <p:nvSpPr>
          <p:cNvPr id="21" name="Text Placeholder 6"/>
          <p:cNvSpPr txBox="1">
            <a:spLocks/>
          </p:cNvSpPr>
          <p:nvPr/>
        </p:nvSpPr>
        <p:spPr>
          <a:xfrm>
            <a:off x="882293" y="2930517"/>
            <a:ext cx="2433158" cy="1340594"/>
          </a:xfrm>
          <a:prstGeom prst="rect">
            <a:avLst/>
          </a:prstGeom>
        </p:spPr>
        <p:txBody>
          <a:bodyPr lIns="0" tIns="0" rIns="0" bIns="0"/>
          <a:lstStyle/>
          <a:p>
            <a:pPr marL="144000" lvl="1" indent="-144000">
              <a:lnSpc>
                <a:spcPts val="1420"/>
              </a:lnSpc>
              <a:spcAft>
                <a:spcPts val="200"/>
              </a:spcAft>
              <a:buClr>
                <a:schemeClr val="accent2"/>
              </a:buClr>
              <a:buSzPct val="75000"/>
              <a:buFont typeface="Wingdings" pitchFamily="2" charset="2"/>
              <a:buChar char="n"/>
            </a:pPr>
            <a:r>
              <a:rPr lang="en-GB" sz="1600" dirty="0" smtClean="0">
                <a:cs typeface="Times New Roman" pitchFamily="18" charset="0"/>
              </a:rPr>
              <a:t>Water Depth: ~9500 ft WD.</a:t>
            </a:r>
          </a:p>
          <a:p>
            <a:pPr marL="144000" lvl="1" indent="-144000">
              <a:lnSpc>
                <a:spcPts val="1420"/>
              </a:lnSpc>
              <a:spcAft>
                <a:spcPts val="200"/>
              </a:spcAft>
              <a:buClr>
                <a:schemeClr val="accent2"/>
              </a:buClr>
              <a:buSzPct val="75000"/>
              <a:buFont typeface="Wingdings" pitchFamily="2" charset="2"/>
              <a:buChar char="n"/>
            </a:pPr>
            <a:r>
              <a:rPr lang="en-GB" sz="1600" dirty="0" smtClean="0">
                <a:cs typeface="Times New Roman" pitchFamily="18" charset="0"/>
              </a:rPr>
              <a:t>Shell’s first GOM FPSO</a:t>
            </a:r>
          </a:p>
          <a:p>
            <a:pPr marL="144000" lvl="1" indent="-144000">
              <a:lnSpc>
                <a:spcPts val="1420"/>
              </a:lnSpc>
              <a:spcAft>
                <a:spcPts val="200"/>
              </a:spcAft>
              <a:buClr>
                <a:schemeClr val="accent2"/>
              </a:buClr>
              <a:buSzPct val="75000"/>
              <a:buFont typeface="Wingdings" pitchFamily="2" charset="2"/>
              <a:buChar char="n"/>
            </a:pPr>
            <a:r>
              <a:rPr lang="en-GB" sz="1600" dirty="0" smtClean="0">
                <a:cs typeface="Times New Roman" pitchFamily="18" charset="0"/>
              </a:rPr>
              <a:t>Shell’s 1</a:t>
            </a:r>
            <a:r>
              <a:rPr lang="en-GB" sz="1600" baseline="30000" dirty="0" smtClean="0">
                <a:cs typeface="Times New Roman" pitchFamily="18" charset="0"/>
              </a:rPr>
              <a:t>st</a:t>
            </a:r>
            <a:r>
              <a:rPr lang="en-GB" sz="1600" dirty="0" smtClean="0">
                <a:cs typeface="Times New Roman" pitchFamily="18" charset="0"/>
              </a:rPr>
              <a:t> frontier Paleogene development</a:t>
            </a:r>
          </a:p>
          <a:p>
            <a:pPr marL="144000" lvl="1" indent="-144000">
              <a:lnSpc>
                <a:spcPts val="1420"/>
              </a:lnSpc>
              <a:spcAft>
                <a:spcPts val="200"/>
              </a:spcAft>
              <a:buClr>
                <a:schemeClr val="accent2"/>
              </a:buClr>
              <a:buSzPct val="75000"/>
              <a:buFont typeface="Wingdings" pitchFamily="2" charset="2"/>
              <a:buChar char="n"/>
            </a:pPr>
            <a:r>
              <a:rPr lang="en-US" sz="1600" dirty="0" smtClean="0"/>
              <a:t>Production potential: ~50kboe/d</a:t>
            </a:r>
          </a:p>
        </p:txBody>
      </p:sp>
      <p:sp>
        <p:nvSpPr>
          <p:cNvPr id="22" name="Text Placeholder 6"/>
          <p:cNvSpPr txBox="1">
            <a:spLocks/>
          </p:cNvSpPr>
          <p:nvPr/>
        </p:nvSpPr>
        <p:spPr>
          <a:xfrm>
            <a:off x="892925" y="4429125"/>
            <a:ext cx="2422525" cy="1645920"/>
          </a:xfrm>
          <a:prstGeom prst="rect">
            <a:avLst/>
          </a:prstGeom>
          <a:solidFill>
            <a:schemeClr val="tx1">
              <a:lumMod val="20000"/>
              <a:lumOff val="80000"/>
            </a:schemeClr>
          </a:solidFill>
        </p:spPr>
        <p:txBody>
          <a:bodyPr/>
          <a:lstStyle/>
          <a:p>
            <a:pPr marL="179388" lvl="1" indent="-179388">
              <a:spcAft>
                <a:spcPts val="200"/>
              </a:spcAft>
              <a:buClr>
                <a:srgbClr val="C00000"/>
              </a:buClr>
              <a:buSzPct val="135000"/>
            </a:pPr>
            <a:r>
              <a:rPr lang="en-US" sz="1600" b="1" u="sng" dirty="0" smtClean="0">
                <a:cs typeface="Times New Roman" pitchFamily="18" charset="0"/>
              </a:rPr>
              <a:t>CHALLENGES</a:t>
            </a:r>
            <a:endParaRPr lang="en-US" sz="1600" u="sng" dirty="0" smtClean="0">
              <a:cs typeface="Times New Roman" pitchFamily="18" charset="0"/>
            </a:endParaRPr>
          </a:p>
          <a:p>
            <a:pPr marL="144000" lvl="1" indent="-144000">
              <a:lnSpc>
                <a:spcPts val="1420"/>
              </a:lnSpc>
              <a:spcAft>
                <a:spcPts val="200"/>
              </a:spcAft>
              <a:buClr>
                <a:schemeClr val="accent2"/>
              </a:buClr>
              <a:buSzPct val="75000"/>
              <a:buFont typeface="Wingdings" pitchFamily="2" charset="2"/>
              <a:buChar char="n"/>
            </a:pPr>
            <a:r>
              <a:rPr lang="en-US" sz="1600" dirty="0" smtClean="0"/>
              <a:t>Ultra Deep Water</a:t>
            </a:r>
          </a:p>
          <a:p>
            <a:pPr marL="144000" lvl="1" indent="-144000">
              <a:lnSpc>
                <a:spcPts val="1420"/>
              </a:lnSpc>
              <a:spcAft>
                <a:spcPts val="200"/>
              </a:spcAft>
              <a:buClr>
                <a:schemeClr val="accent2"/>
              </a:buClr>
              <a:buSzPct val="75000"/>
              <a:buFont typeface="Wingdings" pitchFamily="2" charset="2"/>
              <a:buChar char="n"/>
            </a:pPr>
            <a:r>
              <a:rPr lang="en-US" sz="1600" dirty="0" smtClean="0"/>
              <a:t>Steep slope seabed</a:t>
            </a:r>
          </a:p>
          <a:p>
            <a:pPr marL="144000" lvl="1" indent="-144000">
              <a:lnSpc>
                <a:spcPts val="1420"/>
              </a:lnSpc>
              <a:spcAft>
                <a:spcPts val="200"/>
              </a:spcAft>
              <a:buClr>
                <a:schemeClr val="accent2"/>
              </a:buClr>
              <a:buSzPct val="75000"/>
              <a:buFont typeface="Wingdings" pitchFamily="2" charset="2"/>
              <a:buChar char="n"/>
            </a:pPr>
            <a:r>
              <a:rPr lang="en-US" sz="1600" dirty="0" smtClean="0"/>
              <a:t>High pressure </a:t>
            </a:r>
          </a:p>
          <a:p>
            <a:pPr marL="144000" lvl="1" indent="-144000">
              <a:lnSpc>
                <a:spcPts val="1420"/>
              </a:lnSpc>
              <a:spcAft>
                <a:spcPts val="200"/>
              </a:spcAft>
              <a:buClr>
                <a:schemeClr val="accent2"/>
              </a:buClr>
              <a:buSzPct val="75000"/>
              <a:buFont typeface="Wingdings" pitchFamily="2" charset="2"/>
              <a:buChar char="n"/>
            </a:pPr>
            <a:r>
              <a:rPr lang="en-US" sz="1600" dirty="0" smtClean="0"/>
              <a:t>Low perm, high viscosity</a:t>
            </a:r>
          </a:p>
          <a:p>
            <a:pPr marL="144000" lvl="1" indent="-144000">
              <a:lnSpc>
                <a:spcPts val="1420"/>
              </a:lnSpc>
              <a:spcAft>
                <a:spcPts val="200"/>
              </a:spcAft>
              <a:buClr>
                <a:schemeClr val="accent2"/>
              </a:buClr>
              <a:buSzPct val="75000"/>
              <a:buFont typeface="Wingdings" pitchFamily="2" charset="2"/>
              <a:buChar char="n"/>
            </a:pPr>
            <a:r>
              <a:rPr lang="en-US" sz="1600" dirty="0" smtClean="0"/>
              <a:t>Well cost</a:t>
            </a:r>
          </a:p>
        </p:txBody>
      </p:sp>
      <p:sp>
        <p:nvSpPr>
          <p:cNvPr id="23" name="Text Placeholder 6"/>
          <p:cNvSpPr txBox="1">
            <a:spLocks/>
          </p:cNvSpPr>
          <p:nvPr/>
        </p:nvSpPr>
        <p:spPr>
          <a:xfrm>
            <a:off x="3502772" y="2930517"/>
            <a:ext cx="2433158" cy="1340594"/>
          </a:xfrm>
          <a:prstGeom prst="rect">
            <a:avLst/>
          </a:prstGeom>
        </p:spPr>
        <p:txBody>
          <a:bodyPr lIns="0" tIns="0" rIns="0" bIns="0"/>
          <a:lstStyle/>
          <a:p>
            <a:pPr marL="144000" lvl="1" indent="-144000">
              <a:lnSpc>
                <a:spcPts val="1420"/>
              </a:lnSpc>
              <a:spcAft>
                <a:spcPts val="200"/>
              </a:spcAft>
              <a:buClr>
                <a:schemeClr val="accent2"/>
              </a:buClr>
              <a:buSzPct val="75000"/>
              <a:buFont typeface="Wingdings" pitchFamily="2" charset="2"/>
              <a:buChar char="n"/>
            </a:pPr>
            <a:r>
              <a:rPr lang="en-GB" sz="1600" dirty="0" smtClean="0">
                <a:cs typeface="Times New Roman" pitchFamily="18" charset="0"/>
              </a:rPr>
              <a:t>Water Depth: ~7200 ft.</a:t>
            </a:r>
          </a:p>
          <a:p>
            <a:pPr marL="144000" lvl="1" indent="-144000">
              <a:lnSpc>
                <a:spcPts val="1420"/>
              </a:lnSpc>
              <a:spcAft>
                <a:spcPts val="200"/>
              </a:spcAft>
              <a:buClr>
                <a:schemeClr val="accent2"/>
              </a:buClr>
              <a:buSzPct val="75000"/>
              <a:buFont typeface="Wingdings" pitchFamily="2" charset="2"/>
              <a:buChar char="n"/>
            </a:pPr>
            <a:r>
              <a:rPr lang="en-GB" sz="1600" dirty="0" smtClean="0">
                <a:cs typeface="Times New Roman" pitchFamily="18" charset="0"/>
              </a:rPr>
              <a:t>Jurassic Age Reservoirs</a:t>
            </a:r>
          </a:p>
          <a:p>
            <a:pPr marL="144000" lvl="1" indent="-144000">
              <a:lnSpc>
                <a:spcPts val="1420"/>
              </a:lnSpc>
              <a:spcAft>
                <a:spcPts val="200"/>
              </a:spcAft>
              <a:buClr>
                <a:schemeClr val="accent2"/>
              </a:buClr>
              <a:buSzPct val="75000"/>
              <a:buFont typeface="Wingdings" pitchFamily="2" charset="2"/>
              <a:buChar char="n"/>
            </a:pPr>
            <a:r>
              <a:rPr lang="en-GB" sz="1600" dirty="0" smtClean="0">
                <a:cs typeface="Times New Roman" pitchFamily="18" charset="0"/>
              </a:rPr>
              <a:t>Semi-Sub with Subsea tie-backs</a:t>
            </a:r>
          </a:p>
          <a:p>
            <a:pPr marL="144000" lvl="1" indent="-144000">
              <a:lnSpc>
                <a:spcPts val="1420"/>
              </a:lnSpc>
              <a:spcAft>
                <a:spcPts val="200"/>
              </a:spcAft>
              <a:buClr>
                <a:schemeClr val="accent2"/>
              </a:buClr>
              <a:buSzPct val="75000"/>
              <a:buFont typeface="Wingdings" pitchFamily="2" charset="2"/>
              <a:buChar char="n"/>
            </a:pPr>
            <a:r>
              <a:rPr lang="en-GB" sz="1600" dirty="0" smtClean="0">
                <a:cs typeface="Times New Roman" pitchFamily="18" charset="0"/>
              </a:rPr>
              <a:t>Production potential: ~150kboe/d</a:t>
            </a:r>
          </a:p>
          <a:p>
            <a:pPr marL="144000" lvl="1" indent="-144000">
              <a:lnSpc>
                <a:spcPts val="1420"/>
              </a:lnSpc>
              <a:spcAft>
                <a:spcPts val="200"/>
              </a:spcAft>
              <a:buClr>
                <a:schemeClr val="accent2"/>
              </a:buClr>
              <a:buSzPct val="75000"/>
            </a:pPr>
            <a:endParaRPr lang="en-GB" sz="1600" dirty="0" smtClean="0">
              <a:cs typeface="Times New Roman" pitchFamily="18" charset="0"/>
            </a:endParaRPr>
          </a:p>
        </p:txBody>
      </p:sp>
      <p:sp>
        <p:nvSpPr>
          <p:cNvPr id="24" name="Text Placeholder 6"/>
          <p:cNvSpPr txBox="1">
            <a:spLocks/>
          </p:cNvSpPr>
          <p:nvPr/>
        </p:nvSpPr>
        <p:spPr>
          <a:xfrm>
            <a:off x="3498222" y="4429125"/>
            <a:ext cx="2435225" cy="1645920"/>
          </a:xfrm>
          <a:prstGeom prst="rect">
            <a:avLst/>
          </a:prstGeom>
          <a:solidFill>
            <a:schemeClr val="tx1">
              <a:lumMod val="20000"/>
              <a:lumOff val="80000"/>
            </a:schemeClr>
          </a:solidFill>
        </p:spPr>
        <p:txBody>
          <a:bodyPr/>
          <a:lstStyle/>
          <a:p>
            <a:pPr marL="179388" lvl="1" indent="-179388">
              <a:spcAft>
                <a:spcPts val="200"/>
              </a:spcAft>
              <a:buClr>
                <a:srgbClr val="C00000"/>
              </a:buClr>
              <a:buSzPct val="135000"/>
            </a:pPr>
            <a:r>
              <a:rPr lang="en-US" sz="1600" b="1" u="sng" dirty="0" smtClean="0">
                <a:cs typeface="Times New Roman" pitchFamily="18" charset="0"/>
              </a:rPr>
              <a:t>CHALLENGES</a:t>
            </a:r>
            <a:endParaRPr lang="en-US" sz="1600" u="sng" dirty="0" smtClean="0">
              <a:cs typeface="Times New Roman" pitchFamily="18" charset="0"/>
            </a:endParaRPr>
          </a:p>
          <a:p>
            <a:pPr marL="144000" lvl="1" indent="-144000">
              <a:lnSpc>
                <a:spcPts val="1420"/>
              </a:lnSpc>
              <a:spcAft>
                <a:spcPts val="200"/>
              </a:spcAft>
              <a:buClr>
                <a:schemeClr val="accent2"/>
              </a:buClr>
              <a:buSzPct val="75000"/>
              <a:buFont typeface="Wingdings" pitchFamily="2" charset="2"/>
              <a:buChar char="n"/>
            </a:pPr>
            <a:r>
              <a:rPr lang="en-US" sz="1600" dirty="0" smtClean="0"/>
              <a:t>Technically Complex</a:t>
            </a:r>
          </a:p>
          <a:p>
            <a:pPr marL="144000" lvl="1" indent="-144000">
              <a:lnSpc>
                <a:spcPts val="1420"/>
              </a:lnSpc>
              <a:spcAft>
                <a:spcPts val="200"/>
              </a:spcAft>
              <a:buClr>
                <a:schemeClr val="accent2"/>
              </a:buClr>
              <a:buSzPct val="75000"/>
              <a:buFont typeface="Wingdings" pitchFamily="2" charset="2"/>
              <a:buChar char="n"/>
            </a:pPr>
            <a:r>
              <a:rPr lang="en-US" sz="1600" dirty="0" smtClean="0"/>
              <a:t>Deep reservoir</a:t>
            </a:r>
          </a:p>
          <a:p>
            <a:pPr marL="144000" lvl="1" indent="-144000">
              <a:lnSpc>
                <a:spcPts val="1420"/>
              </a:lnSpc>
              <a:spcAft>
                <a:spcPts val="200"/>
              </a:spcAft>
              <a:buClr>
                <a:schemeClr val="accent2"/>
              </a:buClr>
              <a:buSzPct val="75000"/>
              <a:buFont typeface="Wingdings" pitchFamily="2" charset="2"/>
              <a:buChar char="n"/>
            </a:pPr>
            <a:r>
              <a:rPr lang="en-US" sz="1600" dirty="0" smtClean="0"/>
              <a:t>Water Injection</a:t>
            </a:r>
          </a:p>
          <a:p>
            <a:pPr marL="144000" lvl="1" indent="-144000">
              <a:lnSpc>
                <a:spcPts val="1420"/>
              </a:lnSpc>
              <a:spcAft>
                <a:spcPts val="200"/>
              </a:spcAft>
              <a:buClr>
                <a:schemeClr val="accent2"/>
              </a:buClr>
              <a:buSzPct val="75000"/>
              <a:buFont typeface="Wingdings" pitchFamily="2" charset="2"/>
              <a:buChar char="n"/>
            </a:pPr>
            <a:r>
              <a:rPr lang="en-US" sz="1600" dirty="0" smtClean="0"/>
              <a:t>Well Cost</a:t>
            </a:r>
          </a:p>
        </p:txBody>
      </p:sp>
      <p:sp>
        <p:nvSpPr>
          <p:cNvPr id="25" name="Text Placeholder 6"/>
          <p:cNvSpPr txBox="1">
            <a:spLocks/>
          </p:cNvSpPr>
          <p:nvPr/>
        </p:nvSpPr>
        <p:spPr>
          <a:xfrm>
            <a:off x="6120563" y="2930517"/>
            <a:ext cx="2538412" cy="1340594"/>
          </a:xfrm>
          <a:prstGeom prst="rect">
            <a:avLst/>
          </a:prstGeom>
        </p:spPr>
        <p:txBody>
          <a:bodyPr lIns="0" tIns="0" rIns="0" bIns="0"/>
          <a:lstStyle/>
          <a:p>
            <a:pPr marL="144000" lvl="1" indent="-144000">
              <a:lnSpc>
                <a:spcPts val="1420"/>
              </a:lnSpc>
              <a:spcAft>
                <a:spcPts val="200"/>
              </a:spcAft>
              <a:buClr>
                <a:schemeClr val="accent2"/>
              </a:buClr>
              <a:buSzPct val="75000"/>
              <a:buFont typeface="Wingdings" pitchFamily="2" charset="2"/>
              <a:buChar char="n"/>
            </a:pPr>
            <a:r>
              <a:rPr lang="en-GB" sz="1600" dirty="0" smtClean="0">
                <a:cs typeface="Times New Roman" pitchFamily="18" charset="0"/>
              </a:rPr>
              <a:t>Water Depth: ~4000 ft.</a:t>
            </a:r>
          </a:p>
          <a:p>
            <a:pPr marL="144000" lvl="1" indent="-144000">
              <a:lnSpc>
                <a:spcPts val="1420"/>
              </a:lnSpc>
              <a:spcAft>
                <a:spcPts val="200"/>
              </a:spcAft>
              <a:buClr>
                <a:schemeClr val="accent2"/>
              </a:buClr>
              <a:buSzPct val="75000"/>
              <a:buFont typeface="Wingdings" pitchFamily="2" charset="2"/>
              <a:buChar char="n"/>
            </a:pPr>
            <a:r>
              <a:rPr lang="en-GB" sz="1600" dirty="0" smtClean="0">
                <a:cs typeface="Times New Roman" pitchFamily="18" charset="0"/>
              </a:rPr>
              <a:t>Lower Miocene </a:t>
            </a:r>
          </a:p>
          <a:p>
            <a:pPr marL="144000" lvl="1" indent="-144000">
              <a:lnSpc>
                <a:spcPts val="1420"/>
              </a:lnSpc>
              <a:spcAft>
                <a:spcPts val="200"/>
              </a:spcAft>
              <a:buClr>
                <a:schemeClr val="accent2"/>
              </a:buClr>
              <a:buSzPct val="75000"/>
              <a:buFont typeface="Wingdings" pitchFamily="2" charset="2"/>
              <a:buChar char="n"/>
            </a:pPr>
            <a:r>
              <a:rPr lang="en-GB" sz="1600" dirty="0" smtClean="0">
                <a:cs typeface="Times New Roman" pitchFamily="18" charset="0"/>
              </a:rPr>
              <a:t>Semi-Sub with Subsea tie-backs.</a:t>
            </a:r>
          </a:p>
          <a:p>
            <a:pPr marL="144000" lvl="1" indent="-144000">
              <a:lnSpc>
                <a:spcPts val="1420"/>
              </a:lnSpc>
              <a:spcAft>
                <a:spcPts val="200"/>
              </a:spcAft>
              <a:buClr>
                <a:schemeClr val="accent2"/>
              </a:buClr>
              <a:buSzPct val="75000"/>
              <a:buFont typeface="Wingdings" pitchFamily="2" charset="2"/>
              <a:buChar char="n"/>
            </a:pPr>
            <a:r>
              <a:rPr lang="en-GB" sz="1600" dirty="0" smtClean="0">
                <a:cs typeface="Times New Roman" pitchFamily="18" charset="0"/>
              </a:rPr>
              <a:t>Production potential: ~100kboe/d</a:t>
            </a:r>
          </a:p>
        </p:txBody>
      </p:sp>
      <p:sp>
        <p:nvSpPr>
          <p:cNvPr id="26" name="Text Placeholder 6"/>
          <p:cNvSpPr txBox="1">
            <a:spLocks/>
          </p:cNvSpPr>
          <p:nvPr/>
        </p:nvSpPr>
        <p:spPr>
          <a:xfrm>
            <a:off x="6116220" y="4429125"/>
            <a:ext cx="2542756" cy="1645920"/>
          </a:xfrm>
          <a:prstGeom prst="rect">
            <a:avLst/>
          </a:prstGeom>
          <a:solidFill>
            <a:schemeClr val="tx1">
              <a:lumMod val="20000"/>
              <a:lumOff val="80000"/>
            </a:schemeClr>
          </a:solidFill>
        </p:spPr>
        <p:txBody>
          <a:bodyPr/>
          <a:lstStyle/>
          <a:p>
            <a:pPr marL="179388" lvl="1" indent="-179388">
              <a:spcAft>
                <a:spcPts val="200"/>
              </a:spcAft>
              <a:buClr>
                <a:srgbClr val="C00000"/>
              </a:buClr>
              <a:buSzPct val="135000"/>
            </a:pPr>
            <a:r>
              <a:rPr lang="en-US" sz="1600" b="1" u="sng" dirty="0" smtClean="0">
                <a:cs typeface="Times New Roman" pitchFamily="18" charset="0"/>
              </a:rPr>
              <a:t>CHALLENGES</a:t>
            </a:r>
            <a:endParaRPr lang="en-US" sz="1600" u="sng" dirty="0" smtClean="0">
              <a:cs typeface="Times New Roman" pitchFamily="18" charset="0"/>
            </a:endParaRPr>
          </a:p>
          <a:p>
            <a:pPr marL="144000" lvl="1" indent="-144000">
              <a:lnSpc>
                <a:spcPts val="1420"/>
              </a:lnSpc>
              <a:spcAft>
                <a:spcPts val="200"/>
              </a:spcAft>
              <a:buClr>
                <a:schemeClr val="accent2"/>
              </a:buClr>
              <a:buSzPct val="75000"/>
              <a:buFont typeface="Wingdings" pitchFamily="2" charset="2"/>
              <a:buChar char="n"/>
            </a:pPr>
            <a:r>
              <a:rPr lang="en-US" sz="1600" dirty="0" smtClean="0"/>
              <a:t>Deep Wells</a:t>
            </a:r>
          </a:p>
          <a:p>
            <a:pPr marL="144000" lvl="1" indent="-144000">
              <a:lnSpc>
                <a:spcPts val="1420"/>
              </a:lnSpc>
              <a:spcAft>
                <a:spcPts val="200"/>
              </a:spcAft>
              <a:buClr>
                <a:schemeClr val="accent2"/>
              </a:buClr>
              <a:buSzPct val="75000"/>
              <a:buFont typeface="Wingdings" pitchFamily="2" charset="2"/>
              <a:buChar char="n"/>
            </a:pPr>
            <a:r>
              <a:rPr lang="en-US" sz="1600" dirty="0" smtClean="0"/>
              <a:t>Technically Complex</a:t>
            </a:r>
          </a:p>
          <a:p>
            <a:pPr marL="144000" lvl="1" indent="-144000">
              <a:lnSpc>
                <a:spcPts val="1420"/>
              </a:lnSpc>
              <a:spcAft>
                <a:spcPts val="200"/>
              </a:spcAft>
              <a:buClr>
                <a:schemeClr val="accent2"/>
              </a:buClr>
              <a:buSzPct val="75000"/>
              <a:buFont typeface="Wingdings" pitchFamily="2" charset="2"/>
              <a:buChar char="n"/>
            </a:pPr>
            <a:r>
              <a:rPr lang="en-US" sz="1600" dirty="0" smtClean="0"/>
              <a:t>Low perm, high viscosity</a:t>
            </a:r>
          </a:p>
          <a:p>
            <a:pPr marL="144000" lvl="1" indent="-144000">
              <a:lnSpc>
                <a:spcPts val="1420"/>
              </a:lnSpc>
              <a:spcAft>
                <a:spcPts val="200"/>
              </a:spcAft>
              <a:buClr>
                <a:schemeClr val="accent2"/>
              </a:buClr>
              <a:buSzPct val="75000"/>
              <a:buFont typeface="Wingdings" pitchFamily="2" charset="2"/>
              <a:buChar char="n"/>
            </a:pPr>
            <a:r>
              <a:rPr lang="en-US" sz="1600" dirty="0" smtClean="0"/>
              <a:t>Artificial Lift </a:t>
            </a:r>
          </a:p>
          <a:p>
            <a:pPr marL="144000" lvl="1" indent="-144000">
              <a:lnSpc>
                <a:spcPts val="1420"/>
              </a:lnSpc>
              <a:spcAft>
                <a:spcPts val="200"/>
              </a:spcAft>
              <a:buClr>
                <a:schemeClr val="accent2"/>
              </a:buClr>
              <a:buSzPct val="75000"/>
              <a:buFont typeface="Wingdings" pitchFamily="2" charset="2"/>
              <a:buChar char="n"/>
            </a:pPr>
            <a:r>
              <a:rPr lang="en-US" sz="1600" dirty="0" smtClean="0"/>
              <a:t>HP Gas Injection</a:t>
            </a:r>
          </a:p>
          <a:p>
            <a:pPr marL="144000" lvl="1" indent="-144000">
              <a:lnSpc>
                <a:spcPts val="1420"/>
              </a:lnSpc>
              <a:spcAft>
                <a:spcPts val="200"/>
              </a:spcAft>
              <a:buClr>
                <a:schemeClr val="accent2"/>
              </a:buClr>
              <a:buSzPct val="75000"/>
              <a:buFont typeface="Wingdings" pitchFamily="2" charset="2"/>
              <a:buChar char="n"/>
            </a:pPr>
            <a:r>
              <a:rPr lang="en-US" sz="1600" dirty="0" smtClean="0"/>
              <a:t>Well Cost</a:t>
            </a:r>
          </a:p>
        </p:txBody>
      </p:sp>
      <p:sp>
        <p:nvSpPr>
          <p:cNvPr id="27" name="Text Placeholder 6"/>
          <p:cNvSpPr txBox="1">
            <a:spLocks/>
          </p:cNvSpPr>
          <p:nvPr/>
        </p:nvSpPr>
        <p:spPr>
          <a:xfrm>
            <a:off x="882293" y="988973"/>
            <a:ext cx="2433158" cy="427112"/>
          </a:xfrm>
          <a:prstGeom prst="rect">
            <a:avLst/>
          </a:prstGeom>
        </p:spPr>
        <p:txBody>
          <a:bodyPr lIns="0" tIns="0" rIns="0" bIns="0"/>
          <a:lstStyle/>
          <a:p>
            <a:pPr marL="144000" lvl="1" indent="-144000">
              <a:lnSpc>
                <a:spcPts val="1420"/>
              </a:lnSpc>
              <a:spcAft>
                <a:spcPts val="200"/>
              </a:spcAft>
              <a:buClr>
                <a:schemeClr val="accent2"/>
              </a:buClr>
              <a:buSzPct val="75000"/>
            </a:pPr>
            <a:r>
              <a:rPr lang="en-US" b="1" dirty="0" smtClean="0">
                <a:cs typeface="Times New Roman" pitchFamily="18" charset="0"/>
              </a:rPr>
              <a:t>Stones</a:t>
            </a:r>
            <a:endParaRPr lang="en-US" b="1" dirty="0" smtClean="0"/>
          </a:p>
        </p:txBody>
      </p:sp>
      <p:sp>
        <p:nvSpPr>
          <p:cNvPr id="28" name="Text Placeholder 6"/>
          <p:cNvSpPr txBox="1">
            <a:spLocks/>
          </p:cNvSpPr>
          <p:nvPr/>
        </p:nvSpPr>
        <p:spPr>
          <a:xfrm>
            <a:off x="3502772" y="988973"/>
            <a:ext cx="2433158" cy="427112"/>
          </a:xfrm>
          <a:prstGeom prst="rect">
            <a:avLst/>
          </a:prstGeom>
        </p:spPr>
        <p:txBody>
          <a:bodyPr lIns="0" tIns="0" rIns="0" bIns="0"/>
          <a:lstStyle/>
          <a:p>
            <a:pPr marL="144000" lvl="1" indent="-144000">
              <a:lnSpc>
                <a:spcPts val="1420"/>
              </a:lnSpc>
              <a:spcAft>
                <a:spcPts val="200"/>
              </a:spcAft>
              <a:buClr>
                <a:schemeClr val="accent2"/>
              </a:buClr>
              <a:buSzPct val="75000"/>
            </a:pPr>
            <a:r>
              <a:rPr lang="en-GB" b="1" dirty="0" smtClean="0">
                <a:cs typeface="Times New Roman" pitchFamily="18" charset="0"/>
              </a:rPr>
              <a:t>Appomattox</a:t>
            </a:r>
          </a:p>
        </p:txBody>
      </p:sp>
      <p:sp>
        <p:nvSpPr>
          <p:cNvPr id="29" name="Text Placeholder 6"/>
          <p:cNvSpPr txBox="1">
            <a:spLocks/>
          </p:cNvSpPr>
          <p:nvPr/>
        </p:nvSpPr>
        <p:spPr>
          <a:xfrm>
            <a:off x="6120563" y="988973"/>
            <a:ext cx="2538412" cy="427112"/>
          </a:xfrm>
          <a:prstGeom prst="rect">
            <a:avLst/>
          </a:prstGeom>
        </p:spPr>
        <p:txBody>
          <a:bodyPr lIns="0" tIns="0" rIns="0" bIns="0"/>
          <a:lstStyle/>
          <a:p>
            <a:pPr marL="144000" lvl="1" indent="-144000">
              <a:lnSpc>
                <a:spcPts val="1420"/>
              </a:lnSpc>
              <a:spcAft>
                <a:spcPts val="200"/>
              </a:spcAft>
              <a:buClr>
                <a:schemeClr val="accent2"/>
              </a:buClr>
              <a:buSzPct val="75000"/>
            </a:pPr>
            <a:r>
              <a:rPr lang="en-GB" b="1" dirty="0" smtClean="0">
                <a:cs typeface="Times New Roman" pitchFamily="18" charset="0"/>
              </a:rPr>
              <a:t>Vito</a:t>
            </a:r>
          </a:p>
        </p:txBody>
      </p:sp>
      <p:pic>
        <p:nvPicPr>
          <p:cNvPr id="30" name="Picture 5" descr="C:\Users\alan.power\AppData\Local\Microsoft\Windows\Temporary Internet Files\Content.Outlook\6EEAS3LK\Full Appo Filed Layout-2014-04-30a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07771" y="1208048"/>
            <a:ext cx="2441448" cy="1645920"/>
          </a:xfrm>
          <a:prstGeom prst="rect">
            <a:avLst/>
          </a:prstGeom>
          <a:noFill/>
          <a:ln w="12700">
            <a:solidFill>
              <a:schemeClr val="tx1"/>
            </a:solidFill>
          </a:ln>
        </p:spPr>
      </p:pic>
    </p:spTree>
    <p:extLst>
      <p:ext uri="{BB962C8B-B14F-4D97-AF65-F5344CB8AC3E}">
        <p14:creationId xmlns:p14="http://schemas.microsoft.com/office/powerpoint/2010/main" val="386960708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challenges to the future of </a:t>
            </a:r>
            <a:r>
              <a:rPr lang="en-US" dirty="0" err="1" smtClean="0"/>
              <a:t>deepwater</a:t>
            </a:r>
            <a:r>
              <a:rPr lang="en-US" dirty="0" smtClean="0"/>
              <a:t> GOM</a:t>
            </a:r>
            <a:endParaRPr lang="en-US" dirty="0"/>
          </a:p>
        </p:txBody>
      </p:sp>
      <p:sp>
        <p:nvSpPr>
          <p:cNvPr id="3" name="Slide Number Placeholder 2"/>
          <p:cNvSpPr>
            <a:spLocks noGrp="1"/>
          </p:cNvSpPr>
          <p:nvPr>
            <p:ph type="sldNum" sz="quarter" idx="4"/>
          </p:nvPr>
        </p:nvSpPr>
        <p:spPr/>
        <p:txBody>
          <a:bodyPr/>
          <a:lstStyle/>
          <a:p>
            <a:fld id="{D32BAE6A-B452-4007-8177-56DD051636F9}" type="slidenum">
              <a:rPr lang="en-GB" smtClean="0"/>
              <a:pPr/>
              <a:t>8</a:t>
            </a:fld>
            <a:endParaRPr lang="en-GB" dirty="0"/>
          </a:p>
        </p:txBody>
      </p:sp>
      <p:sp>
        <p:nvSpPr>
          <p:cNvPr id="4" name="Date Placeholder 3"/>
          <p:cNvSpPr>
            <a:spLocks noGrp="1"/>
          </p:cNvSpPr>
          <p:nvPr>
            <p:ph type="dt" sz="half" idx="2"/>
          </p:nvPr>
        </p:nvSpPr>
        <p:spPr/>
        <p:txBody>
          <a:bodyPr/>
          <a:lstStyle/>
          <a:p>
            <a:r>
              <a:rPr lang="en-US" smtClean="0"/>
              <a:t>August 2014</a:t>
            </a:r>
            <a:endParaRPr lang="en-GB" dirty="0"/>
          </a:p>
        </p:txBody>
      </p:sp>
      <p:sp>
        <p:nvSpPr>
          <p:cNvPr id="5" name="Footer Placeholder 4"/>
          <p:cNvSpPr>
            <a:spLocks noGrp="1"/>
          </p:cNvSpPr>
          <p:nvPr>
            <p:ph type="ftr" sz="quarter" idx="3"/>
          </p:nvPr>
        </p:nvSpPr>
        <p:spPr/>
        <p:txBody>
          <a:bodyPr/>
          <a:lstStyle/>
          <a:p>
            <a:pPr>
              <a:defRPr/>
            </a:pPr>
            <a:r>
              <a:rPr lang="en-GB" smtClean="0"/>
              <a:t> </a:t>
            </a:r>
            <a:endParaRPr lang="en-US" dirty="0"/>
          </a:p>
        </p:txBody>
      </p:sp>
      <p:sp>
        <p:nvSpPr>
          <p:cNvPr id="6" name="Rounded Rectangle 5"/>
          <p:cNvSpPr/>
          <p:nvPr/>
        </p:nvSpPr>
        <p:spPr>
          <a:xfrm>
            <a:off x="1807218" y="1288325"/>
            <a:ext cx="5577840" cy="685800"/>
          </a:xfrm>
          <a:prstGeom prst="round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endParaRPr>
          </a:p>
        </p:txBody>
      </p:sp>
      <p:sp>
        <p:nvSpPr>
          <p:cNvPr id="7" name="Rounded Rectangle 6"/>
          <p:cNvSpPr/>
          <p:nvPr/>
        </p:nvSpPr>
        <p:spPr>
          <a:xfrm>
            <a:off x="1807218" y="2126525"/>
            <a:ext cx="5577840" cy="685800"/>
          </a:xfrm>
          <a:prstGeom prst="round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endParaRPr>
          </a:p>
        </p:txBody>
      </p:sp>
      <p:sp>
        <p:nvSpPr>
          <p:cNvPr id="8" name="TextBox 7"/>
          <p:cNvSpPr txBox="1"/>
          <p:nvPr/>
        </p:nvSpPr>
        <p:spPr>
          <a:xfrm>
            <a:off x="1994715" y="2238593"/>
            <a:ext cx="4086375" cy="461665"/>
          </a:xfrm>
          <a:prstGeom prst="rect">
            <a:avLst/>
          </a:prstGeom>
          <a:noFill/>
        </p:spPr>
        <p:txBody>
          <a:bodyPr wrap="none" rtlCol="0">
            <a:spAutoFit/>
          </a:bodyPr>
          <a:lstStyle/>
          <a:p>
            <a:r>
              <a:rPr lang="en-US" sz="2400" dirty="0" smtClean="0"/>
              <a:t>Capital intensity of Deepwater</a:t>
            </a:r>
            <a:endParaRPr lang="en-US" sz="2400" dirty="0"/>
          </a:p>
        </p:txBody>
      </p:sp>
      <p:sp>
        <p:nvSpPr>
          <p:cNvPr id="9" name="Rounded Rectangle 8"/>
          <p:cNvSpPr/>
          <p:nvPr/>
        </p:nvSpPr>
        <p:spPr>
          <a:xfrm>
            <a:off x="1807218" y="3796277"/>
            <a:ext cx="5577840" cy="685800"/>
          </a:xfrm>
          <a:prstGeom prst="round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endParaRPr>
          </a:p>
        </p:txBody>
      </p:sp>
      <p:sp>
        <p:nvSpPr>
          <p:cNvPr id="10" name="TextBox 9"/>
          <p:cNvSpPr txBox="1"/>
          <p:nvPr/>
        </p:nvSpPr>
        <p:spPr>
          <a:xfrm>
            <a:off x="1994715" y="3908345"/>
            <a:ext cx="5528565" cy="461665"/>
          </a:xfrm>
          <a:prstGeom prst="rect">
            <a:avLst/>
          </a:prstGeom>
          <a:noFill/>
        </p:spPr>
        <p:txBody>
          <a:bodyPr wrap="none" rtlCol="0">
            <a:spAutoFit/>
          </a:bodyPr>
          <a:lstStyle/>
          <a:p>
            <a:r>
              <a:rPr lang="en-US" sz="2400" dirty="0" smtClean="0"/>
              <a:t>Subsea system reliability and intervention</a:t>
            </a:r>
            <a:endParaRPr lang="en-US" sz="2400" dirty="0"/>
          </a:p>
        </p:txBody>
      </p:sp>
      <p:sp>
        <p:nvSpPr>
          <p:cNvPr id="11" name="Rounded Rectangle 10"/>
          <p:cNvSpPr/>
          <p:nvPr/>
        </p:nvSpPr>
        <p:spPr>
          <a:xfrm>
            <a:off x="1807218" y="4655743"/>
            <a:ext cx="5577840" cy="685800"/>
          </a:xfrm>
          <a:prstGeom prst="round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endParaRPr>
          </a:p>
        </p:txBody>
      </p:sp>
      <p:sp>
        <p:nvSpPr>
          <p:cNvPr id="12" name="TextBox 11"/>
          <p:cNvSpPr txBox="1"/>
          <p:nvPr/>
        </p:nvSpPr>
        <p:spPr>
          <a:xfrm>
            <a:off x="1994715" y="4767811"/>
            <a:ext cx="3469219" cy="461665"/>
          </a:xfrm>
          <a:prstGeom prst="rect">
            <a:avLst/>
          </a:prstGeom>
          <a:noFill/>
        </p:spPr>
        <p:txBody>
          <a:bodyPr wrap="none" rtlCol="0">
            <a:spAutoFit/>
          </a:bodyPr>
          <a:lstStyle/>
          <a:p>
            <a:r>
              <a:rPr lang="en-US" sz="2400" dirty="0" smtClean="0"/>
              <a:t>Deepwater abandonment</a:t>
            </a:r>
            <a:endParaRPr lang="en-US" sz="2400" dirty="0"/>
          </a:p>
        </p:txBody>
      </p:sp>
      <p:grpSp>
        <p:nvGrpSpPr>
          <p:cNvPr id="13" name="Group 12"/>
          <p:cNvGrpSpPr/>
          <p:nvPr/>
        </p:nvGrpSpPr>
        <p:grpSpPr>
          <a:xfrm>
            <a:off x="1385209" y="1308940"/>
            <a:ext cx="594360" cy="646331"/>
            <a:chOff x="1701211" y="4878248"/>
            <a:chExt cx="594360" cy="646331"/>
          </a:xfrm>
        </p:grpSpPr>
        <p:sp>
          <p:nvSpPr>
            <p:cNvPr id="14" name="Oval 13"/>
            <p:cNvSpPr/>
            <p:nvPr/>
          </p:nvSpPr>
          <p:spPr>
            <a:xfrm>
              <a:off x="1701211" y="4920792"/>
              <a:ext cx="594360" cy="594360"/>
            </a:xfrm>
            <a:prstGeom prst="ellipse">
              <a:avLst/>
            </a:prstGeom>
            <a:solidFill>
              <a:schemeClr val="accent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1792010" y="4878248"/>
              <a:ext cx="418704"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Calibri" pitchFamily="34" charset="0"/>
                </a:rPr>
                <a:t>1</a:t>
              </a:r>
              <a:endParaRPr lang="en-US" sz="3600" dirty="0">
                <a:solidFill>
                  <a:schemeClr val="bg1"/>
                </a:solidFill>
                <a:effectLst>
                  <a:outerShdw blurRad="38100" dist="38100" dir="2700000" algn="tl">
                    <a:srgbClr val="000000">
                      <a:alpha val="43137"/>
                    </a:srgbClr>
                  </a:outerShdw>
                </a:effectLst>
                <a:latin typeface="Calibri" pitchFamily="34" charset="0"/>
              </a:endParaRPr>
            </a:p>
          </p:txBody>
        </p:sp>
      </p:grpSp>
      <p:sp>
        <p:nvSpPr>
          <p:cNvPr id="16" name="TextBox 15"/>
          <p:cNvSpPr txBox="1"/>
          <p:nvPr/>
        </p:nvSpPr>
        <p:spPr>
          <a:xfrm>
            <a:off x="1994715" y="1412925"/>
            <a:ext cx="2404826" cy="461665"/>
          </a:xfrm>
          <a:prstGeom prst="rect">
            <a:avLst/>
          </a:prstGeom>
          <a:noFill/>
        </p:spPr>
        <p:txBody>
          <a:bodyPr wrap="none" rtlCol="0">
            <a:spAutoFit/>
          </a:bodyPr>
          <a:lstStyle/>
          <a:p>
            <a:r>
              <a:rPr lang="en-US" sz="2400" dirty="0" smtClean="0"/>
              <a:t>People capability</a:t>
            </a:r>
            <a:endParaRPr lang="en-US" sz="2400" dirty="0"/>
          </a:p>
        </p:txBody>
      </p:sp>
      <p:grpSp>
        <p:nvGrpSpPr>
          <p:cNvPr id="17" name="Group 16"/>
          <p:cNvGrpSpPr/>
          <p:nvPr/>
        </p:nvGrpSpPr>
        <p:grpSpPr>
          <a:xfrm>
            <a:off x="1385209" y="2141445"/>
            <a:ext cx="594360" cy="646331"/>
            <a:chOff x="1701211" y="4878248"/>
            <a:chExt cx="594360" cy="646331"/>
          </a:xfrm>
        </p:grpSpPr>
        <p:sp>
          <p:nvSpPr>
            <p:cNvPr id="18" name="Oval 17"/>
            <p:cNvSpPr/>
            <p:nvPr/>
          </p:nvSpPr>
          <p:spPr>
            <a:xfrm>
              <a:off x="1701211" y="4920792"/>
              <a:ext cx="594360" cy="594360"/>
            </a:xfrm>
            <a:prstGeom prst="ellipse">
              <a:avLst/>
            </a:prstGeom>
            <a:solidFill>
              <a:schemeClr val="accent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1792010" y="4878248"/>
              <a:ext cx="418704"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Calibri" pitchFamily="34" charset="0"/>
                </a:rPr>
                <a:t>2</a:t>
              </a:r>
              <a:endParaRPr lang="en-US" sz="3600" dirty="0">
                <a:solidFill>
                  <a:schemeClr val="bg1"/>
                </a:solidFill>
                <a:effectLst>
                  <a:outerShdw blurRad="38100" dist="38100" dir="2700000" algn="tl">
                    <a:srgbClr val="000000">
                      <a:alpha val="43137"/>
                    </a:srgbClr>
                  </a:outerShdw>
                </a:effectLst>
                <a:latin typeface="Calibri" pitchFamily="34" charset="0"/>
              </a:endParaRPr>
            </a:p>
          </p:txBody>
        </p:sp>
      </p:grpSp>
      <p:grpSp>
        <p:nvGrpSpPr>
          <p:cNvPr id="20" name="Group 19"/>
          <p:cNvGrpSpPr/>
          <p:nvPr/>
        </p:nvGrpSpPr>
        <p:grpSpPr>
          <a:xfrm>
            <a:off x="1385209" y="3810145"/>
            <a:ext cx="594360" cy="646331"/>
            <a:chOff x="1701211" y="4878248"/>
            <a:chExt cx="594360" cy="646331"/>
          </a:xfrm>
        </p:grpSpPr>
        <p:sp>
          <p:nvSpPr>
            <p:cNvPr id="21" name="Oval 20"/>
            <p:cNvSpPr/>
            <p:nvPr/>
          </p:nvSpPr>
          <p:spPr>
            <a:xfrm>
              <a:off x="1701211" y="4920792"/>
              <a:ext cx="594360" cy="594360"/>
            </a:xfrm>
            <a:prstGeom prst="ellipse">
              <a:avLst/>
            </a:prstGeom>
            <a:solidFill>
              <a:schemeClr val="accent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p:cNvSpPr txBox="1"/>
            <p:nvPr/>
          </p:nvSpPr>
          <p:spPr>
            <a:xfrm>
              <a:off x="1792010" y="4878248"/>
              <a:ext cx="418704"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Calibri" pitchFamily="34" charset="0"/>
                </a:rPr>
                <a:t>4</a:t>
              </a:r>
              <a:endParaRPr lang="en-US" sz="3600" dirty="0">
                <a:solidFill>
                  <a:schemeClr val="bg1"/>
                </a:solidFill>
                <a:effectLst>
                  <a:outerShdw blurRad="38100" dist="38100" dir="2700000" algn="tl">
                    <a:srgbClr val="000000">
                      <a:alpha val="43137"/>
                    </a:srgbClr>
                  </a:outerShdw>
                </a:effectLst>
                <a:latin typeface="Calibri" pitchFamily="34" charset="0"/>
              </a:endParaRPr>
            </a:p>
          </p:txBody>
        </p:sp>
      </p:grpSp>
      <p:grpSp>
        <p:nvGrpSpPr>
          <p:cNvPr id="23" name="Group 22"/>
          <p:cNvGrpSpPr/>
          <p:nvPr/>
        </p:nvGrpSpPr>
        <p:grpSpPr>
          <a:xfrm>
            <a:off x="1385209" y="4664773"/>
            <a:ext cx="594360" cy="646331"/>
            <a:chOff x="1701211" y="4878248"/>
            <a:chExt cx="594360" cy="646331"/>
          </a:xfrm>
        </p:grpSpPr>
        <p:sp>
          <p:nvSpPr>
            <p:cNvPr id="24" name="Oval 23"/>
            <p:cNvSpPr/>
            <p:nvPr/>
          </p:nvSpPr>
          <p:spPr>
            <a:xfrm>
              <a:off x="1701211" y="4920792"/>
              <a:ext cx="594360" cy="594360"/>
            </a:xfrm>
            <a:prstGeom prst="ellipse">
              <a:avLst/>
            </a:prstGeom>
            <a:solidFill>
              <a:schemeClr val="accent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p:cNvSpPr txBox="1"/>
            <p:nvPr/>
          </p:nvSpPr>
          <p:spPr>
            <a:xfrm>
              <a:off x="1792010" y="4878248"/>
              <a:ext cx="418704"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Calibri" pitchFamily="34" charset="0"/>
                </a:rPr>
                <a:t>5</a:t>
              </a:r>
              <a:endParaRPr lang="en-US" sz="3600" dirty="0">
                <a:solidFill>
                  <a:schemeClr val="bg1"/>
                </a:solidFill>
                <a:effectLst>
                  <a:outerShdw blurRad="38100" dist="38100" dir="2700000" algn="tl">
                    <a:srgbClr val="000000">
                      <a:alpha val="43137"/>
                    </a:srgbClr>
                  </a:outerShdw>
                </a:effectLst>
                <a:latin typeface="Calibri" pitchFamily="34" charset="0"/>
              </a:endParaRPr>
            </a:p>
          </p:txBody>
        </p:sp>
      </p:grpSp>
      <p:sp>
        <p:nvSpPr>
          <p:cNvPr id="26" name="Rounded Rectangle 25"/>
          <p:cNvSpPr/>
          <p:nvPr/>
        </p:nvSpPr>
        <p:spPr>
          <a:xfrm>
            <a:off x="1816743" y="2964725"/>
            <a:ext cx="5577840" cy="685800"/>
          </a:xfrm>
          <a:prstGeom prst="roundRect">
            <a:avLst/>
          </a:prstGeom>
          <a:solidFill>
            <a:schemeClr val="accent2">
              <a:lumMod val="40000"/>
              <a:lumOff val="60000"/>
            </a:schemeClr>
          </a:solidFill>
        </p:spPr>
        <p:style>
          <a:lnRef idx="1">
            <a:schemeClr val="dk1"/>
          </a:lnRef>
          <a:fillRef idx="2">
            <a:schemeClr val="dk1"/>
          </a:fillRef>
          <a:effectRef idx="1">
            <a:schemeClr val="dk1"/>
          </a:effectRef>
          <a:fontRef idx="minor">
            <a:schemeClr val="dk1"/>
          </a:fontRef>
        </p:style>
        <p:txBody>
          <a:bodyPr rtlCol="0" anchor="ctr"/>
          <a:lstStyle/>
          <a:p>
            <a:pPr algn="ctr"/>
            <a:endParaRPr lang="en-US" dirty="0">
              <a:latin typeface="Calibri" pitchFamily="34" charset="0"/>
            </a:endParaRPr>
          </a:p>
        </p:txBody>
      </p:sp>
      <p:sp>
        <p:nvSpPr>
          <p:cNvPr id="27" name="TextBox 26"/>
          <p:cNvSpPr txBox="1"/>
          <p:nvPr/>
        </p:nvSpPr>
        <p:spPr>
          <a:xfrm>
            <a:off x="2004240" y="3076793"/>
            <a:ext cx="2912464" cy="461665"/>
          </a:xfrm>
          <a:prstGeom prst="rect">
            <a:avLst/>
          </a:prstGeom>
          <a:noFill/>
        </p:spPr>
        <p:txBody>
          <a:bodyPr wrap="none" rtlCol="0">
            <a:spAutoFit/>
          </a:bodyPr>
          <a:lstStyle/>
          <a:p>
            <a:r>
              <a:rPr lang="en-US" sz="2400" dirty="0" smtClean="0"/>
              <a:t>Effective Partnerships</a:t>
            </a:r>
            <a:endParaRPr lang="en-US" sz="2400" dirty="0"/>
          </a:p>
        </p:txBody>
      </p:sp>
      <p:grpSp>
        <p:nvGrpSpPr>
          <p:cNvPr id="28" name="Group 27"/>
          <p:cNvGrpSpPr/>
          <p:nvPr/>
        </p:nvGrpSpPr>
        <p:grpSpPr>
          <a:xfrm>
            <a:off x="1394734" y="2979645"/>
            <a:ext cx="594360" cy="646331"/>
            <a:chOff x="1701211" y="4878248"/>
            <a:chExt cx="594360" cy="646331"/>
          </a:xfrm>
        </p:grpSpPr>
        <p:sp>
          <p:nvSpPr>
            <p:cNvPr id="29" name="Oval 28"/>
            <p:cNvSpPr/>
            <p:nvPr/>
          </p:nvSpPr>
          <p:spPr>
            <a:xfrm>
              <a:off x="1701211" y="4920792"/>
              <a:ext cx="594360" cy="594360"/>
            </a:xfrm>
            <a:prstGeom prst="ellipse">
              <a:avLst/>
            </a:prstGeom>
            <a:solidFill>
              <a:schemeClr val="accent2"/>
            </a:solidFill>
            <a:ln>
              <a:noFill/>
            </a:ln>
            <a:scene3d>
              <a:camera prst="orthographicFront"/>
              <a:lightRig rig="threePt" dir="t"/>
            </a:scene3d>
            <a:sp3d prstMaterial="metal">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p:cNvSpPr txBox="1"/>
            <p:nvPr/>
          </p:nvSpPr>
          <p:spPr>
            <a:xfrm>
              <a:off x="1792010" y="4878248"/>
              <a:ext cx="418704" cy="646331"/>
            </a:xfrm>
            <a:prstGeom prst="rect">
              <a:avLst/>
            </a:prstGeom>
            <a:noFill/>
          </p:spPr>
          <p:txBody>
            <a:bodyPr wrap="none" rtlCol="0">
              <a:spAutoFit/>
            </a:bodyPr>
            <a:lstStyle/>
            <a:p>
              <a:r>
                <a:rPr lang="en-US" sz="3600" dirty="0" smtClean="0">
                  <a:solidFill>
                    <a:schemeClr val="bg1"/>
                  </a:solidFill>
                  <a:effectLst>
                    <a:outerShdw blurRad="38100" dist="38100" dir="2700000" algn="tl">
                      <a:srgbClr val="000000">
                        <a:alpha val="43137"/>
                      </a:srgbClr>
                    </a:outerShdw>
                  </a:effectLst>
                  <a:latin typeface="Calibri" pitchFamily="34" charset="0"/>
                </a:rPr>
                <a:t>3</a:t>
              </a:r>
              <a:endParaRPr lang="en-US" sz="3600" dirty="0">
                <a:solidFill>
                  <a:schemeClr val="bg1"/>
                </a:solidFill>
                <a:effectLst>
                  <a:outerShdw blurRad="38100" dist="38100" dir="2700000" algn="tl">
                    <a:srgbClr val="000000">
                      <a:alpha val="43137"/>
                    </a:srgbClr>
                  </a:outerShdw>
                </a:effectLst>
                <a:latin typeface="Calibri" pitchFamily="34" charset="0"/>
              </a:endParaRPr>
            </a:p>
          </p:txBody>
        </p:sp>
      </p:grpSp>
    </p:spTree>
    <p:extLst>
      <p:ext uri="{BB962C8B-B14F-4D97-AF65-F5344CB8AC3E}">
        <p14:creationId xmlns:p14="http://schemas.microsoft.com/office/powerpoint/2010/main" val="37370196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565" y="295200"/>
            <a:ext cx="8238947" cy="419156"/>
          </a:xfrm>
        </p:spPr>
        <p:txBody>
          <a:bodyPr/>
          <a:lstStyle/>
          <a:p>
            <a:r>
              <a:rPr lang="en-US" dirty="0" smtClean="0"/>
              <a:t>People capability: Expediting the learning curve!</a:t>
            </a:r>
            <a:endParaRPr lang="en-US" dirty="0"/>
          </a:p>
        </p:txBody>
      </p:sp>
      <p:sp>
        <p:nvSpPr>
          <p:cNvPr id="3" name="Slide Number Placeholder 2"/>
          <p:cNvSpPr>
            <a:spLocks noGrp="1"/>
          </p:cNvSpPr>
          <p:nvPr>
            <p:ph type="sldNum" sz="quarter" idx="4"/>
          </p:nvPr>
        </p:nvSpPr>
        <p:spPr/>
        <p:txBody>
          <a:bodyPr/>
          <a:lstStyle/>
          <a:p>
            <a:fld id="{D32BAE6A-B452-4007-8177-56DD051636F9}" type="slidenum">
              <a:rPr lang="en-GB" smtClean="0"/>
              <a:pPr/>
              <a:t>9</a:t>
            </a:fld>
            <a:endParaRPr lang="en-GB" dirty="0"/>
          </a:p>
        </p:txBody>
      </p:sp>
      <p:sp>
        <p:nvSpPr>
          <p:cNvPr id="4" name="Date Placeholder 3"/>
          <p:cNvSpPr>
            <a:spLocks noGrp="1"/>
          </p:cNvSpPr>
          <p:nvPr>
            <p:ph type="dt" sz="half" idx="2"/>
          </p:nvPr>
        </p:nvSpPr>
        <p:spPr/>
        <p:txBody>
          <a:bodyPr/>
          <a:lstStyle/>
          <a:p>
            <a:r>
              <a:rPr lang="en-US" smtClean="0"/>
              <a:t>August 2014</a:t>
            </a:r>
            <a:endParaRPr lang="en-GB" dirty="0"/>
          </a:p>
        </p:txBody>
      </p:sp>
      <p:sp>
        <p:nvSpPr>
          <p:cNvPr id="5" name="Footer Placeholder 4"/>
          <p:cNvSpPr>
            <a:spLocks noGrp="1"/>
          </p:cNvSpPr>
          <p:nvPr>
            <p:ph type="ftr" sz="quarter" idx="3"/>
          </p:nvPr>
        </p:nvSpPr>
        <p:spPr/>
        <p:txBody>
          <a:bodyPr/>
          <a:lstStyle/>
          <a:p>
            <a:pPr>
              <a:defRPr/>
            </a:pPr>
            <a:r>
              <a:rPr lang="en-GB" smtClean="0"/>
              <a:t> </a:t>
            </a:r>
            <a:endParaRPr lang="en-US" dirty="0"/>
          </a:p>
        </p:txBody>
      </p:sp>
      <p:pic>
        <p:nvPicPr>
          <p:cNvPr id="6" name="Picture 5" descr="BOOST Building.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6315" y="3722968"/>
            <a:ext cx="4839085" cy="2960705"/>
          </a:xfrm>
          <a:prstGeom prst="rect">
            <a:avLst/>
          </a:prstGeom>
        </p:spPr>
      </p:pic>
      <p:pic>
        <p:nvPicPr>
          <p:cNvPr id="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95451" y="3729643"/>
            <a:ext cx="1986500" cy="1989154"/>
          </a:xfrm>
          <a:prstGeom prst="rect">
            <a:avLst/>
          </a:prstGeom>
          <a:noFill/>
          <a:ln w="9525">
            <a:noFill/>
            <a:miter lim="800000"/>
            <a:headEnd/>
            <a:tailEnd/>
          </a:ln>
          <a:effectLst/>
        </p:spPr>
      </p:pic>
      <p:pic>
        <p:nvPicPr>
          <p:cNvPr id="8" name="Picture 2" descr="C:\Users\Kent.Gerhardt\BOOST\Logo\BOOST word.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49605" y="5906615"/>
            <a:ext cx="2799070" cy="821832"/>
          </a:xfrm>
          <a:prstGeom prst="rect">
            <a:avLst/>
          </a:prstGeom>
          <a:noFill/>
        </p:spPr>
      </p:pic>
      <p:sp>
        <p:nvSpPr>
          <p:cNvPr id="9" name="TextBox 8"/>
          <p:cNvSpPr txBox="1"/>
          <p:nvPr/>
        </p:nvSpPr>
        <p:spPr>
          <a:xfrm>
            <a:off x="361565" y="952500"/>
            <a:ext cx="8382385" cy="2609850"/>
          </a:xfrm>
          <a:prstGeom prst="rect">
            <a:avLst/>
          </a:prstGeom>
          <a:noFill/>
        </p:spPr>
        <p:txBody>
          <a:bodyPr wrap="square" lIns="0" tIns="0" rIns="0" bIns="0" rtlCol="0">
            <a:noAutofit/>
          </a:bodyPr>
          <a:lstStyle/>
          <a:p>
            <a:pPr marL="177800" indent="-177800">
              <a:lnSpc>
                <a:spcPct val="113000"/>
              </a:lnSpc>
              <a:spcAft>
                <a:spcPts val="60"/>
              </a:spcAft>
              <a:buClr>
                <a:schemeClr val="accent2"/>
              </a:buClr>
              <a:buFont typeface="Wingdings"/>
              <a:buChar char="n"/>
            </a:pPr>
            <a:r>
              <a:rPr lang="en-US" dirty="0" smtClean="0"/>
              <a:t>Basic Offshore Operations Skills Training: BOOST</a:t>
            </a:r>
          </a:p>
          <a:p>
            <a:pPr marL="177800" indent="-177800">
              <a:lnSpc>
                <a:spcPct val="113000"/>
              </a:lnSpc>
              <a:spcAft>
                <a:spcPts val="60"/>
              </a:spcAft>
              <a:buClr>
                <a:schemeClr val="accent2"/>
              </a:buClr>
              <a:buFont typeface="Wingdings"/>
              <a:buChar char="n"/>
            </a:pPr>
            <a:r>
              <a:rPr lang="en-US" dirty="0" smtClean="0"/>
              <a:t>Structured 6-hitch (14 day hitch) learning program</a:t>
            </a:r>
          </a:p>
          <a:p>
            <a:pPr marL="177800" indent="-177800">
              <a:lnSpc>
                <a:spcPct val="113000"/>
              </a:lnSpc>
              <a:spcAft>
                <a:spcPts val="60"/>
              </a:spcAft>
              <a:buClr>
                <a:schemeClr val="accent2"/>
              </a:buClr>
              <a:buFont typeface="Wingdings"/>
              <a:buChar char="n"/>
            </a:pPr>
            <a:r>
              <a:rPr lang="en-US" dirty="0" smtClean="0"/>
              <a:t>Emulate the offshore work environment onshore (located at Robert Training Center)</a:t>
            </a:r>
          </a:p>
          <a:p>
            <a:pPr marL="742950" lvl="1" indent="-285750">
              <a:lnSpc>
                <a:spcPct val="113000"/>
              </a:lnSpc>
              <a:spcAft>
                <a:spcPts val="600"/>
              </a:spcAft>
              <a:buClr>
                <a:srgbClr val="C00000"/>
              </a:buClr>
              <a:buSzPct val="135000"/>
              <a:buFont typeface="Arial" panose="020B0604020202020204" pitchFamily="34" charset="0"/>
              <a:buChar char="–"/>
            </a:pPr>
            <a:r>
              <a:rPr lang="en-US" sz="1600" dirty="0"/>
              <a:t>Wake up calls, morning meetings, JSAs, permits, BBSM ... All under the guidance of experienced offshore leadership</a:t>
            </a:r>
          </a:p>
          <a:p>
            <a:pPr marL="742950" lvl="1" indent="-285750">
              <a:lnSpc>
                <a:spcPct val="113000"/>
              </a:lnSpc>
              <a:spcAft>
                <a:spcPts val="600"/>
              </a:spcAft>
              <a:buClr>
                <a:srgbClr val="C00000"/>
              </a:buClr>
              <a:buSzPct val="135000"/>
              <a:buFont typeface="Arial" panose="020B0604020202020204" pitchFamily="34" charset="0"/>
              <a:buChar char="–"/>
            </a:pPr>
            <a:r>
              <a:rPr lang="en-US" sz="1600" dirty="0"/>
              <a:t>Work on the “Robert TLP/Spar/FPSO”</a:t>
            </a:r>
          </a:p>
          <a:p>
            <a:pPr marL="177800" indent="-177800">
              <a:lnSpc>
                <a:spcPct val="113000"/>
              </a:lnSpc>
              <a:spcAft>
                <a:spcPts val="60"/>
              </a:spcAft>
              <a:buClr>
                <a:schemeClr val="accent2"/>
              </a:buClr>
              <a:buFont typeface="Wingdings"/>
              <a:buChar char="n"/>
            </a:pPr>
            <a:r>
              <a:rPr lang="en-US" dirty="0" smtClean="0"/>
              <a:t>Designed to deliver “ready-to-work operators in ~6 </a:t>
            </a:r>
          </a:p>
          <a:p>
            <a:pPr marL="177800" indent="-177800">
              <a:lnSpc>
                <a:spcPct val="113000"/>
              </a:lnSpc>
              <a:spcAft>
                <a:spcPts val="60"/>
              </a:spcAft>
              <a:buClr>
                <a:schemeClr val="accent2"/>
              </a:buClr>
              <a:buFont typeface="Wingdings"/>
              <a:buChar char="n"/>
            </a:pPr>
            <a:r>
              <a:rPr lang="en-US" dirty="0" smtClean="0"/>
              <a:t>Provide OJT without POB!</a:t>
            </a:r>
            <a:endParaRPr lang="en-US" dirty="0"/>
          </a:p>
        </p:txBody>
      </p:sp>
    </p:spTree>
    <p:extLst>
      <p:ext uri="{BB962C8B-B14F-4D97-AF65-F5344CB8AC3E}">
        <p14:creationId xmlns:p14="http://schemas.microsoft.com/office/powerpoint/2010/main" val="66540023"/>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7&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gPvegoXOUGSKyJ97RuhY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PvqppIhkadb7No45aVI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5yRIQhi5HEitWh_0uQiC4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AR8OocETU6QHpq4Nkz1I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GWyWpt96UyXgIskfTfLw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Izcua8MrEe46gxYjDHIz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GDM4T1WYTEK3NySh1h9fs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DBzpmot2UqbC7tRQDubMg"/>
</p:tagLst>
</file>

<file path=ppt/theme/theme1.xml><?xml version="1.0" encoding="utf-8"?>
<a:theme xmlns:a="http://schemas.openxmlformats.org/drawingml/2006/main" name="Shell layouts with footer">
  <a:themeElements>
    <a:clrScheme name="Shell - Colours">
      <a:dk1>
        <a:srgbClr val="595959"/>
      </a:dk1>
      <a:lt1>
        <a:srgbClr val="FFFFFF"/>
      </a:lt1>
      <a:dk2>
        <a:srgbClr val="999999"/>
      </a:dk2>
      <a:lt2>
        <a:srgbClr val="CCCCCC"/>
      </a:lt2>
      <a:accent1>
        <a:srgbClr val="F7D117"/>
      </a:accent1>
      <a:accent2>
        <a:srgbClr val="D42E12"/>
      </a:accent2>
      <a:accent3>
        <a:srgbClr val="003882"/>
      </a:accent3>
      <a:accent4>
        <a:srgbClr val="611759"/>
      </a:accent4>
      <a:accent5>
        <a:srgbClr val="00824A"/>
      </a:accent5>
      <a:accent6>
        <a:srgbClr val="DE8703"/>
      </a:accent6>
      <a:hlink>
        <a:srgbClr val="000000"/>
      </a:hlink>
      <a:folHlink>
        <a:srgbClr val="000000"/>
      </a:folHlink>
    </a:clrScheme>
    <a:fontScheme name="Shell - Fonts">
      <a:majorFont>
        <a:latin typeface="Futura Medium"/>
        <a:ea typeface=""/>
        <a:cs typeface=""/>
      </a:majorFont>
      <a:minorFont>
        <a:latin typeface="Futura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7800" indent="-177800">
          <a:lnSpc>
            <a:spcPct val="113000"/>
          </a:lnSpc>
          <a:spcAft>
            <a:spcPts val="60"/>
          </a:spcAft>
          <a:buFont typeface="Wingdings"/>
          <a:buChar char="n"/>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5587</TotalTime>
  <Words>1717</Words>
  <Application>Microsoft Office PowerPoint</Application>
  <PresentationFormat>On-screen Show (4:3)</PresentationFormat>
  <Paragraphs>225</Paragraphs>
  <Slides>15</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6" baseType="lpstr">
      <vt:lpstr>Arial</vt:lpstr>
      <vt:lpstr>Futura Medium</vt:lpstr>
      <vt:lpstr>Futura</vt:lpstr>
      <vt:lpstr>Calibri</vt:lpstr>
      <vt:lpstr>Futura Light</vt:lpstr>
      <vt:lpstr>Wingdings</vt:lpstr>
      <vt:lpstr>ヒラギノ角ゴ Pro W3</vt:lpstr>
      <vt:lpstr>Times New Roman</vt:lpstr>
      <vt:lpstr>Shell layouts with footer</vt:lpstr>
      <vt:lpstr>think-cell Slide</vt:lpstr>
      <vt:lpstr>Chart</vt:lpstr>
      <vt:lpstr>Key challenges To the future of deepwater GOM</vt:lpstr>
      <vt:lpstr>CAUTIONARY NOTE</vt:lpstr>
      <vt:lpstr>Shell deepwater: A history of pushing the limits</vt:lpstr>
      <vt:lpstr>Ua Deepwater Portfolio</vt:lpstr>
      <vt:lpstr>PowerPoint Presentation</vt:lpstr>
      <vt:lpstr>Current deepwater growth pipeline</vt:lpstr>
      <vt:lpstr>The Next frontier</vt:lpstr>
      <vt:lpstr>Key challenges to the future of deepwater GOM</vt:lpstr>
      <vt:lpstr>People capability: Expediting the learning curve!</vt:lpstr>
      <vt:lpstr>The Capital intensity of deepwater</vt:lpstr>
      <vt:lpstr>Developing Effective partnerships</vt:lpstr>
      <vt:lpstr>Subsea system reliability and intervention</vt:lpstr>
      <vt:lpstr>GOM Deepwater abandonment opportunity</vt:lpstr>
      <vt:lpstr>GOM DEEpwater: A Lot left to play for</vt:lpstr>
      <vt:lpstr>PowerPoint Presentation</vt:lpstr>
    </vt:vector>
  </TitlesOfParts>
  <Company>Shell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Shell</dc:creator>
  <cp:lastModifiedBy>Power, Alan T SEPCO-UAD/W</cp:lastModifiedBy>
  <cp:revision>504</cp:revision>
  <dcterms:created xsi:type="dcterms:W3CDTF">2009-11-25T14:32:06Z</dcterms:created>
  <dcterms:modified xsi:type="dcterms:W3CDTF">2015-04-14T20:35:29Z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4</vt:i4>
  </property>
</Properties>
</file>